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59" r:id="rId1"/>
  </p:sldMasterIdLst>
  <p:notesMasterIdLst>
    <p:notesMasterId r:id="rId28"/>
  </p:notesMasterIdLst>
  <p:sldIdLst>
    <p:sldId id="256" r:id="rId2"/>
    <p:sldId id="282" r:id="rId3"/>
    <p:sldId id="283" r:id="rId4"/>
    <p:sldId id="285" r:id="rId5"/>
    <p:sldId id="286" r:id="rId6"/>
    <p:sldId id="287" r:id="rId7"/>
    <p:sldId id="340" r:id="rId8"/>
    <p:sldId id="288" r:id="rId9"/>
    <p:sldId id="289" r:id="rId10"/>
    <p:sldId id="290" r:id="rId11"/>
    <p:sldId id="294" r:id="rId12"/>
    <p:sldId id="291" r:id="rId13"/>
    <p:sldId id="292" r:id="rId14"/>
    <p:sldId id="301" r:id="rId15"/>
    <p:sldId id="312" r:id="rId16"/>
    <p:sldId id="296" r:id="rId17"/>
    <p:sldId id="297" r:id="rId18"/>
    <p:sldId id="319" r:id="rId19"/>
    <p:sldId id="330" r:id="rId20"/>
    <p:sldId id="300" r:id="rId21"/>
    <p:sldId id="341" r:id="rId22"/>
    <p:sldId id="295" r:id="rId23"/>
    <p:sldId id="339" r:id="rId24"/>
    <p:sldId id="305" r:id="rId25"/>
    <p:sldId id="333" r:id="rId26"/>
    <p:sldId id="307" r:id="rId27"/>
  </p:sldIdLst>
  <p:sldSz cx="12192000" cy="6858000"/>
  <p:notesSz cx="6858000" cy="9144000"/>
  <p:embeddedFontLst>
    <p:embeddedFont>
      <p:font typeface="Questrial" panose="020B060402020202020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0"/>
  </p:normalViewPr>
  <p:slideViewPr>
    <p:cSldViewPr snapToGrid="0">
      <p:cViewPr varScale="1">
        <p:scale>
          <a:sx n="85" d="100"/>
          <a:sy n="85" d="100"/>
        </p:scale>
        <p:origin x="3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713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129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606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15 </a:t>
            </a:r>
            <a:r>
              <a:rPr lang="cs-CZ" dirty="0"/>
              <a:t>min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758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827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7" name="Google Shape;77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536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610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8" name="Google Shape;85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205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8" name="Google Shape;85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901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6" name="Google Shape;73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smtClean="0"/>
              <a:t>17 </a:t>
            </a:r>
            <a:r>
              <a:rPr lang="cs-CZ" dirty="0"/>
              <a:t>min</a:t>
            </a:r>
            <a:endParaRPr dirty="0"/>
          </a:p>
        </p:txBody>
      </p:sp>
      <p:sp>
        <p:nvSpPr>
          <p:cNvPr id="737" name="Google Shape;737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0" name="Google Shape;94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60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45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16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38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1" name="Google Shape;66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811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CA346-4B43-4F4B-9C14-5F86E9336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EAF8E9-4156-E84C-8AFA-76C292239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948381-474B-9C40-948A-7081AF94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97FA22-6EB6-3349-B7C9-B8D3A61A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E9592E-2D76-F647-BEEC-58C836BB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14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1BCC5-843D-074F-8B9D-4B897BF8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267191-6FAA-7746-9C93-572658145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481676-92C6-D247-9C1C-C2559E41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B1F460-D8BA-EC4C-A67A-6B17BFFF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1A6038-3908-754A-AE5B-4C2F17C5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22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C0A9317-5347-2143-B847-4A33A4A7B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04FA88-6F79-044C-BEA3-09D55A8ED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E363B-93A8-474D-AFDD-CC7C50D6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A16838-C30D-8340-BD24-2B6668DD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9F5DB0-2F39-694C-8C38-66B5617D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01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07514-4E56-7A4A-A5E9-BF8C8635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62C83-0D1D-4140-ABA2-8A945D8A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11AD4D-04A4-BF45-AF3F-4AE51F50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C09722-841C-FD48-B470-16FFCBF7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11DC94-240E-7A47-A172-7EC29B0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758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9C342-E130-F94E-9563-564F9970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1A1D36-A51B-3F4B-949D-6A12054BB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7E553D-B7EC-3449-8E3A-9162E1E3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0ED2F8-4070-9449-B480-779D0EB7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E689AE-6685-214C-B923-A7547349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26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15224-C290-BB43-9EF3-DBD627B7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722AA3-0A3A-974D-9C57-5598C72B3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F66AC2-6E00-5249-B882-C30DF6ABD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B939AC-73AF-2947-8313-52297CB9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94C214-76EF-DA40-9FAC-A777F383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280CF7-8940-6B4E-BD87-AB852562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38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A5E69-B1B9-CB43-B701-0C5EC0497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4640B7-6E27-914E-86FC-1A5651E98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233CD3-5C02-F54B-A499-16B2E56B7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BA69AE-72A3-AA46-830E-9710E640F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4ED3F0-AFEF-5940-A806-7A53F4513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7013C6-5D97-DA45-B0BB-3324A6F2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01AAD17-6FA5-3C49-9AAE-2700D05D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1BACA4-D9B2-6940-B8F4-AB21A9A1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0045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86855-D9BE-3940-A302-D77B12DA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6A08891-FB26-C54D-8B68-1FE7D063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69FA4E-1B31-9D46-B4D2-C6CDE6F0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60AB3C-D1D3-B849-95CF-E86AFAB0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7CF3DA-F61F-1945-955E-24DD401C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141B123-561B-BF4A-BA01-107300FD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7BF7A5-78C0-744A-924C-B381FD67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1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2CE3B-BBDE-6E45-B7EA-FE198BE4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F10EEB-B022-024D-B736-348276AFA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07B5A0-0E3E-1548-AA8C-212F078C0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F28220-13B5-154F-8AEB-BBE2C5B1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4952F3-C572-324A-85F6-290DCF8C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AD4D54-F16C-474B-9B78-F09965A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8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8BD74-27BD-7540-9A9B-641555A0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AD0ECE-646A-F14F-9583-B875B818F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556A37-05D7-C348-8C80-D18184C6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4514F6-770B-3947-A4FC-91BB4B9E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65122C-0279-0043-9200-4157BC74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C3E161-4EE0-5544-ACAF-6E201DBD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5891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5D4155-C976-A54B-96F1-7A9F422E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37CDAE-CABD-A64B-81CD-C484A9EA2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714290-B57C-E44C-ADE8-705CD394B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980EBD-3775-5D4B-9039-83EF8E03A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7060D9-15B8-CC4C-A8F7-24231B3A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5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mnwVExoG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kb-vPgxhho33rFVRgdq9SA" TargetMode="External"/><Relationship Id="rId2" Type="http://schemas.openxmlformats.org/officeDocument/2006/relationships/hyperlink" Target="https://www.youtube.com/watch?v=Iv5kA2fuTu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epanikar.eu/relaxacni-cvicen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KRIZOVÁ INTERVENCE</a:t>
            </a:r>
            <a:br>
              <a:rPr lang="cs-CZ" sz="4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2.část</a:t>
            </a:r>
            <a:endParaRPr lang="cs-CZ" sz="4400" dirty="0"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50"/>
              <a:buNone/>
            </a:pPr>
            <a:endParaRPr lang="cs-CZ" sz="15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50"/>
              <a:buNone/>
            </a:pPr>
            <a:r>
              <a:rPr lang="cs-CZ" sz="1500" dirty="0">
                <a:latin typeface="Calibri"/>
                <a:ea typeface="Calibri"/>
                <a:cs typeface="Calibri"/>
                <a:sym typeface="Calibri"/>
              </a:rPr>
              <a:t>VĚRA LINHARTOVÁ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88845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4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89" name="Google Shape;689;p54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cs-CZ" sz="3700">
                <a:latin typeface="Calibri"/>
                <a:ea typeface="Calibri"/>
                <a:cs typeface="Calibri"/>
                <a:sym typeface="Calibri"/>
              </a:rPr>
              <a:t>RODIČOVSKÁ TÉMATIKA</a:t>
            </a:r>
            <a:endParaRPr sz="3700"/>
          </a:p>
        </p:txBody>
      </p:sp>
      <p:sp>
        <p:nvSpPr>
          <p:cNvPr id="690" name="Google Shape;690;p54"/>
          <p:cNvSpPr txBox="1">
            <a:spLocks noGrp="1"/>
          </p:cNvSpPr>
          <p:nvPr>
            <p:ph idx="1"/>
          </p:nvPr>
        </p:nvSpPr>
        <p:spPr>
          <a:xfrm>
            <a:off x="4152011" y="107576"/>
            <a:ext cx="7829317" cy="664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Akutní témata, ale opakované situace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Hledají porozumění, přijetí – ověření – postupuji dobře, jsem dobrý rodič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Cílem orientace, připomenutí rodičovské role, hranic a vazeb v rodině – pozor na vývojové hledisko, životní etapa i rodina jako celek – rodič x dítě</a:t>
            </a:r>
            <a:endParaRPr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endParaRPr sz="1600" b="1" cap="none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cs-CZ" sz="2000" b="1" cap="none">
                <a:latin typeface="Calibri"/>
                <a:ea typeface="Calibri"/>
                <a:cs typeface="Calibri"/>
                <a:sym typeface="Calibri"/>
              </a:rPr>
              <a:t>KI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Práce s emocemi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Co bylo spouštěčem volání, jak dlouho krize trvá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Nedělat unáhlená rozhodnutí, proces, který potřebuje čas – dopřát k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Spolehnout se na to ,co funguje a nespravovat, co není rozbité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Minimalizace škod, ochrana nezletilých dětí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Hledání více cest a promýšlet jejich důsledky- horizont měsíců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Hledání kompromisů – komu to prospěje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Práce s hranicemi a časováním /co  a jak dlouho může vydržet, zvládnout?)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Škála scénářů – ideál – katastrofa</a:t>
            </a:r>
            <a:endParaRPr/>
          </a:p>
          <a:p>
            <a:pPr marL="685800" lvl="1" indent="-127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endParaRPr sz="160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7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8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1" name="Google Shape;731;p58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 dirty="0">
                <a:latin typeface="Calibri"/>
                <a:ea typeface="Calibri"/>
                <a:cs typeface="Calibri"/>
                <a:sym typeface="Calibri"/>
              </a:rPr>
              <a:t>SENIOŘI</a:t>
            </a:r>
            <a:endParaRPr dirty="0"/>
          </a:p>
        </p:txBody>
      </p:sp>
      <p:sp>
        <p:nvSpPr>
          <p:cNvPr id="732" name="Google Shape;732;p58"/>
          <p:cNvSpPr txBox="1">
            <a:spLocks noGrp="1"/>
          </p:cNvSpPr>
          <p:nvPr>
            <p:ph idx="1"/>
          </p:nvPr>
        </p:nvSpPr>
        <p:spPr>
          <a:xfrm>
            <a:off x="4126150" y="336176"/>
            <a:ext cx="8065850" cy="637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Potřeby</a:t>
            </a:r>
            <a:endParaRPr sz="2400"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Vyslechnutí, sdílení, péče, účast na životě, nezávislost, seberealizace, empatie a symetrický vztah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Vývojové krize – co mohou senioři prožívat ?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 sz="2400" b="1" cap="none" dirty="0">
                <a:latin typeface="Calibri"/>
                <a:ea typeface="Calibri"/>
                <a:cs typeface="Calibri"/>
                <a:sym typeface="Calibri"/>
              </a:rPr>
              <a:t>KI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Mluvit pomalu a nahlas, opakovat závěry, praktické kroky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Empatie, symetrický vztah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Ventilace, sdílení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Zklidnění, příjemný čas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Aktivace podpůrného systému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Netlačit na rychlá řešení – rozlišit potřebu řešení a sdílení</a:t>
            </a:r>
            <a:endParaRPr sz="24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 err="1">
                <a:latin typeface="Calibri"/>
                <a:ea typeface="Calibri"/>
                <a:cs typeface="Calibri"/>
                <a:sym typeface="Calibri"/>
              </a:rPr>
              <a:t>Neinvalidizovat</a:t>
            </a: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 – odkázání na druhé, ústavní péče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5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8" name="Google Shape;698;p55"/>
          <p:cNvSpPr/>
          <p:nvPr/>
        </p:nvSpPr>
        <p:spPr>
          <a:xfrm>
            <a:off x="0" y="0"/>
            <a:ext cx="4059935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  <a:effectLst>
            <a:outerShdw blurRad="50800" dist="12700" algn="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00" name="Google Shape;700;p55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cs-CZ" sz="4100">
                <a:latin typeface="Calibri"/>
                <a:ea typeface="Calibri"/>
                <a:cs typeface="Calibri"/>
                <a:sym typeface="Calibri"/>
              </a:rPr>
              <a:t>DĚTI A DOSPÍVAJÍCÍ</a:t>
            </a:r>
            <a:endParaRPr/>
          </a:p>
        </p:txBody>
      </p:sp>
      <p:sp>
        <p:nvSpPr>
          <p:cNvPr id="701" name="Google Shape;701;p55"/>
          <p:cNvSpPr txBox="1">
            <a:spLocks noGrp="1"/>
          </p:cNvSpPr>
          <p:nvPr>
            <p:ph idx="1"/>
          </p:nvPr>
        </p:nvSpPr>
        <p:spPr>
          <a:xfrm>
            <a:off x="4152011" y="457200"/>
            <a:ext cx="8039989" cy="639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Důvody…</a:t>
            </a:r>
            <a:endParaRPr sz="2400"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0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cs-CZ" sz="2000" b="1" cap="none" dirty="0">
                <a:latin typeface="Calibri"/>
                <a:ea typeface="Calibri"/>
                <a:cs typeface="Calibri"/>
                <a:sym typeface="Calibri"/>
              </a:rPr>
              <a:t>KI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Ocenit, že chce danou situaci probrat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Vyslechnout bez přerušování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Aktivní naslouchání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Otázky pro doplnění, tím vyjadřovat zájem a pochopení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Parafráze závažných skutečností a tím si je ujasňovat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Společně na základě doplňujících otázek přimět dítě k náhledu na nové možnosti řešení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Stanovení si cílů a možností vyřešení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Potvrdit cíle vzájemnou dohodou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Termín další konzultace</a:t>
            </a:r>
            <a:endParaRPr sz="2000"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cs-CZ" sz="2000" cap="none" dirty="0">
                <a:latin typeface="Calibri"/>
                <a:ea typeface="Calibri"/>
                <a:cs typeface="Calibri"/>
                <a:sym typeface="Calibri"/>
              </a:rPr>
              <a:t>Povzbudit, ocenit a motivovat</a:t>
            </a:r>
            <a:endParaRPr sz="2000" dirty="0"/>
          </a:p>
          <a:p>
            <a:pPr marL="685800" lvl="1" indent="-1143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2000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85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0" name="Google Shape;710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DĚTI A DOSPÍVAJÍCÍ</a:t>
            </a:r>
            <a:endParaRPr dirty="0"/>
          </a:p>
        </p:txBody>
      </p:sp>
      <p:sp>
        <p:nvSpPr>
          <p:cNvPr id="711" name="Google Shape;711;p56"/>
          <p:cNvSpPr txBox="1">
            <a:spLocks noGrp="1"/>
          </p:cNvSpPr>
          <p:nvPr>
            <p:ph sz="half" idx="1"/>
          </p:nvPr>
        </p:nvSpPr>
        <p:spPr>
          <a:xfrm>
            <a:off x="838200" y="16732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Obecné zásady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Adekvátně věku a zralosti dítěte – v úvodu odlehčující otázky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Přizpůsobit </a:t>
            </a:r>
            <a:r>
              <a:rPr lang="cs-CZ" sz="1400" cap="none" dirty="0" err="1">
                <a:latin typeface="Calibri"/>
                <a:ea typeface="Calibri"/>
                <a:cs typeface="Calibri"/>
                <a:sym typeface="Calibri"/>
              </a:rPr>
              <a:t>neverbál</a:t>
            </a: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 – dotek, ale pozor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Bezpečí – hračka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Otevřenost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Bezpečná </a:t>
            </a:r>
            <a:r>
              <a:rPr lang="cs-CZ" sz="1400" cap="none" dirty="0" err="1">
                <a:latin typeface="Calibri"/>
                <a:ea typeface="Calibri"/>
                <a:cs typeface="Calibri"/>
                <a:sym typeface="Calibri"/>
              </a:rPr>
              <a:t>direktivita</a:t>
            </a:r>
            <a:endParaRPr sz="14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Vracet  teď a tady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Věřit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Zjednodušit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Oceňovat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Normalizovat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Fantazie (tři přání, pohádky)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Neutralita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Hledat dospělého spojence, v akutních případech převzít zodpovědnost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cs-CZ" sz="1400" cap="none" dirty="0">
                <a:latin typeface="Calibri"/>
                <a:ea typeface="Calibri"/>
                <a:cs typeface="Calibri"/>
                <a:sym typeface="Calibri"/>
              </a:rPr>
              <a:t>Ověřovat porozumění</a:t>
            </a:r>
            <a:endParaRPr dirty="0"/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8839C3E-6AF2-7941-B42D-5B0885CD8F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lnSpc>
                <a:spcPct val="110000"/>
              </a:lnSpc>
              <a:buSzPts val="1400"/>
            </a:pPr>
            <a:r>
              <a:rPr lang="cs-CZ" sz="1400" dirty="0">
                <a:ea typeface="Calibri"/>
                <a:cs typeface="Calibri"/>
                <a:sym typeface="Calibri"/>
              </a:rPr>
              <a:t>Na co pozor</a:t>
            </a:r>
            <a:endParaRPr lang="cs-CZ" dirty="0"/>
          </a:p>
          <a:p>
            <a:pPr lvl="1">
              <a:lnSpc>
                <a:spcPct val="110000"/>
              </a:lnSpc>
              <a:buSzPts val="1400"/>
            </a:pPr>
            <a:r>
              <a:rPr lang="cs-CZ" sz="1400" dirty="0">
                <a:ea typeface="Calibri"/>
                <a:cs typeface="Calibri"/>
                <a:sym typeface="Calibri"/>
              </a:rPr>
              <a:t>Nezlehčovat (adolescenti)</a:t>
            </a:r>
            <a:endParaRPr lang="cs-CZ" dirty="0"/>
          </a:p>
          <a:p>
            <a:pPr lvl="1">
              <a:lnSpc>
                <a:spcPct val="110000"/>
              </a:lnSpc>
              <a:buSzPts val="1400"/>
            </a:pPr>
            <a:r>
              <a:rPr lang="cs-CZ" sz="1400" dirty="0">
                <a:ea typeface="Calibri"/>
                <a:cs typeface="Calibri"/>
                <a:sym typeface="Calibri"/>
              </a:rPr>
              <a:t>Pitvoření</a:t>
            </a:r>
            <a:endParaRPr lang="cs-CZ" dirty="0"/>
          </a:p>
          <a:p>
            <a:pPr lvl="1">
              <a:lnSpc>
                <a:spcPct val="110000"/>
              </a:lnSpc>
              <a:buSzPts val="1400"/>
            </a:pPr>
            <a:r>
              <a:rPr lang="cs-CZ" sz="1400" dirty="0">
                <a:ea typeface="Calibri"/>
                <a:cs typeface="Calibri"/>
                <a:sym typeface="Calibri"/>
              </a:rPr>
              <a:t>Falešné sliby, chlácholení</a:t>
            </a:r>
            <a:endParaRPr lang="cs-CZ" dirty="0"/>
          </a:p>
          <a:p>
            <a:pPr lvl="1">
              <a:lnSpc>
                <a:spcPct val="110000"/>
              </a:lnSpc>
              <a:buSzPts val="1400"/>
            </a:pPr>
            <a:r>
              <a:rPr lang="cs-CZ" sz="1400" dirty="0">
                <a:ea typeface="Calibri"/>
                <a:cs typeface="Calibri"/>
                <a:sym typeface="Calibri"/>
              </a:rPr>
              <a:t>Moralizování</a:t>
            </a:r>
            <a:endParaRPr lang="cs-CZ" dirty="0"/>
          </a:p>
          <a:p>
            <a:pPr lvl="1">
              <a:lnSpc>
                <a:spcPct val="110000"/>
              </a:lnSpc>
              <a:buSzPts val="1400"/>
            </a:pPr>
            <a:r>
              <a:rPr lang="cs-CZ" sz="1400" dirty="0">
                <a:ea typeface="Calibri"/>
                <a:cs typeface="Calibri"/>
                <a:sym typeface="Calibri"/>
              </a:rPr>
              <a:t>V situaci, kdy dítě neví, ptát se co by samo chtělo</a:t>
            </a:r>
            <a:endParaRPr lang="cs-CZ" dirty="0"/>
          </a:p>
          <a:p>
            <a:pPr lvl="1">
              <a:lnSpc>
                <a:spcPct val="110000"/>
              </a:lnSpc>
              <a:buSzPts val="1400"/>
            </a:pPr>
            <a:r>
              <a:rPr lang="cs-CZ" sz="1400" dirty="0">
                <a:ea typeface="Calibri"/>
                <a:cs typeface="Calibri"/>
                <a:sym typeface="Calibri"/>
              </a:rPr>
              <a:t>Dlouhý monolog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35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5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3" name="Google Shape;873;p65"/>
          <p:cNvSpPr/>
          <p:nvPr/>
        </p:nvSpPr>
        <p:spPr>
          <a:xfrm>
            <a:off x="0" y="0"/>
            <a:ext cx="4059935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  <a:effectLst>
            <a:outerShdw blurRad="50800" dist="12700" algn="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75" name="Google Shape;875;p65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cs-CZ" sz="3700" dirty="0">
                <a:latin typeface="Calibri"/>
                <a:ea typeface="Calibri"/>
                <a:cs typeface="Calibri"/>
                <a:sym typeface="Calibri"/>
              </a:rPr>
              <a:t>TRAUMA, OBĚŤ TRESTNÝCH ČINŮ</a:t>
            </a:r>
            <a:br>
              <a:rPr lang="cs-CZ" sz="3700" dirty="0">
                <a:latin typeface="Calibri"/>
                <a:ea typeface="Calibri"/>
                <a:cs typeface="Calibri"/>
                <a:sym typeface="Calibri"/>
              </a:rPr>
            </a:br>
            <a:r>
              <a:rPr lang="cs-CZ" sz="2800" dirty="0">
                <a:latin typeface="Calibri"/>
                <a:ea typeface="Calibri"/>
                <a:cs typeface="Calibri"/>
                <a:sym typeface="Calibri"/>
              </a:rPr>
              <a:t>(DOMÁCÍ NÁSILÍ, SY CAN …)</a:t>
            </a:r>
            <a:endParaRPr sz="3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65"/>
          <p:cNvSpPr txBox="1">
            <a:spLocks noGrp="1"/>
          </p:cNvSpPr>
          <p:nvPr>
            <p:ph idx="1"/>
          </p:nvPr>
        </p:nvSpPr>
        <p:spPr>
          <a:xfrm>
            <a:off x="4152012" y="188259"/>
            <a:ext cx="8039988" cy="650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Sexuální zneužívání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Domácí násilí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Týrání, zanedbávání</a:t>
            </a:r>
            <a:endParaRPr/>
          </a:p>
          <a:p>
            <a:pPr marL="228600" lvl="0" indent="-1228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cs-CZ" sz="1665" b="1" cap="none"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 - práce s akutním traumatem obecně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Ventilace emocí, ventilace průběhu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Odlišit akutní a odložitelné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Práce s pocity viny, studu – podpora a oceňování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Odborná pomoc- lékař – zranění, gynekologie, PČR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Edukace ohledně možného rozvoje PSST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Odkaz na organizace BKB, IC, psych. Ambulance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Dohoda dalších kroků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Oznamovací povinnost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None/>
            </a:pP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None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+  u KI traumat z minulosti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Proč teď?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Vztah k pachateli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Psychoterapie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Naděje a odvaha</a:t>
            </a:r>
            <a:endParaRPr/>
          </a:p>
          <a:p>
            <a:pPr marL="685800" lvl="1" indent="-12287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None/>
            </a:pP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12287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None/>
            </a:pP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endParaRPr sz="1665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7" name="Google Shape;877;p65"/>
          <p:cNvPicPr preferRelativeResize="0"/>
          <p:nvPr/>
        </p:nvPicPr>
        <p:blipFill rotWithShape="1">
          <a:blip r:embed="rId3">
            <a:alphaModFix/>
          </a:blip>
          <a:srcRect l="78750" t="72830" b="14148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6B4136-9633-6045-893D-7C1C547A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Práce s ukázkou rozhovoru – Linka bezpečí </a:t>
            </a:r>
            <a:r>
              <a:rPr lang="cs-CZ" dirty="0" smtClean="0"/>
              <a:t>– rozvod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2BD0B8-2633-1843-80B4-B4FFFE5D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97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a) (being) Co </a:t>
            </a:r>
            <a:r>
              <a:rPr lang="en-US" dirty="0" err="1"/>
              <a:t>slyšíme</a:t>
            </a:r>
            <a:r>
              <a:rPr lang="en-US" dirty="0"/>
              <a:t>? Co </a:t>
            </a:r>
            <a:r>
              <a:rPr lang="en-US" dirty="0" err="1"/>
              <a:t>pozoruji</a:t>
            </a:r>
            <a:r>
              <a:rPr lang="en-US" dirty="0"/>
              <a:t>/</a:t>
            </a:r>
            <a:r>
              <a:rPr lang="en-US" dirty="0" err="1"/>
              <a:t>vnímám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b) (doing) co by to </a:t>
            </a:r>
            <a:r>
              <a:rPr lang="en-US" dirty="0" err="1"/>
              <a:t>chtělo</a:t>
            </a:r>
            <a:r>
              <a:rPr lang="en-US" dirty="0"/>
              <a:t>? Co </a:t>
            </a:r>
            <a:r>
              <a:rPr lang="en-US" dirty="0" err="1"/>
              <a:t>bych</a:t>
            </a:r>
            <a:r>
              <a:rPr lang="en-US" dirty="0"/>
              <a:t> </a:t>
            </a:r>
            <a:r>
              <a:rPr lang="en-US" dirty="0" err="1"/>
              <a:t>dělal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cs-CZ" dirty="0" smtClean="0">
              <a:hlinkClick r:id="rId3"/>
            </a:endParaRP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en-US" dirty="0" smtClean="0"/>
              <a:t>do </a:t>
            </a:r>
            <a:r>
              <a:rPr lang="en-US" dirty="0" err="1"/>
              <a:t>trojic</a:t>
            </a:r>
            <a:r>
              <a:rPr lang="en-US" dirty="0"/>
              <a:t> a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 smtClean="0"/>
              <a:t>čtvěřice</a:t>
            </a:r>
            <a:r>
              <a:rPr lang="en-US" dirty="0" smtClean="0"/>
              <a:t>- </a:t>
            </a:r>
            <a:r>
              <a:rPr lang="en-US" dirty="0"/>
              <a:t>3 min </a:t>
            </a:r>
            <a:r>
              <a:rPr lang="en-US" dirty="0" err="1"/>
              <a:t>poslech</a:t>
            </a:r>
            <a:r>
              <a:rPr lang="en-US" dirty="0"/>
              <a:t> + </a:t>
            </a:r>
            <a:r>
              <a:rPr lang="cs-CZ" dirty="0" smtClean="0"/>
              <a:t>5 </a:t>
            </a:r>
            <a:r>
              <a:rPr lang="en-US" dirty="0" err="1" smtClean="0"/>
              <a:t>minut</a:t>
            </a:r>
            <a:r>
              <a:rPr lang="en-US" dirty="0" smtClean="0"/>
              <a:t> </a:t>
            </a:r>
            <a:r>
              <a:rPr lang="en-US" dirty="0" err="1"/>
              <a:t>rozbor</a:t>
            </a:r>
            <a:r>
              <a:rPr lang="en-US" dirty="0"/>
              <a:t> – </a:t>
            </a:r>
            <a:r>
              <a:rPr lang="en-US" dirty="0" err="1"/>
              <a:t>každý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poslechěte</a:t>
            </a:r>
            <a:r>
              <a:rPr lang="en-US" dirty="0"/>
              <a:t> </a:t>
            </a:r>
            <a:r>
              <a:rPr lang="en-US" dirty="0" err="1"/>
              <a:t>společně</a:t>
            </a:r>
            <a:r>
              <a:rPr lang="en-US" dirty="0"/>
              <a:t> </a:t>
            </a:r>
            <a:r>
              <a:rPr lang="en-US" dirty="0" err="1"/>
              <a:t>sdílejte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 smtClean="0"/>
              <a:t>Odpovězte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Co se </a:t>
            </a:r>
            <a:r>
              <a:rPr lang="en-US" dirty="0" err="1"/>
              <a:t>mnou</a:t>
            </a:r>
            <a:r>
              <a:rPr lang="en-US" dirty="0"/>
              <a:t> </a:t>
            </a:r>
            <a:r>
              <a:rPr lang="en-US" dirty="0" err="1"/>
              <a:t>děje</a:t>
            </a:r>
            <a:r>
              <a:rPr lang="en-US" dirty="0"/>
              <a:t>? (</a:t>
            </a:r>
            <a:r>
              <a:rPr lang="en-US" dirty="0" err="1"/>
              <a:t>emoce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/>
              <a:t>Co </a:t>
            </a:r>
            <a:r>
              <a:rPr lang="en-US" dirty="0" err="1"/>
              <a:t>bylo</a:t>
            </a:r>
            <a:r>
              <a:rPr lang="en-US" dirty="0"/>
              <a:t> </a:t>
            </a:r>
            <a:r>
              <a:rPr lang="en-US" dirty="0" err="1"/>
              <a:t>použito</a:t>
            </a:r>
            <a:r>
              <a:rPr lang="en-US" dirty="0"/>
              <a:t> –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techniky</a:t>
            </a:r>
            <a:r>
              <a:rPr lang="en-US" dirty="0"/>
              <a:t> </a:t>
            </a:r>
            <a:r>
              <a:rPr lang="en-US" dirty="0" err="1"/>
              <a:t>vedení</a:t>
            </a:r>
            <a:r>
              <a:rPr lang="en-US" dirty="0"/>
              <a:t>, </a:t>
            </a:r>
            <a:r>
              <a:rPr lang="en-US" dirty="0" err="1"/>
              <a:t>jaké</a:t>
            </a:r>
            <a:r>
              <a:rPr lang="en-US" dirty="0"/>
              <a:t> </a:t>
            </a:r>
            <a:r>
              <a:rPr lang="en-US" dirty="0" err="1"/>
              <a:t>principy</a:t>
            </a:r>
            <a:r>
              <a:rPr lang="en-US" dirty="0"/>
              <a:t> KI?</a:t>
            </a:r>
          </a:p>
          <a:p>
            <a:pPr marL="514350" indent="-514350">
              <a:buAutoNum type="arabicPeriod"/>
            </a:pPr>
            <a:r>
              <a:rPr lang="en-US" dirty="0"/>
              <a:t>Co </a:t>
            </a:r>
            <a:r>
              <a:rPr lang="en-US" dirty="0" err="1"/>
              <a:t>bych</a:t>
            </a:r>
            <a:r>
              <a:rPr lang="en-US" dirty="0"/>
              <a:t> </a:t>
            </a:r>
            <a:r>
              <a:rPr lang="en-US" dirty="0" err="1"/>
              <a:t>dělal</a:t>
            </a:r>
            <a:r>
              <a:rPr lang="en-US" dirty="0"/>
              <a:t>/a </a:t>
            </a:r>
            <a:r>
              <a:rPr lang="en-US" dirty="0" err="1"/>
              <a:t>já</a:t>
            </a:r>
            <a:r>
              <a:rPr lang="en-US" dirty="0"/>
              <a:t>? </a:t>
            </a:r>
            <a:endParaRPr lang="cs-CZ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https://www.youtube.com/watch?v=xxmnwVExoGE</a:t>
            </a:r>
            <a:r>
              <a:rPr lang="cs-CZ" dirty="0"/>
              <a:t> 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35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0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0" name="Google Shape;750;p60"/>
          <p:cNvSpPr/>
          <p:nvPr/>
        </p:nvSpPr>
        <p:spPr>
          <a:xfrm>
            <a:off x="0" y="0"/>
            <a:ext cx="4059935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  <a:effectLst>
            <a:outerShdw blurRad="50800" dist="12700" algn="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51" name="Google Shape;751;p60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cs-CZ" sz="3100">
                <a:latin typeface="Calibri"/>
                <a:ea typeface="Calibri"/>
                <a:cs typeface="Calibri"/>
                <a:sym typeface="Calibri"/>
              </a:rPr>
              <a:t>SEXUOLOGICKÁ PROBLEMATIKA V KI</a:t>
            </a:r>
            <a:endParaRPr/>
          </a:p>
        </p:txBody>
      </p:sp>
      <p:grpSp>
        <p:nvGrpSpPr>
          <p:cNvPr id="754" name="Google Shape;754;p60"/>
          <p:cNvGrpSpPr/>
          <p:nvPr/>
        </p:nvGrpSpPr>
        <p:grpSpPr>
          <a:xfrm>
            <a:off x="4594225" y="891493"/>
            <a:ext cx="7279527" cy="5668178"/>
            <a:chOff x="0" y="2493"/>
            <a:chExt cx="7279527" cy="5668178"/>
          </a:xfrm>
        </p:grpSpPr>
        <p:sp>
          <p:nvSpPr>
            <p:cNvPr id="755" name="Google Shape;755;p60"/>
            <p:cNvSpPr/>
            <p:nvPr/>
          </p:nvSpPr>
          <p:spPr>
            <a:xfrm rot="5400000">
              <a:off x="4514065" y="-1781938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DECE2">
                <a:alpha val="89803"/>
              </a:srgbClr>
            </a:solidFill>
            <a:ln w="15875" cap="flat" cmpd="sng">
              <a:solidFill>
                <a:srgbClr val="CDECE2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0"/>
            <p:cNvSpPr txBox="1"/>
            <p:nvPr/>
          </p:nvSpPr>
          <p:spPr>
            <a:xfrm>
              <a:off x="2620631" y="154065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poradenství, ocenění, emoce, doporučení odborníka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60"/>
            <p:cNvSpPr/>
            <p:nvPr/>
          </p:nvSpPr>
          <p:spPr>
            <a:xfrm>
              <a:off x="0" y="2493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4ACAAD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0"/>
            <p:cNvSpPr txBox="1"/>
            <p:nvPr/>
          </p:nvSpPr>
          <p:spPr>
            <a:xfrm>
              <a:off x="53211" y="55704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Prostá sexuální tematika – pohlavní nemoci, antikoncepce, interrupce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60"/>
            <p:cNvSpPr/>
            <p:nvPr/>
          </p:nvSpPr>
          <p:spPr>
            <a:xfrm rot="5400000">
              <a:off x="4514065" y="-637402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CEAD9">
                <a:alpha val="89803"/>
              </a:srgbClr>
            </a:solidFill>
            <a:ln w="15875" cap="flat" cmpd="sng">
              <a:solidFill>
                <a:srgbClr val="CCEAD9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0"/>
            <p:cNvSpPr txBox="1"/>
            <p:nvPr/>
          </p:nvSpPr>
          <p:spPr>
            <a:xfrm>
              <a:off x="2620631" y="1298601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testování ochoty pracovat s tímto tématem, vyjasnění zakázky, ventilace, upozornění na trestnost,    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náhradní řešení ke snížení napětí, sexuologická péče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60"/>
            <p:cNvSpPr/>
            <p:nvPr/>
          </p:nvSpPr>
          <p:spPr>
            <a:xfrm>
              <a:off x="0" y="1147029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4CC786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0"/>
            <p:cNvSpPr txBox="1"/>
            <p:nvPr/>
          </p:nvSpPr>
          <p:spPr>
            <a:xfrm>
              <a:off x="53211" y="1200240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Poruchy sexuální preference – hledání hranic normality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60"/>
            <p:cNvSpPr/>
            <p:nvPr/>
          </p:nvSpPr>
          <p:spPr>
            <a:xfrm rot="5400000">
              <a:off x="4514065" y="507133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DE9D1">
                <a:alpha val="89803"/>
              </a:srgbClr>
            </a:solidFill>
            <a:ln w="15875" cap="flat" cmpd="sng">
              <a:solidFill>
                <a:srgbClr val="CDE9D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0"/>
            <p:cNvSpPr txBox="1"/>
            <p:nvPr/>
          </p:nvSpPr>
          <p:spPr>
            <a:xfrm>
              <a:off x="2620631" y="2443137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ventilace, orientace ve vnitřním zmatku, odborná péče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60"/>
            <p:cNvSpPr/>
            <p:nvPr/>
          </p:nvSpPr>
          <p:spPr>
            <a:xfrm>
              <a:off x="0" y="2291565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4FC563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0"/>
            <p:cNvSpPr txBox="1"/>
            <p:nvPr/>
          </p:nvSpPr>
          <p:spPr>
            <a:xfrm>
              <a:off x="53211" y="2344776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Poruchy pohlavní identity – vyjasňování (dospívání, adolescence)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60"/>
            <p:cNvSpPr/>
            <p:nvPr/>
          </p:nvSpPr>
          <p:spPr>
            <a:xfrm rot="5400000">
              <a:off x="4514065" y="1651669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1E9CD">
                <a:alpha val="89803"/>
              </a:srgbClr>
            </a:solidFill>
            <a:ln w="15875" cap="flat" cmpd="sng">
              <a:solidFill>
                <a:srgbClr val="D1E9C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0"/>
            <p:cNvSpPr txBox="1"/>
            <p:nvPr/>
          </p:nvSpPr>
          <p:spPr>
            <a:xfrm>
              <a:off x="2620631" y="3587673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ventilace, zklidnění, širší orientace, odborná péče, mapování spokojenosti ve vztahu, sebeakceptaci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60"/>
            <p:cNvSpPr/>
            <p:nvPr/>
          </p:nvSpPr>
          <p:spPr>
            <a:xfrm>
              <a:off x="0" y="3436101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62C252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0"/>
            <p:cNvSpPr txBox="1"/>
            <p:nvPr/>
          </p:nvSpPr>
          <p:spPr>
            <a:xfrm>
              <a:off x="53211" y="3489312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Sexuální dysfunkce – hledání příčin nefunkčnosti sexuál. života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60"/>
            <p:cNvSpPr/>
            <p:nvPr/>
          </p:nvSpPr>
          <p:spPr>
            <a:xfrm rot="5400000">
              <a:off x="4514065" y="2796205"/>
              <a:ext cx="872027" cy="465889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D7E8CE">
                <a:alpha val="89803"/>
              </a:srgbClr>
            </a:solidFill>
            <a:ln w="15875" cap="flat" cmpd="sng">
              <a:solidFill>
                <a:srgbClr val="D7E8C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0"/>
            <p:cNvSpPr txBox="1"/>
            <p:nvPr/>
          </p:nvSpPr>
          <p:spPr>
            <a:xfrm>
              <a:off x="2620631" y="4732209"/>
              <a:ext cx="4616328" cy="786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lang="cs-CZ" sz="1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volání jako podnět k onanii – zneužití. vést ke konci</a:t>
              </a:r>
              <a:endPara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60"/>
            <p:cNvSpPr/>
            <p:nvPr/>
          </p:nvSpPr>
          <p:spPr>
            <a:xfrm>
              <a:off x="0" y="4580637"/>
              <a:ext cx="2620630" cy="1090034"/>
            </a:xfrm>
            <a:prstGeom prst="roundRect">
              <a:avLst>
                <a:gd name="adj" fmla="val 16667"/>
              </a:avLst>
            </a:prstGeom>
            <a:solidFill>
              <a:srgbClr val="85C055"/>
            </a:solidFill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0"/>
            <p:cNvSpPr txBox="1"/>
            <p:nvPr/>
          </p:nvSpPr>
          <p:spPr>
            <a:xfrm>
              <a:off x="53211" y="4633848"/>
              <a:ext cx="2514208" cy="98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24750" rIns="49525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None/>
              </a:pPr>
              <a:r>
                <a:rPr lang="cs-CZ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Telefonické hovory za účelem sexuál. uspokojení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08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1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1" name="Google Shape;781;p61"/>
          <p:cNvSpPr/>
          <p:nvPr/>
        </p:nvSpPr>
        <p:spPr>
          <a:xfrm>
            <a:off x="0" y="0"/>
            <a:ext cx="4059935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  <a:effectLst>
            <a:outerShdw blurRad="50800" dist="12700" algn="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2" name="Google Shape;782;p61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>
                <a:latin typeface="Calibri"/>
                <a:ea typeface="Calibri"/>
                <a:cs typeface="Calibri"/>
                <a:sym typeface="Calibri"/>
              </a:rPr>
              <a:t>ZÁVISLOSTI V KI</a:t>
            </a:r>
            <a:endParaRPr/>
          </a:p>
        </p:txBody>
      </p:sp>
      <p:grpSp>
        <p:nvGrpSpPr>
          <p:cNvPr id="785" name="Google Shape;785;p61"/>
          <p:cNvGrpSpPr/>
          <p:nvPr/>
        </p:nvGrpSpPr>
        <p:grpSpPr>
          <a:xfrm>
            <a:off x="4636849" y="1002951"/>
            <a:ext cx="6546621" cy="5055297"/>
            <a:chOff x="94130" y="113951"/>
            <a:chExt cx="6546621" cy="5055297"/>
          </a:xfrm>
        </p:grpSpPr>
        <p:sp>
          <p:nvSpPr>
            <p:cNvPr id="786" name="Google Shape;786;p61"/>
            <p:cNvSpPr/>
            <p:nvPr/>
          </p:nvSpPr>
          <p:spPr>
            <a:xfrm>
              <a:off x="475202" y="113951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1"/>
            <p:cNvSpPr/>
            <p:nvPr/>
          </p:nvSpPr>
          <p:spPr>
            <a:xfrm>
              <a:off x="729250" y="367999"/>
              <a:ext cx="683975" cy="6839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1"/>
            <p:cNvSpPr/>
            <p:nvPr/>
          </p:nvSpPr>
          <p:spPr>
            <a:xfrm>
              <a:off x="94130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1"/>
            <p:cNvSpPr txBox="1"/>
            <p:nvPr/>
          </p:nvSpPr>
          <p:spPr>
            <a:xfrm>
              <a:off x="94130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doporučuji knihu d. vodáčkové 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61"/>
            <p:cNvSpPr/>
            <p:nvPr/>
          </p:nvSpPr>
          <p:spPr>
            <a:xfrm>
              <a:off x="2771405" y="113951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1"/>
            <p:cNvSpPr/>
            <p:nvPr/>
          </p:nvSpPr>
          <p:spPr>
            <a:xfrm>
              <a:off x="3025453" y="367999"/>
              <a:ext cx="683975" cy="6839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1"/>
            <p:cNvSpPr/>
            <p:nvPr/>
          </p:nvSpPr>
          <p:spPr>
            <a:xfrm>
              <a:off x="2390333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1"/>
            <p:cNvSpPr txBox="1"/>
            <p:nvPr/>
          </p:nvSpPr>
          <p:spPr>
            <a:xfrm>
              <a:off x="2390333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 – Motivační rozhovory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Apod.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61"/>
            <p:cNvSpPr/>
            <p:nvPr/>
          </p:nvSpPr>
          <p:spPr>
            <a:xfrm>
              <a:off x="5067608" y="113951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1"/>
            <p:cNvSpPr/>
            <p:nvPr/>
          </p:nvSpPr>
          <p:spPr>
            <a:xfrm>
              <a:off x="5321656" y="367999"/>
              <a:ext cx="683975" cy="6839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4686536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1"/>
            <p:cNvSpPr txBox="1"/>
            <p:nvPr/>
          </p:nvSpPr>
          <p:spPr>
            <a:xfrm>
              <a:off x="4686536" y="1677323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speciální kurzy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61"/>
            <p:cNvSpPr/>
            <p:nvPr/>
          </p:nvSpPr>
          <p:spPr>
            <a:xfrm>
              <a:off x="475202" y="2885876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1"/>
            <p:cNvSpPr/>
            <p:nvPr/>
          </p:nvSpPr>
          <p:spPr>
            <a:xfrm>
              <a:off x="729250" y="3139924"/>
              <a:ext cx="683975" cy="6839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1"/>
            <p:cNvSpPr/>
            <p:nvPr/>
          </p:nvSpPr>
          <p:spPr>
            <a:xfrm>
              <a:off x="94130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1"/>
            <p:cNvSpPr txBox="1"/>
            <p:nvPr/>
          </p:nvSpPr>
          <p:spPr>
            <a:xfrm>
              <a:off x="94130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agrese, intoxikace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61"/>
            <p:cNvSpPr/>
            <p:nvPr/>
          </p:nvSpPr>
          <p:spPr>
            <a:xfrm>
              <a:off x="2771405" y="2885876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1"/>
            <p:cNvSpPr/>
            <p:nvPr/>
          </p:nvSpPr>
          <p:spPr>
            <a:xfrm>
              <a:off x="3025453" y="3139924"/>
              <a:ext cx="683975" cy="68397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1"/>
            <p:cNvSpPr/>
            <p:nvPr/>
          </p:nvSpPr>
          <p:spPr>
            <a:xfrm>
              <a:off x="2390333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1"/>
            <p:cNvSpPr txBox="1"/>
            <p:nvPr/>
          </p:nvSpPr>
          <p:spPr>
            <a:xfrm>
              <a:off x="2390333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 době klidu – odkaz spíše dlouhodobá péče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61"/>
            <p:cNvSpPr/>
            <p:nvPr/>
          </p:nvSpPr>
          <p:spPr>
            <a:xfrm>
              <a:off x="5067608" y="2885876"/>
              <a:ext cx="1192071" cy="1192071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1"/>
            <p:cNvSpPr/>
            <p:nvPr/>
          </p:nvSpPr>
          <p:spPr>
            <a:xfrm>
              <a:off x="5321656" y="3139924"/>
              <a:ext cx="683975" cy="68397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1"/>
            <p:cNvSpPr/>
            <p:nvPr/>
          </p:nvSpPr>
          <p:spPr>
            <a:xfrm>
              <a:off x="4686536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1"/>
            <p:cNvSpPr txBox="1"/>
            <p:nvPr/>
          </p:nvSpPr>
          <p:spPr>
            <a:xfrm>
              <a:off x="4686536" y="4449248"/>
              <a:ext cx="195421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např. u dospívajících</a:t>
              </a:r>
              <a:endParaRPr sz="15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037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2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6" name="Google Shape;816;p62"/>
          <p:cNvSpPr/>
          <p:nvPr/>
        </p:nvSpPr>
        <p:spPr>
          <a:xfrm>
            <a:off x="0" y="0"/>
            <a:ext cx="4059935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  <a:effectLst>
            <a:outerShdw blurRad="50800" dist="12700" algn="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7" name="Google Shape;817;p62"/>
          <p:cNvSpPr txBox="1">
            <a:spLocks noGrp="1"/>
          </p:cNvSpPr>
          <p:nvPr>
            <p:ph type="title"/>
          </p:nvPr>
        </p:nvSpPr>
        <p:spPr>
          <a:xfrm>
            <a:off x="641074" y="1314449"/>
            <a:ext cx="3249890" cy="4646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cs-CZ" sz="2800">
                <a:latin typeface="Calibri"/>
                <a:ea typeface="Calibri"/>
                <a:cs typeface="Calibri"/>
                <a:sym typeface="Calibri"/>
              </a:rPr>
              <a:t>PSYCHOPATOLOGIE, RESP. DUŠEVNÍ ONEMOCNĚNÍ</a:t>
            </a:r>
            <a:endParaRPr/>
          </a:p>
        </p:txBody>
      </p:sp>
      <p:grpSp>
        <p:nvGrpSpPr>
          <p:cNvPr id="820" name="Google Shape;820;p62"/>
          <p:cNvGrpSpPr/>
          <p:nvPr/>
        </p:nvGrpSpPr>
        <p:grpSpPr>
          <a:xfrm>
            <a:off x="4228906" y="761923"/>
            <a:ext cx="7597775" cy="5765662"/>
            <a:chOff x="0" y="4686"/>
            <a:chExt cx="7597775" cy="5765662"/>
          </a:xfrm>
        </p:grpSpPr>
        <p:sp>
          <p:nvSpPr>
            <p:cNvPr id="821" name="Google Shape;821;p62"/>
            <p:cNvSpPr/>
            <p:nvPr/>
          </p:nvSpPr>
          <p:spPr>
            <a:xfrm>
              <a:off x="0" y="4686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rgbClr val="4ACAAD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2"/>
            <p:cNvSpPr/>
            <p:nvPr/>
          </p:nvSpPr>
          <p:spPr>
            <a:xfrm>
              <a:off x="240567" y="183620"/>
              <a:ext cx="437395" cy="43739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2"/>
            <p:cNvSpPr/>
            <p:nvPr/>
          </p:nvSpPr>
          <p:spPr>
            <a:xfrm>
              <a:off x="918529" y="468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2"/>
            <p:cNvSpPr txBox="1"/>
            <p:nvPr/>
          </p:nvSpPr>
          <p:spPr>
            <a:xfrm>
              <a:off x="918529" y="468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Delirium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KI ventilace, kotvení v realitě – otázky na zjištění orientace v realitě, mapování podpůrné sítě, akutní RZ, riziko agresivního chování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5" name="Google Shape;825;p62"/>
            <p:cNvSpPr/>
            <p:nvPr/>
          </p:nvSpPr>
          <p:spPr>
            <a:xfrm>
              <a:off x="0" y="998766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2"/>
            <p:cNvSpPr/>
            <p:nvPr/>
          </p:nvSpPr>
          <p:spPr>
            <a:xfrm>
              <a:off x="240567" y="1177700"/>
              <a:ext cx="437395" cy="43739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2"/>
            <p:cNvSpPr/>
            <p:nvPr/>
          </p:nvSpPr>
          <p:spPr>
            <a:xfrm>
              <a:off x="918529" y="99876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2"/>
            <p:cNvSpPr txBox="1"/>
            <p:nvPr/>
          </p:nvSpPr>
          <p:spPr>
            <a:xfrm>
              <a:off x="918529" y="99876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Demence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kotvení v realitě, jednoduché otázky a pokyny, nasměrování, písemné instrukce, kontakty sociální péče a lékař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29" name="Google Shape;829;p62"/>
            <p:cNvSpPr/>
            <p:nvPr/>
          </p:nvSpPr>
          <p:spPr>
            <a:xfrm>
              <a:off x="0" y="1992846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2"/>
            <p:cNvSpPr/>
            <p:nvPr/>
          </p:nvSpPr>
          <p:spPr>
            <a:xfrm>
              <a:off x="240567" y="2171780"/>
              <a:ext cx="437395" cy="43739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2"/>
            <p:cNvSpPr/>
            <p:nvPr/>
          </p:nvSpPr>
          <p:spPr>
            <a:xfrm>
              <a:off x="918529" y="199284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2"/>
            <p:cNvSpPr txBox="1"/>
            <p:nvPr/>
          </p:nvSpPr>
          <p:spPr>
            <a:xfrm>
              <a:off x="918529" y="1992846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Psychotická onemocnění – nevyvracíme bludy, mapování, ventilace, kotvení v realitě, klidný hlas, pomalé tempo, jednoduché otázky, akutní – provázení připomínání reálného času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3" name="Google Shape;833;p62"/>
            <p:cNvSpPr/>
            <p:nvPr/>
          </p:nvSpPr>
          <p:spPr>
            <a:xfrm>
              <a:off x="0" y="2986925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rgbClr val="CE6430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2"/>
            <p:cNvSpPr/>
            <p:nvPr/>
          </p:nvSpPr>
          <p:spPr>
            <a:xfrm>
              <a:off x="240567" y="3165860"/>
              <a:ext cx="437395" cy="43739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2"/>
            <p:cNvSpPr/>
            <p:nvPr/>
          </p:nvSpPr>
          <p:spPr>
            <a:xfrm>
              <a:off x="918529" y="2986925"/>
              <a:ext cx="341899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2"/>
            <p:cNvSpPr txBox="1"/>
            <p:nvPr/>
          </p:nvSpPr>
          <p:spPr>
            <a:xfrm>
              <a:off x="918529" y="2986925"/>
              <a:ext cx="341899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Poruchy nálad  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7" name="Google Shape;837;p62"/>
            <p:cNvSpPr/>
            <p:nvPr/>
          </p:nvSpPr>
          <p:spPr>
            <a:xfrm>
              <a:off x="4337528" y="2986925"/>
              <a:ext cx="325934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2"/>
            <p:cNvSpPr txBox="1"/>
            <p:nvPr/>
          </p:nvSpPr>
          <p:spPr>
            <a:xfrm>
              <a:off x="4337528" y="2986925"/>
              <a:ext cx="325934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Questrial"/>
                <a:buNone/>
              </a:pPr>
              <a:r>
                <a:rPr lang="cs-CZ" sz="10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Manická – ventilace, struktura, volají příbuzní – podpora, odborná péče</a:t>
              </a:r>
              <a:endPara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Questrial"/>
                <a:buNone/>
              </a:pPr>
              <a:r>
                <a:rPr lang="cs-CZ" sz="10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Depresivní – jednoduché otázky, přizpůsobit tempo, malé kroky, další </a:t>
              </a:r>
              <a:r>
                <a:rPr lang="cs-CZ" sz="8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postup</a:t>
              </a:r>
              <a:r>
                <a:rPr lang="cs-CZ" sz="10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, písemné instrukce, odborná péče, ventilace, pláč</a:t>
              </a:r>
              <a:endParaRPr sz="1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9" name="Google Shape;839;p62"/>
            <p:cNvSpPr/>
            <p:nvPr/>
          </p:nvSpPr>
          <p:spPr>
            <a:xfrm>
              <a:off x="0" y="3981005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2"/>
            <p:cNvSpPr/>
            <p:nvPr/>
          </p:nvSpPr>
          <p:spPr>
            <a:xfrm>
              <a:off x="240567" y="4159940"/>
              <a:ext cx="437395" cy="43739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2"/>
            <p:cNvSpPr/>
            <p:nvPr/>
          </p:nvSpPr>
          <p:spPr>
            <a:xfrm>
              <a:off x="918529" y="3981005"/>
              <a:ext cx="341899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2"/>
            <p:cNvSpPr txBox="1"/>
            <p:nvPr/>
          </p:nvSpPr>
          <p:spPr>
            <a:xfrm>
              <a:off x="918529" y="3981005"/>
              <a:ext cx="341899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Neurotické poruchy – úzkostné poruchy,fobie, somatizace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3" name="Google Shape;843;p62"/>
            <p:cNvSpPr/>
            <p:nvPr/>
          </p:nvSpPr>
          <p:spPr>
            <a:xfrm>
              <a:off x="4337528" y="3981005"/>
              <a:ext cx="325934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2"/>
            <p:cNvSpPr txBox="1"/>
            <p:nvPr/>
          </p:nvSpPr>
          <p:spPr>
            <a:xfrm>
              <a:off x="4337528" y="3981005"/>
              <a:ext cx="3259348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estrial"/>
                <a:buNone/>
              </a:pPr>
              <a:r>
                <a:rPr lang="cs-CZ" sz="16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Pochopení, pozornost, naslouchat + zklidnění, direktivní vedení, práce s tělem, odborná péče</a:t>
              </a:r>
              <a:endPara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45" name="Google Shape;845;p62"/>
            <p:cNvSpPr/>
            <p:nvPr/>
          </p:nvSpPr>
          <p:spPr>
            <a:xfrm>
              <a:off x="0" y="4975085"/>
              <a:ext cx="7597775" cy="795263"/>
            </a:xfrm>
            <a:prstGeom prst="roundRect">
              <a:avLst>
                <a:gd name="adj" fmla="val 10000"/>
              </a:avLst>
            </a:prstGeom>
            <a:solidFill>
              <a:srgbClr val="4ACAAD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2"/>
            <p:cNvSpPr/>
            <p:nvPr/>
          </p:nvSpPr>
          <p:spPr>
            <a:xfrm>
              <a:off x="240567" y="5154020"/>
              <a:ext cx="437395" cy="43739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0800" dist="25400" dir="5400000" rotWithShape="0">
                <a:srgbClr val="000000">
                  <a:alpha val="2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2"/>
            <p:cNvSpPr/>
            <p:nvPr/>
          </p:nvSpPr>
          <p:spPr>
            <a:xfrm>
              <a:off x="918529" y="4975085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2"/>
            <p:cNvSpPr txBox="1"/>
            <p:nvPr/>
          </p:nvSpPr>
          <p:spPr>
            <a:xfrm>
              <a:off x="918529" y="4975085"/>
              <a:ext cx="6678347" cy="79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150" tIns="84150" rIns="84150" bIns="84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</a:pPr>
              <a:r>
                <a:rPr lang="cs-CZ" sz="1400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Poruchy příjmu potravy</a:t>
              </a:r>
              <a:endParaRPr sz="1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47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4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2" name="Google Shape;862;p64"/>
          <p:cNvSpPr/>
          <p:nvPr/>
        </p:nvSpPr>
        <p:spPr>
          <a:xfrm>
            <a:off x="0" y="0"/>
            <a:ext cx="4059935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  <a:effectLst>
            <a:outerShdw blurRad="50800" dist="12700" algn="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3" name="Google Shape;863;p64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cs-CZ" sz="3400">
                <a:latin typeface="Calibri"/>
                <a:ea typeface="Calibri"/>
                <a:cs typeface="Calibri"/>
                <a:sym typeface="Calibri"/>
              </a:rPr>
              <a:t>PRÁCE S DEPRESIVNÍM K A SUICIDIÁLNÍM K</a:t>
            </a:r>
            <a:endParaRPr/>
          </a:p>
        </p:txBody>
      </p:sp>
      <p:sp>
        <p:nvSpPr>
          <p:cNvPr id="866" name="Google Shape;866;p64"/>
          <p:cNvSpPr txBox="1">
            <a:spLocks noGrp="1"/>
          </p:cNvSpPr>
          <p:nvPr>
            <p:ph idx="1"/>
          </p:nvPr>
        </p:nvSpPr>
        <p:spPr>
          <a:xfrm>
            <a:off x="4152012" y="174812"/>
            <a:ext cx="8039988" cy="66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cs-CZ" sz="1700" b="1" cap="none">
                <a:latin typeface="Calibri"/>
                <a:ea typeface="Calibri"/>
                <a:cs typeface="Calibri"/>
                <a:sym typeface="Calibri"/>
              </a:rPr>
              <a:t>KI</a:t>
            </a:r>
            <a:endParaRPr sz="1700" b="1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nespěchat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jednoduché otázky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přizpůsobení tempu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malé kroky, krok po kroku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dohodnutí dalšího postupu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písemné instrukce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trpělivost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odborná péče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energie, aktivní tón, nenechat se vtáhnout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suicidum – zásady práce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       ANO – pečlivě naslouchat, plně se emočně angažovat, dát prostor a vydržet emoce, pojmenovat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                    TO=sebevražda, ptát se na konkrétní čas, místo, provedení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NE – moralizace,bagatelizace, podceňování, apel na víru, logiku a morálku, „musíme to překonat”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otázky zjišťování sebevražedných myšlenek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o co se opřu u sebe jako pracovník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Navázat na sebe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Volání o pomoc – „něco ve vás nechce umřít, proto spolu mluvíme“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Antisebevražedný kontrakt – smlouvání o slibu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Volání IZS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346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6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2" name="Google Shape;602;p46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estrial"/>
              <a:buNone/>
            </a:pPr>
            <a:r>
              <a:rPr lang="cs-CZ" sz="4400"/>
              <a:t>EMOCE V KI</a:t>
            </a:r>
            <a:endParaRPr/>
          </a:p>
        </p:txBody>
      </p:sp>
      <p:sp>
        <p:nvSpPr>
          <p:cNvPr id="603" name="Google Shape;603;p46"/>
          <p:cNvSpPr txBox="1">
            <a:spLocks noGrp="1"/>
          </p:cNvSpPr>
          <p:nvPr>
            <p:ph idx="1"/>
          </p:nvPr>
        </p:nvSpPr>
        <p:spPr>
          <a:xfrm>
            <a:off x="4364182" y="484909"/>
            <a:ext cx="7827818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smutek a pláč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strach a úzkost –  někdy doprovází mlčení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panická úzkost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hněv a vztek, někdy doprovází agrese</a:t>
            </a:r>
            <a:endParaRPr sz="2400" dirty="0"/>
          </a:p>
          <a:p>
            <a:pPr marL="228600" lvl="0" indent="-1143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lidé v zátěžových situacích prožívají silné emoce – naše role umět adekvátně reagovat, přijmout je a unést, podpořit , nebát se pojmenovat, dát jim prostor a pomoci ventilovat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ventilace emocí snižuje napětí, uvolňuje a dává prostor řešení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emoce na počátku, ale i v průběhu, možné opakovaní</a:t>
            </a:r>
            <a:endParaRPr sz="2400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sz="2400" cap="none" dirty="0">
                <a:latin typeface="Calibri"/>
                <a:ea typeface="Calibri"/>
                <a:cs typeface="Calibri"/>
                <a:sym typeface="Calibri"/>
              </a:rPr>
              <a:t>průběh emocí – křivka (nákres)</a:t>
            </a:r>
            <a:endParaRPr sz="2400" dirty="0"/>
          </a:p>
          <a:p>
            <a:pPr marL="228600" lvl="0" indent="-1143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41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4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2" name="Google Shape;862;p64"/>
          <p:cNvSpPr/>
          <p:nvPr/>
        </p:nvSpPr>
        <p:spPr>
          <a:xfrm>
            <a:off x="0" y="0"/>
            <a:ext cx="4059935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00" scaled="0"/>
          </a:gradFill>
          <a:ln>
            <a:noFill/>
          </a:ln>
          <a:effectLst>
            <a:outerShdw blurRad="50800" dist="12700" algn="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63" name="Google Shape;863;p64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cs-CZ" sz="3400" dirty="0">
                <a:latin typeface="Calibri"/>
                <a:ea typeface="Calibri"/>
                <a:cs typeface="Calibri"/>
                <a:sym typeface="Calibri"/>
              </a:rPr>
              <a:t>PRÁCE SE SUICIDIÁLNÍM K</a:t>
            </a:r>
            <a:endParaRPr dirty="0"/>
          </a:p>
        </p:txBody>
      </p:sp>
      <p:sp>
        <p:nvSpPr>
          <p:cNvPr id="866" name="Google Shape;866;p64"/>
          <p:cNvSpPr txBox="1">
            <a:spLocks noGrp="1"/>
          </p:cNvSpPr>
          <p:nvPr>
            <p:ph idx="1"/>
          </p:nvPr>
        </p:nvSpPr>
        <p:spPr>
          <a:xfrm>
            <a:off x="4152012" y="174812"/>
            <a:ext cx="8039988" cy="66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cs-CZ" sz="1700" b="1" cap="none">
                <a:latin typeface="Calibri"/>
                <a:ea typeface="Calibri"/>
                <a:cs typeface="Calibri"/>
                <a:sym typeface="Calibri"/>
              </a:rPr>
              <a:t>KI</a:t>
            </a:r>
            <a:endParaRPr sz="1700" b="1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nespěchat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jednoduché otázky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přizpůsobení tempu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malé kroky, krok po kroku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dohodnutí dalšího postupu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písemné instrukce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trpělivost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odborná péče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energie, aktivní tón, nenechat se vtáhnout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suicidum – zásady práce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       ANO – pečlivě naslouchat, plně se emočně angažovat, dát prostor a vydržet emoce, pojmenovat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None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                    TO=sebevražda, ptát se na konkrétní čas, místo, provedení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None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NE – moralizace,bagatelizace, podceňování, apel na víru, logiku a morálku, „musíme to překonat”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otázky zjišťování sebevražedných myšlenek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o co se opřu u sebe jako pracovník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Navázat na sebe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Volání o pomoc – „něco ve vás nechce umřít, proto spolu mluvíme“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Antisebevražedný kontrakt – smlouvání o slibu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30"/>
              <a:buChar char="•"/>
            </a:pPr>
            <a:r>
              <a:rPr lang="cs-CZ" sz="1530" cap="none">
                <a:latin typeface="Calibri"/>
                <a:ea typeface="Calibri"/>
                <a:cs typeface="Calibri"/>
                <a:sym typeface="Calibri"/>
              </a:rPr>
              <a:t>Volání IZS</a:t>
            </a:r>
            <a:endParaRPr sz="1530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73CFE-1866-A946-ABA0-990FA844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Zajímávé</a:t>
            </a:r>
            <a:r>
              <a:rPr lang="cs-CZ" dirty="0"/>
              <a:t> odkazy – duševní zdraví a nemoc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FC531-F88E-BB41-8CFA-AE16DCBB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Nevypusť duši</a:t>
            </a:r>
          </a:p>
          <a:p>
            <a:r>
              <a:rPr lang="cs-CZ" dirty="0"/>
              <a:t>https://</a:t>
            </a:r>
            <a:r>
              <a:rPr lang="cs-CZ" dirty="0" err="1"/>
              <a:t>nevypustdusi.cz</a:t>
            </a:r>
            <a:r>
              <a:rPr lang="cs-CZ" dirty="0"/>
              <a:t>/</a:t>
            </a:r>
            <a:r>
              <a:rPr lang="cs-CZ" dirty="0" err="1"/>
              <a:t>infografika</a:t>
            </a:r>
            <a:r>
              <a:rPr lang="cs-CZ" dirty="0"/>
              <a:t>/?_</a:t>
            </a:r>
            <a:r>
              <a:rPr lang="cs-CZ" dirty="0" err="1"/>
              <a:t>gallery</a:t>
            </a:r>
            <a:r>
              <a:rPr lang="cs-CZ" dirty="0"/>
              <a:t>=gg-1-137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https://www.youtube.com/watch?v=Iv5kA2fuTuo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Život za zdí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https://www.youtube.com/channel/UCkb-vPgxhho33rFVRgdq9SA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Podcast</a:t>
            </a:r>
            <a:r>
              <a:rPr lang="cs-CZ" dirty="0"/>
              <a:t> Diagnóza F – </a:t>
            </a:r>
            <a:r>
              <a:rPr lang="cs-CZ" dirty="0" err="1"/>
              <a:t>Radio</a:t>
            </a:r>
            <a:r>
              <a:rPr lang="cs-CZ" dirty="0"/>
              <a:t> </a:t>
            </a:r>
            <a:r>
              <a:rPr lang="cs-CZ" dirty="0" err="1"/>
              <a:t>Wave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93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Práce ve skupině – rodinné,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sebezkušenost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743" name="Google Shape;743;p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Char char="•"/>
            </a:pPr>
            <a:r>
              <a:rPr lang="cs-CZ" sz="18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Rozdělení do </a:t>
            </a:r>
            <a:r>
              <a:rPr lang="cs-CZ" sz="18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skupin</a:t>
            </a:r>
            <a:endParaRPr lang="cs-CZ" sz="18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Char char="•"/>
            </a:pPr>
            <a:r>
              <a:rPr lang="cs-CZ" sz="18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Klient, </a:t>
            </a:r>
            <a:r>
              <a:rPr lang="cs-CZ" sz="18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interventi, </a:t>
            </a:r>
            <a:r>
              <a:rPr lang="cs-CZ" sz="18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pozorovatelé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60"/>
              <a:buChar char="•"/>
            </a:pPr>
            <a:r>
              <a:rPr lang="cs-CZ" sz="18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10 </a:t>
            </a:r>
            <a:r>
              <a:rPr lang="cs-CZ" sz="18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minut + 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7</a:t>
            </a:r>
            <a:r>
              <a:rPr lang="cs-CZ" sz="18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</a:t>
            </a:r>
            <a:r>
              <a:rPr lang="cs-CZ" sz="18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minut  reflexe, čas hlídá jeden pozorovatel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60"/>
              <a:buChar char="•"/>
            </a:pPr>
            <a:r>
              <a:rPr lang="cs-CZ" sz="18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Klient – můj reálný “problém malého dosahu ve spojení s rodinou“ z posledních pár měsíců např. jak dáváme soužití doma při  </a:t>
            </a:r>
            <a:r>
              <a:rPr lang="cs-CZ" sz="1800" cap="non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lockdownu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, při zastavení  a  poradě interventa s pozorovateli zkusit neposlouchat/ zůstat u sebe, při reflexi sdílet </a:t>
            </a:r>
            <a:r>
              <a:rPr lang="cs-CZ" sz="18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co dělal intervent, co to se mnou dělalo –emoce, 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60"/>
              <a:buChar char="•"/>
            </a:pPr>
            <a:r>
              <a:rPr lang="cs-CZ" sz="18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Intervent – co dělám, jak podporuji, co se se mnou děje –emoce, možnost zastavit si – požádat o pomoc, možnost dopředu poprosit o pomoc konkrétního člověka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60"/>
              <a:buChar char="•"/>
            </a:pPr>
            <a:r>
              <a:rPr lang="cs-CZ" sz="18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Pozorovatel – v průběhu být připraven pomoci, při reflexi, co se dělo, co fungovalo, mluvit nepřímo (ne ty jsi dělal), formulovat intervent dělal …. s klientem to dělal</a:t>
            </a:r>
            <a:r>
              <a:rPr lang="cs-CZ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o, držet se já- výroků – když intervent dělal toto se mnou to dělalo…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60"/>
              <a:buNone/>
            </a:pPr>
            <a:endParaRPr sz="18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DE87A-3778-2B40-9675-05BE9B57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Sociálně-právní problematika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1F319-AB4F-1A49-B29A-E5ECFA964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Občanský zákoník – soukromé a rodinné právo - rozvod, vyživovací povinnost, omezení svéprávnosti, určení rodičovství</a:t>
            </a:r>
          </a:p>
          <a:p>
            <a:r>
              <a:rPr lang="cs-CZ" dirty="0"/>
              <a:t>Sociálně právní ochrana dětí – OSPOD, předběžné opatření </a:t>
            </a:r>
          </a:p>
          <a:p>
            <a:r>
              <a:rPr lang="cs-CZ" dirty="0"/>
              <a:t>Sociální zabezpečení – státní sociální podpora a podpora v nezaměstnanosti, pomoc v hmotné nouzi, příspěvek na péči, důchod, vdovský a sirotčí důchod</a:t>
            </a:r>
          </a:p>
          <a:p>
            <a:r>
              <a:rPr lang="cs-CZ" dirty="0"/>
              <a:t>Sociální služby – zákon o sociálních službách – návaznost služeb, poradenství</a:t>
            </a:r>
          </a:p>
          <a:p>
            <a:r>
              <a:rPr lang="cs-CZ" dirty="0"/>
              <a:t>Specializované poradenství – právo, „dávky“, ochrana práv </a:t>
            </a:r>
          </a:p>
        </p:txBody>
      </p:sp>
    </p:spTree>
    <p:extLst>
      <p:ext uri="{BB962C8B-B14F-4D97-AF65-F5344CB8AC3E}">
        <p14:creationId xmlns:p14="http://schemas.microsoft.com/office/powerpoint/2010/main" val="927629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92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300" y="2374900"/>
            <a:ext cx="6464300" cy="3606800"/>
          </a:xfrm>
          <a:prstGeom prst="rect">
            <a:avLst/>
          </a:prstGeom>
        </p:spPr>
      </p:pic>
      <p:sp>
        <p:nvSpPr>
          <p:cNvPr id="926" name="Google Shape;926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Questrial"/>
              <a:buNone/>
            </a:pPr>
            <a:r>
              <a:rPr lang="cs-CZ" sz="3200" b="1" dirty="0"/>
              <a:t>Psychohygiena a práce se sebou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E6973C-5819-5640-BA73-5BB581AF9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prevence vyhoření – zdroje a sycení</a:t>
            </a:r>
          </a:p>
          <a:p>
            <a:r>
              <a:rPr lang="cs-CZ" dirty="0"/>
              <a:t>možnosti sebereflexe</a:t>
            </a:r>
          </a:p>
          <a:p>
            <a:r>
              <a:rPr lang="cs-CZ" dirty="0"/>
              <a:t> supervize, intervize – pravidelná setkání – tým, individuálně</a:t>
            </a:r>
          </a:p>
          <a:p>
            <a:r>
              <a:rPr lang="cs-CZ" dirty="0"/>
              <a:t>práce se sebou, práce na sobě – </a:t>
            </a:r>
            <a:r>
              <a:rPr lang="cs-CZ" dirty="0" err="1"/>
              <a:t>sebezkušenost</a:t>
            </a:r>
            <a:r>
              <a:rPr lang="cs-CZ" dirty="0"/>
              <a:t>, kurzy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DB644-6DA3-C747-A0C7-368CD318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práce - Co mě sytí?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7BD83E-650B-594C-B359-84B684963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Papír – rozdělit na 4 části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co mě štve na mojí práci, studiu, životě ( 3 min)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co mě těší, sytí (3 min)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co jsme dělal/a během posledního týdne, abych si odpočinul/a, dobila baterky (3 min)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co udělám do týdne (3min)</a:t>
            </a:r>
          </a:p>
        </p:txBody>
      </p:sp>
    </p:spTree>
    <p:extLst>
      <p:ext uri="{BB962C8B-B14F-4D97-AF65-F5344CB8AC3E}">
        <p14:creationId xmlns:p14="http://schemas.microsoft.com/office/powerpoint/2010/main" val="3621890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 sz="4000" dirty="0">
                <a:latin typeface="Calibri"/>
                <a:ea typeface="Calibri"/>
                <a:cs typeface="Calibri"/>
                <a:sym typeface="Calibri"/>
              </a:rPr>
              <a:t>ZDROJE</a:t>
            </a:r>
            <a:endParaRPr dirty="0"/>
          </a:p>
        </p:txBody>
      </p:sp>
      <p:sp>
        <p:nvSpPr>
          <p:cNvPr id="948" name="Google Shape;948;p71"/>
          <p:cNvSpPr txBox="1">
            <a:spLocks noGrp="1"/>
          </p:cNvSpPr>
          <p:nvPr>
            <p:ph idx="1"/>
          </p:nvPr>
        </p:nvSpPr>
        <p:spPr>
          <a:xfrm>
            <a:off x="836384" y="1909892"/>
            <a:ext cx="10519231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Vodáčková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, Daniela. Krizová intervence. 3. Vyd. Praha: Portál, 2012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Brož, Filip a Daniela </a:t>
            </a: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Vodáčková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. Krizová intervence v kazuistikách. Vydání první. Praha: Portál, 2015.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Baštecká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, Bohumila. Psychosociální krizová spolupráce. Vyd. 1. Praha: </a:t>
            </a:r>
            <a:r>
              <a:rPr lang="cs-CZ" cap="none" dirty="0" err="1">
                <a:latin typeface="Calibri"/>
                <a:ea typeface="Calibri"/>
                <a:cs typeface="Calibri"/>
                <a:sym typeface="Calibri"/>
              </a:rPr>
              <a:t>Grada</a:t>
            </a: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, 2013.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 cap="none" dirty="0">
                <a:latin typeface="Calibri"/>
                <a:ea typeface="Calibri"/>
                <a:cs typeface="Calibri"/>
                <a:sym typeface="Calibri"/>
              </a:rPr>
              <a:t>Kopřiva, Karel. Lidský vztah jako součást profese : psychoterapeutické kapitoly pro sociální, pedagogické a zdravotnické profese. 4. Vyd. Praha: Portál, 2000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7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3" name="Google Shape;613;p47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>
                <a:latin typeface="Calibri"/>
                <a:ea typeface="Calibri"/>
                <a:cs typeface="Calibri"/>
                <a:sym typeface="Calibri"/>
              </a:rPr>
              <a:t>SMUTEK A PLÁČ</a:t>
            </a:r>
            <a:endParaRPr/>
          </a:p>
        </p:txBody>
      </p:sp>
      <p:sp>
        <p:nvSpPr>
          <p:cNvPr id="614" name="Google Shape;614;p47"/>
          <p:cNvSpPr txBox="1">
            <a:spLocks noGrp="1"/>
          </p:cNvSpPr>
          <p:nvPr>
            <p:ph idx="1"/>
          </p:nvPr>
        </p:nvSpPr>
        <p:spPr>
          <a:xfrm>
            <a:off x="4267200" y="193964"/>
            <a:ext cx="7620000" cy="651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Pláč umožňuje vyjádřit psy i fyz bolest, zármutek i štěstí – odplavení napětí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Pláč nestopujeme – přijímáme, vyjadřujeme podporu – odplavení, ventilaci ( Tady můžete plakat…)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57"/>
              <a:buNone/>
            </a:pPr>
            <a:r>
              <a:rPr lang="cs-CZ" sz="1757" b="1" cap="none">
                <a:latin typeface="Calibri"/>
                <a:ea typeface="Calibri"/>
                <a:cs typeface="Calibri"/>
                <a:sym typeface="Calibri"/>
              </a:rPr>
              <a:t>KI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Reagovat na pláč- vidím, slyším, že pláčete, jsem tady s Vámi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Dát prostor a svolení pro pláč – můžete plakat, někdy to tak je, že se musíme plakat, máme čas vyplačte se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Zpočátku dávat uzavřené otázky, k se těžko mluví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Pláč přijmout a podpořit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Zrcadlit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Přizpůsobit tempo a hlas 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Reflektovat, jak se pláč mění – vidím, že jste se rozplakala ještě víc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Nechat K mluvit, pokud už se trochu zklidnil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Ptát se, co se stalo – Co vás rozplakalo?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Pláč je možno nabízet jako ventil napětí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Nabídnout kapesník, vodu, kontakt tělesný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Patologický pláč, účelový pláč – vést k racionalitě</a:t>
            </a:r>
            <a:endParaRPr/>
          </a:p>
          <a:p>
            <a:pPr marL="685800" lvl="1" indent="-12287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65"/>
              <a:buNone/>
            </a:pPr>
            <a:endParaRPr sz="1665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23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9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3" name="Google Shape;633;p49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>
                <a:latin typeface="Calibri"/>
                <a:ea typeface="Calibri"/>
                <a:cs typeface="Calibri"/>
                <a:sym typeface="Calibri"/>
              </a:rPr>
              <a:t>STRACH A MLČENÍ</a:t>
            </a:r>
            <a:endParaRPr/>
          </a:p>
        </p:txBody>
      </p:sp>
      <p:sp>
        <p:nvSpPr>
          <p:cNvPr id="636" name="Google Shape;636;p49"/>
          <p:cNvSpPr txBox="1">
            <a:spLocks noGrp="1"/>
          </p:cNvSpPr>
          <p:nvPr>
            <p:ph idx="1"/>
          </p:nvPr>
        </p:nvSpPr>
        <p:spPr>
          <a:xfrm>
            <a:off x="4152011" y="428017"/>
            <a:ext cx="7871376" cy="64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řada důvodů – na počátku jiný význam než v průběhu – stud, tajemství, jak začít, potlačovaný pláč, silné emoce, nebezpečí – okolí i pracovník, testování, osamělost 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KI 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Čtení neverbálních signálů, popis a doptávání – vidím/slyším, že těžce dýcháte, jiné lidi okolo vás…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Zrcadlení, technika ozvěny – zopakování, co slyšíme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Dát prostor a čas – můžeme mlčet, někdy může být těžké začít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Podpora, pobídka k hovoru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Přizpůsobit tempo a hlas k – vlastní vnímání času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Oddělení k tempa od našeho – nenechat se strhnout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Uvědomění, že se k může v mlčení cítit dobře a bezpečně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Uzavřené otázky – stalo se dnes něco? Týká se to ještě někoho?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Orientace v situaci – jste zraněná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U TKI žádost o signál a vysvětlení, pokud pracovník nic neslyší – zkuste zakašlat, ať vím, že se slyšíme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Od uzavřených otázek k otevřeným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Ohraničit čas a informovat o čase – už jsme spolu 15 minut, máme na sebe ještě pár minut, poté budu muset zavěsit/ukončit konzultaci, můžeme se domluvit na jindy až se budete cítit 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54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0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4" name="Google Shape;644;p50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>
                <a:latin typeface="Calibri"/>
                <a:ea typeface="Calibri"/>
                <a:cs typeface="Calibri"/>
                <a:sym typeface="Calibri"/>
              </a:rPr>
              <a:t>ÚZKOST A PANIKA V KI</a:t>
            </a:r>
            <a:endParaRPr/>
          </a:p>
        </p:txBody>
      </p:sp>
      <p:sp>
        <p:nvSpPr>
          <p:cNvPr id="647" name="Google Shape;647;p50"/>
          <p:cNvSpPr txBox="1">
            <a:spLocks noGrp="1"/>
          </p:cNvSpPr>
          <p:nvPr>
            <p:ph idx="1"/>
          </p:nvPr>
        </p:nvSpPr>
        <p:spPr>
          <a:xfrm>
            <a:off x="4152010" y="856035"/>
            <a:ext cx="7398915" cy="493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Příznaky – bušení srdce, bolest na hrudi, pocit dušení, závrať, pocity neskutečna, strach z umírání, s. Ze ztráty kontroly, s. Ze zešílení, vyhýbavé chování, snaha utéct ze situace, s. Z další ataky – trvá několik minut i déle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cs-CZ" sz="1665" b="1" cap="none">
                <a:latin typeface="Calibri"/>
                <a:ea typeface="Calibri"/>
                <a:cs typeface="Calibri"/>
                <a:sym typeface="Calibri"/>
              </a:rPr>
              <a:t>KI</a:t>
            </a:r>
            <a:endParaRPr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Trojúhelník (emoce, myšlení, aktivita) – zúžení pouze k jednomu vrcholu 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“vbourat se“ ke K – pevný silný hlas 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Jít kus cesty s k a pak zásah - „jsem tu s vámi, už bude dobře slyšíte mě?“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Direktivní vedení – teď budu mluvit já, poslouchejte mě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Zjistit aktuální stav (kdo, kde, jak, co ses stalo), eliminace ohrožení života a zdraví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Přístup z boku ( viditelnost), krátké hlasité povely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Usadit i sebe, nejlépe opřít – společně zklidnit dýchání 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Tělo – držet, oční kontakt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65"/>
              <a:buChar char="•"/>
            </a:pPr>
            <a:r>
              <a:rPr lang="cs-CZ" sz="1665" cap="none">
                <a:latin typeface="Calibri"/>
                <a:ea typeface="Calibri"/>
                <a:cs typeface="Calibri"/>
                <a:sym typeface="Calibri"/>
              </a:rPr>
              <a:t>Po zklidnění prostor pro emoce – často do pláče</a:t>
            </a:r>
            <a:endParaRPr sz="1665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02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1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6" name="Google Shape;656;p51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4400">
                <a:latin typeface="Calibri"/>
                <a:ea typeface="Calibri"/>
                <a:cs typeface="Calibri"/>
                <a:sym typeface="Calibri"/>
              </a:rPr>
              <a:t>VZTEK, HNĚV A AGRESE</a:t>
            </a:r>
            <a:endParaRPr/>
          </a:p>
        </p:txBody>
      </p:sp>
      <p:sp>
        <p:nvSpPr>
          <p:cNvPr id="657" name="Google Shape;657;p51"/>
          <p:cNvSpPr txBox="1">
            <a:spLocks noGrp="1"/>
          </p:cNvSpPr>
          <p:nvPr>
            <p:ph idx="1"/>
          </p:nvPr>
        </p:nvSpPr>
        <p:spPr>
          <a:xfrm>
            <a:off x="4152012" y="0"/>
            <a:ext cx="8132064" cy="685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signály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psychomotorické – neklid, pohyb, nervozita, zvýšená gestikulace, přešlapávání, podupávání x stažené tělo, strnulost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mimika – stažená tvář, vyhýbaní se očnímu kontaktu, sklený výraz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řeč – zvýšená hlasitost, tempo, výhružky, nadávky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pohyb v prostoru – nerespektování osobní zóny, odmítá se posadit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celkový vzhled – celková zanedbanost, nebezpečný předmět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Základní přístupy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Dynamický – energie agrese, zrcadlení, hlasitý pevný hlas, jasné hranice, direktivní přístup, postupné zklidňování – méně funguje i K, kde je narušen kontakt s realitou – intoxikace, psychotické projevy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Zklidňující – pevný, klidný hlas, vyrovnanost, pomalejší tempo než K, ustát provokaci, dát prostor pro ventilaci, vyjednávání, diskuze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cs-CZ" sz="1600" b="1" cap="none">
                <a:latin typeface="Calibri"/>
                <a:ea typeface="Calibri"/>
                <a:cs typeface="Calibri"/>
                <a:sym typeface="Calibri"/>
              </a:rPr>
              <a:t>KI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 dát prostor pro verbalizaci agrese, vymluvení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Respekt k o osobnímu prostoru K, udržovat bezpečnou vzdálenost pro sebe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Snaha posadit, při odmítnutí kopírování chování (stát – zůstat stát)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Zdvořilý, profesionální a pevný přístup, vyjádřit pochopení x udržení neutrality, ! K vycítí strach a svou převahu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Po ventilaci více strukturovat rozhovor – ptáme se na zakázku, vymezit možnosti konzultace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Nezlehčovat situaci, nelhat a neslibovat, jednoznačně a srozumitelně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Používat jméno a udržovat oční kontakt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Na hrubost a vulgarity odpovídat rázně a pevně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Redukce dalších rušivých faktorů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V případě extrémně emotivního projevu přerušit konzultaci a domluvit jiný termín – direktivní ukončení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Požádat o spolupráci, upozornit na důsledky chování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cs-CZ" sz="1200" cap="none">
                <a:latin typeface="Calibri"/>
                <a:ea typeface="Calibri"/>
                <a:cs typeface="Calibri"/>
                <a:sym typeface="Calibri"/>
              </a:rPr>
              <a:t>Ohrožuje-li bezprostředně sebe či okolí – předně vlastní bezpečí a dalších K, pomoc kolegů a dalších osob – PČR, RZ</a:t>
            </a:r>
            <a:endParaRPr/>
          </a:p>
          <a:p>
            <a:pPr marL="685800" lvl="1" indent="-152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</a:pPr>
            <a:endParaRPr sz="1200" cap="none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55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23C2C-9768-A544-A649-CF4967F0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Relaxace - práce s dechem, práce s pozorností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B8A66-F2DD-0347-857A-D427E722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Řízené dýchání</a:t>
            </a:r>
          </a:p>
          <a:p>
            <a:r>
              <a:rPr lang="cs-CZ" sz="2000" dirty="0"/>
              <a:t>Dechová cvičení</a:t>
            </a:r>
          </a:p>
          <a:p>
            <a:r>
              <a:rPr lang="cs-CZ" sz="2000" dirty="0"/>
              <a:t>Řízení relaxace</a:t>
            </a:r>
          </a:p>
          <a:p>
            <a:r>
              <a:rPr lang="cs-CZ" sz="2000" dirty="0"/>
              <a:t>Kotvení</a:t>
            </a:r>
          </a:p>
          <a:p>
            <a:r>
              <a:rPr lang="cs-CZ" sz="2000" dirty="0"/>
              <a:t>5P – body </a:t>
            </a:r>
            <a:r>
              <a:rPr lang="cs-CZ" sz="2000" dirty="0" err="1"/>
              <a:t>scan</a:t>
            </a:r>
            <a:endParaRPr lang="cs-CZ" sz="2000" dirty="0"/>
          </a:p>
          <a:p>
            <a:r>
              <a:rPr lang="cs-CZ" sz="2000" dirty="0" err="1"/>
              <a:t>Mindfulness</a:t>
            </a:r>
            <a:r>
              <a:rPr lang="cs-CZ" sz="2000" dirty="0"/>
              <a:t> - pozorovatel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Aplikace Nepanikař –dýchání, odvedení pozornosti</a:t>
            </a:r>
          </a:p>
          <a:p>
            <a:r>
              <a:rPr lang="cs-CZ" sz="2000" dirty="0">
                <a:hlinkClick r:id="rId2"/>
              </a:rPr>
              <a:t>http://nepanikar.eu/relaxacni-cviceni/</a:t>
            </a:r>
            <a:endParaRPr lang="cs-CZ" sz="2000" dirty="0"/>
          </a:p>
          <a:p>
            <a:r>
              <a:rPr lang="cs-CZ" sz="2000" dirty="0" err="1"/>
              <a:t>Jacobsonova</a:t>
            </a:r>
            <a:r>
              <a:rPr lang="cs-CZ" sz="2000" dirty="0"/>
              <a:t> progresivní svalová relaxace - https://</a:t>
            </a:r>
            <a:r>
              <a:rPr lang="cs-CZ" sz="2000" dirty="0" err="1"/>
              <a:t>www.youtube.com</a:t>
            </a:r>
            <a:r>
              <a:rPr lang="cs-CZ" sz="2000" dirty="0"/>
              <a:t>/</a:t>
            </a:r>
            <a:r>
              <a:rPr lang="cs-CZ" sz="2000" dirty="0" err="1"/>
              <a:t>watch?v</a:t>
            </a:r>
            <a:r>
              <a:rPr lang="cs-CZ" sz="2000" dirty="0"/>
              <a:t>=493mYfovYw0</a:t>
            </a:r>
          </a:p>
          <a:p>
            <a:r>
              <a:rPr lang="cs-CZ" sz="2000" dirty="0"/>
              <a:t>https://</a:t>
            </a:r>
            <a:r>
              <a:rPr lang="cs-CZ" sz="2000" dirty="0" err="1"/>
              <a:t>nevypustdusi.cz</a:t>
            </a:r>
            <a:r>
              <a:rPr lang="cs-CZ" sz="2000" dirty="0"/>
              <a:t>/</a:t>
            </a:r>
            <a:r>
              <a:rPr lang="cs-CZ" sz="2000" dirty="0" err="1"/>
              <a:t>infografika</a:t>
            </a:r>
            <a:r>
              <a:rPr lang="cs-CZ" sz="2000" dirty="0"/>
              <a:t>/?_</a:t>
            </a:r>
            <a:r>
              <a:rPr lang="cs-CZ" sz="2000" dirty="0" err="1"/>
              <a:t>gallery</a:t>
            </a:r>
            <a:r>
              <a:rPr lang="cs-CZ" sz="2000" dirty="0"/>
              <a:t>=gg-1-115</a:t>
            </a:r>
          </a:p>
        </p:txBody>
      </p:sp>
    </p:spTree>
    <p:extLst>
      <p:ext uri="{BB962C8B-B14F-4D97-AF65-F5344CB8AC3E}">
        <p14:creationId xmlns:p14="http://schemas.microsoft.com/office/powerpoint/2010/main" val="240464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2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7" name="Google Shape;667;p52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cs-CZ" sz="3700" dirty="0">
                <a:latin typeface="Calibri"/>
                <a:ea typeface="Calibri"/>
                <a:cs typeface="Calibri"/>
                <a:sym typeface="Calibri"/>
              </a:rPr>
              <a:t>BEZPEČNOST</a:t>
            </a:r>
            <a:br>
              <a:rPr lang="cs-CZ" sz="3700" dirty="0">
                <a:latin typeface="Calibri"/>
                <a:ea typeface="Calibri"/>
                <a:cs typeface="Calibri"/>
                <a:sym typeface="Calibri"/>
              </a:rPr>
            </a:br>
            <a:r>
              <a:rPr lang="cs-CZ" sz="3700" dirty="0">
                <a:latin typeface="Calibri"/>
                <a:ea typeface="Calibri"/>
                <a:cs typeface="Calibri"/>
                <a:sym typeface="Calibri"/>
              </a:rPr>
              <a:t>V KI</a:t>
            </a:r>
            <a:endParaRPr dirty="0"/>
          </a:p>
        </p:txBody>
      </p:sp>
      <p:sp>
        <p:nvSpPr>
          <p:cNvPr id="668" name="Google Shape;668;p52"/>
          <p:cNvSpPr txBox="1">
            <a:spLocks noGrp="1"/>
          </p:cNvSpPr>
          <p:nvPr>
            <p:ph idx="1"/>
          </p:nvPr>
        </p:nvSpPr>
        <p:spPr>
          <a:xfrm>
            <a:off x="4152012" y="371220"/>
            <a:ext cx="8039988" cy="67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Naše vždy na prvním místě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zásady 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prostor pracoviště a </a:t>
            </a:r>
            <a:r>
              <a:rPr lang="cs-CZ" sz="1600" cap="none" dirty="0" err="1">
                <a:latin typeface="Calibri"/>
                <a:ea typeface="Calibri"/>
                <a:cs typeface="Calibri"/>
                <a:sym typeface="Calibri"/>
              </a:rPr>
              <a:t>konzultovny</a:t>
            </a:r>
            <a:endParaRPr sz="1600" cap="none"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týmová spolupráce – př. v IC </a:t>
            </a:r>
            <a:r>
              <a:rPr lang="cs-CZ" sz="1600" cap="none" dirty="0" err="1">
                <a:latin typeface="Calibri"/>
                <a:ea typeface="Calibri"/>
                <a:cs typeface="Calibri"/>
                <a:sym typeface="Calibri"/>
              </a:rPr>
              <a:t>prvokontakt</a:t>
            </a: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 ve dvou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metodika bezpečnosti práce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spolupráce a kontakty – PČR , ochranka 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realistický odhad událostí – naše limity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pohled psychiatra – dle závažnosti či diagnózy, možnost nedobrovolné hospitalizace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ukončení hovoru TKI, KI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shrnutí, rekapitulace, shrnutí kroků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připomenutí času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reflexe točení v kruhu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psychohygiena</a:t>
            </a:r>
            <a:endParaRPr dirty="0"/>
          </a:p>
          <a:p>
            <a:pPr marL="457200" lvl="1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cs-CZ" sz="1600" cap="none" dirty="0">
                <a:latin typeface="Calibri"/>
                <a:ea typeface="Calibri"/>
                <a:cs typeface="Calibri"/>
                <a:sym typeface="Calibri"/>
              </a:rPr>
              <a:t>limit – jedno téma, do 10 min – informované zavěšení, ukončení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549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3"/>
          <p:cNvSpPr/>
          <p:nvPr/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8" name="Google Shape;678;p53"/>
          <p:cNvSpPr txBox="1"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cs-CZ" sz="3400">
                <a:latin typeface="Calibri"/>
                <a:ea typeface="Calibri"/>
                <a:cs typeface="Calibri"/>
                <a:sym typeface="Calibri"/>
              </a:rPr>
              <a:t>PARTNERSTVÍ, MANŽELSTVÍ</a:t>
            </a:r>
            <a:endParaRPr/>
          </a:p>
        </p:txBody>
      </p:sp>
      <p:sp>
        <p:nvSpPr>
          <p:cNvPr id="679" name="Google Shape;679;p53"/>
          <p:cNvSpPr txBox="1">
            <a:spLocks noGrp="1"/>
          </p:cNvSpPr>
          <p:nvPr>
            <p:ph idx="1"/>
          </p:nvPr>
        </p:nvSpPr>
        <p:spPr>
          <a:xfrm>
            <a:off x="4126150" y="201706"/>
            <a:ext cx="8065850" cy="665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Spouštěče krize – př. ….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Životní cyklus a krizové momenty – dobré se vzdělat ve vývojové psy a vývoji rodiny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Rozlišení akutní x chronické  -  jiné služby př. MRP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cs-CZ" sz="2000" b="1" cap="none">
                <a:latin typeface="Calibri"/>
                <a:ea typeface="Calibri"/>
                <a:cs typeface="Calibri"/>
                <a:sym typeface="Calibri"/>
              </a:rPr>
              <a:t>KI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Práce s emocemi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Co bylo spouštěčem volání, jak dlouho krize trvá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Nedělat unáhlená rozhodnutí, proces, který potřebuje čas – dopřát k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Spolehnout se na to ,co funguje a nespravovat, co není rozbité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Minimalizace škod, ochrana nezletilých dětí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Hledání více cest a promýšlet jejich důsledky- horizont měsíců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Hledání kompromisů – komu to prospěje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Práce s hranicemi a časováním /co  a jak dlouho může vydržet, zvládnout?)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Škála scénářů – ideál – katastrofa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Jasně vymezená pravidla fungování i s postupy při překročení pravidel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Řešení na zkoušku s jasnými postupy (rozstěhování – hodnocení)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cs-CZ" sz="1600" cap="none">
                <a:latin typeface="Calibri"/>
                <a:ea typeface="Calibri"/>
                <a:cs typeface="Calibri"/>
                <a:sym typeface="Calibri"/>
              </a:rPr>
              <a:t>Co nejvíce omezit vliv rolí rodičů a partnerů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2675</Words>
  <Application>Microsoft Office PowerPoint</Application>
  <PresentationFormat>Širokoúhlá obrazovka</PresentationFormat>
  <Paragraphs>355</Paragraphs>
  <Slides>26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Questrial</vt:lpstr>
      <vt:lpstr>Verdana</vt:lpstr>
      <vt:lpstr>Calibri</vt:lpstr>
      <vt:lpstr>Calibri Light</vt:lpstr>
      <vt:lpstr>Motiv Office</vt:lpstr>
      <vt:lpstr>KRIZOVÁ INTERVENCE 2.část</vt:lpstr>
      <vt:lpstr>EMOCE V KI</vt:lpstr>
      <vt:lpstr>SMUTEK A PLÁČ</vt:lpstr>
      <vt:lpstr>STRACH A MLČENÍ</vt:lpstr>
      <vt:lpstr>ÚZKOST A PANIKA V KI</vt:lpstr>
      <vt:lpstr>VZTEK, HNĚV A AGRESE</vt:lpstr>
      <vt:lpstr>Relaxace - práce s dechem, práce s pozorností</vt:lpstr>
      <vt:lpstr>BEZPEČNOST V KI</vt:lpstr>
      <vt:lpstr>PARTNERSTVÍ, MANŽELSTVÍ</vt:lpstr>
      <vt:lpstr>RODIČOVSKÁ TÉMATIKA</vt:lpstr>
      <vt:lpstr>SENIOŘI</vt:lpstr>
      <vt:lpstr>DĚTI A DOSPÍVAJÍCÍ</vt:lpstr>
      <vt:lpstr>DĚTI A DOSPÍVAJÍCÍ</vt:lpstr>
      <vt:lpstr>TRAUMA, OBĚŤ TRESTNÝCH ČINŮ (DOMÁCÍ NÁSILÍ, SY CAN …)</vt:lpstr>
      <vt:lpstr>Práce s ukázkou rozhovoru – Linka bezpečí – rozvod </vt:lpstr>
      <vt:lpstr>SEXUOLOGICKÁ PROBLEMATIKA V KI</vt:lpstr>
      <vt:lpstr>ZÁVISLOSTI V KI</vt:lpstr>
      <vt:lpstr>PSYCHOPATOLOGIE, RESP. DUŠEVNÍ ONEMOCNĚNÍ</vt:lpstr>
      <vt:lpstr>PRÁCE S DEPRESIVNÍM K A SUICIDIÁLNÍM K</vt:lpstr>
      <vt:lpstr>PRÁCE SE SUICIDIÁLNÍM K</vt:lpstr>
      <vt:lpstr>Zajímávé odkazy – duševní zdraví a nemoc </vt:lpstr>
      <vt:lpstr>Práce ve skupině – rodinné, sebezkušenost</vt:lpstr>
      <vt:lpstr>Sociálně-právní problematika</vt:lpstr>
      <vt:lpstr>Psychohygiena a práce se sebou</vt:lpstr>
      <vt:lpstr>Individuální práce - Co mě sytí?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KRIZOVÁ INTERVENCE 2.část</dc:title>
  <dc:creator>Věra Linhartová</dc:creator>
  <cp:lastModifiedBy>lektor</cp:lastModifiedBy>
  <cp:revision>8</cp:revision>
  <dcterms:created xsi:type="dcterms:W3CDTF">2020-12-15T13:38:49Z</dcterms:created>
  <dcterms:modified xsi:type="dcterms:W3CDTF">2020-12-19T13:11:40Z</dcterms:modified>
</cp:coreProperties>
</file>