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9" r:id="rId3"/>
    <p:sldId id="282" r:id="rId4"/>
    <p:sldId id="281" r:id="rId5"/>
    <p:sldId id="280" r:id="rId6"/>
    <p:sldId id="279" r:id="rId7"/>
    <p:sldId id="278" r:id="rId8"/>
    <p:sldId id="277" r:id="rId9"/>
    <p:sldId id="274" r:id="rId10"/>
    <p:sldId id="276" r:id="rId11"/>
    <p:sldId id="275" r:id="rId12"/>
    <p:sldId id="272" r:id="rId13"/>
    <p:sldId id="273" r:id="rId14"/>
    <p:sldId id="271" r:id="rId15"/>
    <p:sldId id="261" r:id="rId16"/>
    <p:sldId id="270" r:id="rId17"/>
    <p:sldId id="283" r:id="rId18"/>
    <p:sldId id="284" r:id="rId19"/>
    <p:sldId id="285" r:id="rId20"/>
    <p:sldId id="286" r:id="rId21"/>
    <p:sldId id="288" r:id="rId22"/>
    <p:sldId id="292" r:id="rId23"/>
    <p:sldId id="293" r:id="rId24"/>
    <p:sldId id="287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7A5"/>
    <a:srgbClr val="18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16C4455-ADDE-4BE4-9CD0-7593CBA4A2FF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FC09754-4D91-4293-883F-FA6FF84676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165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CF896-5DD8-45FB-9F3D-251B0CA51BD6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9347-3F3A-4E54-A2DE-73957AA371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7A53-4155-4272-9A5A-EBD80994D1E8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F631-3FED-4855-8768-0C69CF9C9FE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4D49E-2075-48DD-84D2-32CA9139CFDE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CD6E-221F-4370-808B-5E7E60A1BC6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7C40F-289E-452B-AB81-9CA8790BCFF6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E0DD-8262-4EFD-860D-538C13FF096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F98B-E050-4C82-9F3E-98CC52C07B23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545C-4F9A-4B79-9F74-7452C6AB991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61B9-9A98-45CC-BF3A-E3F852885D65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E3E5-9E3C-4F68-B194-C504DF3DBF2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CE5F-8D6A-4102-AC2F-A6C761D8A90E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5BC54-125A-4DBD-A669-075870C78D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2F2F-C150-400D-A3F7-112A17E2FE86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247E0-84AE-40DC-8119-75D2364B1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BD3E3-0A2A-458C-ACE0-E80B469488BE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2C6-0F49-4C8C-8391-93B3DE7D25E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955A-1296-4D01-9E95-C53CC7479948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6706C-8358-4B58-ABCD-3B52E8CE21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DB61A-871D-48EB-8539-1C89408963B1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BE89-4225-4C88-87D8-2352FE49C69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09545-8AD8-41E7-A10A-319B47ACE5DE}" type="datetimeFigureOut">
              <a:rPr lang="fr-FR"/>
              <a:pPr>
                <a:defRPr/>
              </a:pPr>
              <a:t>20/11/2020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C540F2-0635-4658-92BC-976ED380EA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352839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4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DĚTÍ A DOSPĚLÝCH S DOWNOVÝM SYNDROMEM</a:t>
            </a:r>
            <a:br>
              <a:rPr lang="cs-CZ" sz="4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488832" cy="302433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CA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3"/>
            <a:ext cx="449999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SPECIFICKÉ PROJEVY V CHOVÁNÍ A KOMUNIAKCI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41764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Vliv dědičnosti, vrozených specifik, získaných zkušeností , mentálního postižení, přidružených smyslových vad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Otevřenost, sociální vnímavost, touha po komunikaci a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Sklony k depresím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Tvrdohlavost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Hluboké vztahy i k méně blízkým lidem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Labilita, infantilnost, poruchy pozornosti, potíže s adaptací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Psychická deprivace (redukce komunikačních příležitostí)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2770"/>
            <a:ext cx="3923928" cy="21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27784" y="908720"/>
            <a:ext cx="6336704" cy="594928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Vždy nějaký druh a stupeň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Různá závažnost </a:t>
            </a:r>
            <a:r>
              <a:rPr lang="cs-CZ" dirty="0">
                <a:latin typeface="Georgia" pitchFamily="18" charset="0"/>
              </a:rPr>
              <a:t>(mírné narušení výslovnosti až totální neschopnost verbálně komunikovat)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Omezení si může i nemusí uvědomovat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Vývoj opožděný a omezený v různé míře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receptivní slovník než expresivní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Absence užívání abstraktních pojmů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Zjednodušená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Motorická neobratnost mluvidel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Zpomalené reakce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Potíže ve složitějších a neznámých komunikačních situacích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Vysoká </a:t>
            </a:r>
            <a:r>
              <a:rPr lang="cs-CZ" b="1" dirty="0">
                <a:latin typeface="Georgia" pitchFamily="18" charset="0"/>
              </a:rPr>
              <a:t>napodobovací schopnost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Stereotypy v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navozovat kontakt již od raného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Inklinace k potlačení verbální komunikace nonverbální složkou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" y="1988840"/>
            <a:ext cx="2509125" cy="28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8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DŮSLEDKY  NKS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6827871" cy="48965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Snížená srozumitelnost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Nemožnost vyjadřovat své potřeby, pocity, přání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Redukované možnosti komunikace s majoritou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Stresující bariéra, pocity beznaděje, nesamostatnosti, selhání, osamělosti, nepochopení, nezájmu, nepřijetí, izolace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Snaha upozorňovat na sebe a prosadit se nevhodným způsobem chování, agresivitou vůči sobě, okolí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Uzavřenost, ztráta snahy komunikovat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0799"/>
            <a:ext cx="2915816" cy="222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DRUHY NKS U OSOB S DS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Individuální, ne vždy souvisí jen s DS!</a:t>
            </a:r>
            <a:endParaRPr lang="fr-CA" sz="2700" b="1" dirty="0"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5472608" cy="44210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Dyslalie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Koktavost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Breptavost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Specifická porucha hlasu typická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Echolálie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Vývojová nemluvnost (dysfázie)?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352"/>
            <a:ext cx="4552032" cy="32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DYSLALIE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54461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Porucha artikulace jedné nebo více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Nejčastější druh NKS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Vynechávání, záměna nebo nesprávná výslovnost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odborná logopedická péče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40" y="4005278"/>
            <a:ext cx="4281760" cy="28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3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KOKTAVOST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59832" y="188640"/>
            <a:ext cx="6084167" cy="66693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řečového projevu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Neúmyslné přerušování, opakování či zvýšený tlak (prodlužování) na skupinu hlásek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Nutná logopedická intervence, vhodnost využití rytmizace, zpěvu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Zklidnění, pohodový přístup 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12776"/>
            <a:ext cx="2952328" cy="271132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368152"/>
          </a:xfrm>
        </p:spPr>
        <p:txBody>
          <a:bodyPr rtlCol="0">
            <a:normAutofit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BREPTAVOST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040560"/>
          </a:xfrm>
        </p:spPr>
        <p:txBody>
          <a:bodyPr rtlCol="0">
            <a:normAutofit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Narušení plynulosti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Extrémně zrychlené tempo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Vynechávání částí slov, nedůslednost ve výslovnosti, nesrozumitelnost, opakování hlásek a slov, nádechy uprostřed slov, nedostatečná technika dýchání, narušené </a:t>
            </a:r>
            <a:r>
              <a:rPr lang="cs-CZ" dirty="0" err="1">
                <a:latin typeface="Georgia" pitchFamily="18" charset="0"/>
              </a:rPr>
              <a:t>koverbální</a:t>
            </a:r>
            <a:r>
              <a:rPr lang="cs-CZ" dirty="0">
                <a:latin typeface="Georgia" pitchFamily="18" charset="0"/>
              </a:rPr>
              <a:t> chování (mimika, gesta, hlasitost, nesoustředěnost)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686" y="13072"/>
            <a:ext cx="3564314" cy="2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NEJČASTĚJŠÍ CHYBY PŘI KOMUNIKACI S LIDMI S 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Podceňování, nedůvěra a předsudky (nemá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Ignorování při opakovaném selhání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Nedostatek trpělivosti, spěchání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Málo snahy porozumět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Neodborné vedení (nesprávný přístup, komunikační metoda)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nabídka komunikačních prostředků, ignorování a podceňování problému (logopedie, AAK)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Komunikace za člověka s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Přílišné zaměření na nedostatky, tlak a stálá snaha zlepšovat (nepřijetí)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Mluvení o člověku v jeho přítomnosti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Nízká informovanost majority, výsměch, vyčlenění (spolužáci, populace)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411760" cy="310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5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7164288" cy="1656184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MOŽNOSTI ŘEŠENÍ A SPRÁVNÉHO PŘÍSTUPU PRO PODPORU KOMUNIKACE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08" y="1412776"/>
            <a:ext cx="9144000" cy="4680520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Člověk na prvním místě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Respektovat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Důvěřovat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Nabídnout maximální odbornou podporu </a:t>
            </a:r>
            <a:r>
              <a:rPr lang="cs-CZ" dirty="0">
                <a:latin typeface="Georgia" pitchFamily="18" charset="0"/>
              </a:rPr>
              <a:t>(logopedie, škola)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odborná diagnostika, orientace v příčinách a možnostech intervence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Významný vliv rodinného prostředí a propojení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Být partnerem</a:t>
            </a:r>
            <a:r>
              <a:rPr lang="cs-CZ" dirty="0">
                <a:latin typeface="Georgia" pitchFamily="18" charset="0"/>
              </a:rPr>
              <a:t>, pomocníkem a rovnocenným rádcem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podnětů ke stimulaci vývoje řeči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Komunikační učení formou hry, nácvik sociálních situací, vědomé zapojování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Osvěta</a:t>
            </a:r>
            <a:r>
              <a:rPr lang="cs-CZ" dirty="0">
                <a:latin typeface="Georgia" pitchFamily="18" charset="0"/>
              </a:rPr>
              <a:t> (pochopení a informovanost majority, odbourávání bariér)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Zeptat se a požádat o pomoc není selháním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Tolerance k preferovanému způsobu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-1"/>
            <a:ext cx="2799432" cy="27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9015782" cy="5544616"/>
          </a:xfrm>
        </p:spPr>
        <p:txBody>
          <a:bodyPr rtlCol="0">
            <a:normAutofit fontScale="85000" lnSpcReduction="1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co nejvíce osob do komunikačního rozvoje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Ve všech prostředích komunikovat jednotnou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Nabídnout dostatek času k </a:t>
            </a:r>
            <a:r>
              <a:rPr lang="cs-CZ" dirty="0" err="1">
                <a:latin typeface="Georgia" pitchFamily="18" charset="0"/>
              </a:rPr>
              <a:t>sebeprojevení</a:t>
            </a: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Motivovat ke komunikaci </a:t>
            </a:r>
            <a:r>
              <a:rPr lang="cs-CZ" dirty="0">
                <a:latin typeface="Georgia" pitchFamily="18" charset="0"/>
              </a:rPr>
              <a:t>(neboj se, má to smysl)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Pozitivní přístup, klidné vedení, předcházení deprivaci a nechuti komunikovat – </a:t>
            </a:r>
            <a:r>
              <a:rPr lang="cs-CZ" b="1" dirty="0">
                <a:latin typeface="Georgia" pitchFamily="18" charset="0"/>
              </a:rPr>
              <a:t>nezaměřovat se na negativa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Příliš neopravovat </a:t>
            </a:r>
            <a:r>
              <a:rPr lang="cs-CZ" dirty="0">
                <a:latin typeface="Georgia" pitchFamily="18" charset="0"/>
              </a:rPr>
              <a:t>– řekni to správně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Vyhýbat se situacím, kde je pravděpodobné selhání – </a:t>
            </a:r>
            <a:r>
              <a:rPr lang="cs-CZ" b="1" dirty="0">
                <a:latin typeface="Georgia" pitchFamily="18" charset="0"/>
              </a:rPr>
              <a:t>budovat sebevědomí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Vlastní odborné znalosti, správný přístup, respektování odborných doporučení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20" y="4973594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1800199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CA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992888" cy="3635077"/>
          </a:xfrm>
        </p:spPr>
        <p:txBody>
          <a:bodyPr rtlCol="0">
            <a:noAutofit/>
          </a:bodyPr>
          <a:lstStyle/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Downův syndrom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specifika v komunikaci a řeči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nejčastější obtíže a řečové vady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příčiny a dopady narušené komunikační schopnosti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800" b="1" dirty="0">
                <a:solidFill>
                  <a:schemeClr val="tx1"/>
                </a:solidFill>
                <a:latin typeface="Georgia" pitchFamily="18" charset="0"/>
              </a:rPr>
              <a:t>možnosti podpory a řešení problémů v komunikaci v rodině a škole</a:t>
            </a:r>
            <a:endParaRPr lang="fr-CA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300" y="3563935"/>
            <a:ext cx="3960440" cy="32866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45719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"/>
            <a:ext cx="9021464" cy="5013175"/>
          </a:xfrm>
        </p:spPr>
        <p:txBody>
          <a:bodyPr rtlCol="0">
            <a:normAutofit fontScale="70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Vlastní správný řečový vzor </a:t>
            </a:r>
            <a:r>
              <a:rPr lang="cs-CZ" dirty="0">
                <a:latin typeface="Georgia" pitchFamily="18" charset="0"/>
              </a:rPr>
              <a:t>– využít napodobovací schopnosti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 dospělým komunikovat jako s dospělým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Nikdy neignorovat, neshazovat, nepodceňovat </a:t>
            </a:r>
            <a:r>
              <a:rPr lang="cs-CZ" b="1" dirty="0">
                <a:latin typeface="Georgia" pitchFamily="18" charset="0"/>
              </a:rPr>
              <a:t>(již malé dítě to intenzivně vnímá a vznikají bariéry a nedůvěra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Mluvit o pocitech a obavách rovnocenně, neřešit potíže před dítětem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Zaměřit se na problematické oblasti bez nátlaku, </a:t>
            </a:r>
            <a:r>
              <a:rPr lang="cs-CZ" b="1" dirty="0">
                <a:latin typeface="Georgia" pitchFamily="18" charset="0"/>
              </a:rPr>
              <a:t>vše formou hry, nácviku </a:t>
            </a:r>
            <a:r>
              <a:rPr lang="cs-CZ" dirty="0">
                <a:latin typeface="Georgia" pitchFamily="18" charset="0"/>
              </a:rPr>
              <a:t>(artikulace, jazykový cit, gramatická stránka řeči, slovní zásoba, abstraktní pojmy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Stimulovat svalstvo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péče : </a:t>
            </a:r>
            <a:r>
              <a:rPr lang="cs-CZ" dirty="0">
                <a:latin typeface="Georgia" pitchFamily="18" charset="0"/>
              </a:rPr>
              <a:t>nestresující, nenárazová, přirozená, společná běžná každodenní aktivita, nehodnocená, ne povinnost, nesouvisí se školou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Výběr vhodné formy komunikace </a:t>
            </a:r>
            <a:r>
              <a:rPr lang="cs-CZ" dirty="0">
                <a:latin typeface="Georgia" pitchFamily="18" charset="0"/>
              </a:rPr>
              <a:t>- efektivní způsob dorozumívání (verbální, AAK, kombinace)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02308"/>
            <a:ext cx="2756768" cy="23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111752" cy="108012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 DS V RÁMCI ŠKOLY 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úloha učitele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28800"/>
            <a:ext cx="7452320" cy="4392488"/>
          </a:xfrm>
        </p:spPr>
        <p:txBody>
          <a:bodyPr rtlCol="0">
            <a:normAutofit fontScale="62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Smysl inkluzivního vzdělávání na rozvoj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Významná role vztahu </a:t>
            </a:r>
            <a:r>
              <a:rPr lang="cs-CZ" b="1" dirty="0">
                <a:latin typeface="Georgia" pitchFamily="18" charset="0"/>
              </a:rPr>
              <a:t>škola-rodina- asistent pedagoga </a:t>
            </a:r>
            <a:r>
              <a:rPr lang="cs-CZ" dirty="0">
                <a:latin typeface="Georgia" pitchFamily="18" charset="0"/>
              </a:rPr>
              <a:t>(komunikace, upřímnost, rovnocennost, nenucenost)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Učitel </a:t>
            </a:r>
            <a:r>
              <a:rPr lang="cs-CZ" dirty="0">
                <a:latin typeface="Georgia" pitchFamily="18" charset="0"/>
              </a:rPr>
              <a:t>= nejvýznamnější řídící prvek, rádce a determinant úspěšné komunikace a vztahů ve třídě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Důraz na </a:t>
            </a:r>
            <a:r>
              <a:rPr lang="cs-CZ" b="1" dirty="0">
                <a:latin typeface="Georgia" pitchFamily="18" charset="0"/>
              </a:rPr>
              <a:t>informovanost spolužáků a jejich rodičů </a:t>
            </a:r>
            <a:r>
              <a:rPr lang="cs-CZ" dirty="0">
                <a:latin typeface="Georgia" pitchFamily="18" charset="0"/>
              </a:rPr>
              <a:t>– předcházení nepochopení, předsudků, bariér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Vyzdvihnutí oboustranného přínosu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Zapojení do kolektivu pod pozitivním vedením, </a:t>
            </a:r>
            <a:r>
              <a:rPr lang="cs-CZ" b="1" dirty="0">
                <a:latin typeface="Georgia" pitchFamily="18" charset="0"/>
              </a:rPr>
              <a:t>atmosféra přijetí </a:t>
            </a:r>
            <a:r>
              <a:rPr lang="cs-CZ" dirty="0">
                <a:latin typeface="Georgia" pitchFamily="18" charset="0"/>
              </a:rPr>
              <a:t>(všichni jsme na jedné lodi, respektujeme se, nesoudíme se) –</a:t>
            </a:r>
            <a:r>
              <a:rPr lang="cs-CZ" b="1" dirty="0">
                <a:latin typeface="Georgia" pitchFamily="18" charset="0"/>
              </a:rPr>
              <a:t> významný vliv správného přístupu na komunikaci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Podpora zapojení a sociálních vazeb i </a:t>
            </a:r>
            <a:r>
              <a:rPr lang="cs-CZ" b="1" dirty="0">
                <a:latin typeface="Georgia" pitchFamily="18" charset="0"/>
              </a:rPr>
              <a:t>mimo vyučování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31" y="0"/>
            <a:ext cx="2796269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9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"/>
          </a:xfrm>
        </p:spPr>
        <p:txBody>
          <a:bodyPr rtlCol="0">
            <a:normAutofit fontScale="90000"/>
          </a:bodyPr>
          <a:lstStyle/>
          <a:p>
            <a:pPr algn="l"/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 rtlCol="0">
            <a:normAutofit fontScale="775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Nutnost </a:t>
            </a:r>
            <a:r>
              <a:rPr lang="cs-CZ" b="1" dirty="0">
                <a:latin typeface="Georgia" pitchFamily="18" charset="0"/>
              </a:rPr>
              <a:t>průběžné práce </a:t>
            </a:r>
            <a:r>
              <a:rPr lang="cs-CZ" dirty="0">
                <a:latin typeface="Georgia" pitchFamily="18" charset="0"/>
              </a:rPr>
              <a:t>s kolektivem (pravidelně od primárního sdělení)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Včasná detekce šikany, vyčleňování, </a:t>
            </a:r>
            <a:r>
              <a:rPr lang="cs-CZ" b="1" dirty="0">
                <a:latin typeface="Georgia" pitchFamily="18" charset="0"/>
              </a:rPr>
              <a:t>citlivý přístup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Příliš netlačit na zapojování, přirozeně vytvářet příležitosti ke společným aktivitám, </a:t>
            </a:r>
            <a:r>
              <a:rPr lang="cs-CZ" b="1" dirty="0">
                <a:latin typeface="Georgia" pitchFamily="18" charset="0"/>
              </a:rPr>
              <a:t>nenutit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Cílené vedení ke spolupráci nenásilnou formou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Potřeba </a:t>
            </a:r>
            <a:r>
              <a:rPr lang="cs-CZ" b="1" dirty="0">
                <a:latin typeface="Georgia" pitchFamily="18" charset="0"/>
              </a:rPr>
              <a:t>zapojení rodičů do vzdělávání</a:t>
            </a:r>
            <a:r>
              <a:rPr lang="cs-CZ" dirty="0">
                <a:latin typeface="Georgia" pitchFamily="18" charset="0"/>
              </a:rPr>
              <a:t>, podpora mimoškolních přirozených vztahů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Netrhat vazby </a:t>
            </a:r>
            <a:r>
              <a:rPr lang="cs-CZ" dirty="0">
                <a:latin typeface="Georgia" pitchFamily="18" charset="0"/>
              </a:rPr>
              <a:t>(podporovat vztahy dětí již z MŠ)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Volit vhodný přístup k žákovi s odlišností – </a:t>
            </a:r>
            <a:r>
              <a:rPr lang="cs-CZ" b="1" dirty="0">
                <a:latin typeface="Georgia" pitchFamily="18" charset="0"/>
              </a:rPr>
              <a:t>vyhnout se pocitům selhání </a:t>
            </a:r>
            <a:r>
              <a:rPr lang="cs-CZ" dirty="0">
                <a:latin typeface="Georgia" pitchFamily="18" charset="0"/>
              </a:rPr>
              <a:t>(přizpůsobit hodnocení, aby se nikdo necítil ukřivděný či preferovaný, </a:t>
            </a:r>
            <a:r>
              <a:rPr lang="cs-CZ" b="1" dirty="0">
                <a:latin typeface="Georgia" pitchFamily="18" charset="0"/>
              </a:rPr>
              <a:t>hodnocení má motivovat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38117" cy="234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32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KOMUKACE S ŽÁKEM S DS V RÁMCI ŠKOLY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052736"/>
            <a:ext cx="6804248" cy="5805264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>
                <a:latin typeface="Georgia" pitchFamily="18" charset="0"/>
              </a:rPr>
              <a:t>Nezaměřovat se na negativa</a:t>
            </a:r>
            <a:r>
              <a:rPr lang="cs-CZ" sz="4000" dirty="0">
                <a:latin typeface="Georgia" pitchFamily="18" charset="0"/>
              </a:rPr>
              <a:t>, chválit a budovat pozitivní atmosféru a pospolitost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dirty="0">
                <a:latin typeface="Georgia" pitchFamily="18" charset="0"/>
              </a:rPr>
              <a:t>Nabízet sociální aktivity, ve kterých </a:t>
            </a:r>
            <a:r>
              <a:rPr lang="cs-CZ" sz="4000" b="1" dirty="0">
                <a:latin typeface="Georgia" pitchFamily="18" charset="0"/>
              </a:rPr>
              <a:t>mohou obstát všichni</a:t>
            </a:r>
          </a:p>
          <a:p>
            <a:r>
              <a:rPr lang="cs-CZ" sz="4000" dirty="0">
                <a:latin typeface="Georgia" pitchFamily="18" charset="0"/>
              </a:rPr>
              <a:t>Zapojovat do výuky skupinové aktivity s důrazem na spolupráci a komunikaci</a:t>
            </a:r>
          </a:p>
          <a:p>
            <a:r>
              <a:rPr lang="cs-CZ" sz="4000" b="1" dirty="0">
                <a:latin typeface="Georgia" pitchFamily="18" charset="0"/>
              </a:rPr>
              <a:t>Dát spolužákům najevo, že jsou důležitým prvkem </a:t>
            </a:r>
            <a:r>
              <a:rPr lang="cs-CZ" sz="4000" dirty="0">
                <a:latin typeface="Georgia" pitchFamily="18" charset="0"/>
              </a:rPr>
              <a:t>a pomocníky, poskytnout pocit hrdosti za nabídnutí pomoci bez lítosti</a:t>
            </a:r>
          </a:p>
          <a:p>
            <a:r>
              <a:rPr lang="cs-CZ" sz="4000" dirty="0">
                <a:latin typeface="Georgia" pitchFamily="18" charset="0"/>
              </a:rPr>
              <a:t>Zapojovat aktivity, kde není zásadním prvkem verbální komunikace (výtvarné, dramatické)</a:t>
            </a:r>
          </a:p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4" y="1124744"/>
            <a:ext cx="2376264" cy="30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67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1872208"/>
          </a:xfrm>
        </p:spPr>
        <p:txBody>
          <a:bodyPr rtlCol="0">
            <a:normAutofit/>
          </a:bodyPr>
          <a:lstStyle/>
          <a:p>
            <a:pPr algn="l"/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MOŽNOSTI PODPORY </a:t>
            </a:r>
            <a:b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cs-CZ" sz="2800" b="1" u="sng" dirty="0">
                <a:solidFill>
                  <a:srgbClr val="C00000"/>
                </a:solidFill>
                <a:latin typeface="Georgia" pitchFamily="18" charset="0"/>
              </a:rPr>
              <a:t>KOMUKACE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6732240" cy="4392488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Dle závažnosti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Vždy pod odborným vedením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Dbát na preference dítěte </a:t>
            </a:r>
            <a:r>
              <a:rPr lang="cs-CZ" dirty="0">
                <a:latin typeface="Georgia" pitchFamily="18" charset="0"/>
              </a:rPr>
              <a:t>– v čem se cítí dobře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ORT </a:t>
            </a:r>
            <a:r>
              <a:rPr lang="cs-CZ" dirty="0">
                <a:latin typeface="Georgia" pitchFamily="18" charset="0"/>
              </a:rPr>
              <a:t>(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regulační terapie)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Logopedická intervence </a:t>
            </a:r>
            <a:r>
              <a:rPr lang="cs-CZ" dirty="0">
                <a:latin typeface="Georgia" pitchFamily="18" charset="0"/>
              </a:rPr>
              <a:t>(škola, klinická, neziskový sektor, rodina)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Systémy AAK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136"/>
            <a:ext cx="3632944" cy="25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5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</a:t>
            </a: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regulační terapie (ORT)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58172" y="548680"/>
            <a:ext cx="6685828" cy="6309320"/>
          </a:xfrm>
        </p:spPr>
        <p:txBody>
          <a:bodyPr rtlCol="0">
            <a:normAutofit fontScale="85000" lnSpcReduction="20000"/>
          </a:bodyPr>
          <a:lstStyle/>
          <a:p>
            <a:endParaRPr lang="cs-CZ" sz="4200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Reflexní metodika zaměřená na podporu správného držení těla a motoriky se speciálním zaměřením na rozvoj a podporu činnosti </a:t>
            </a:r>
            <a:r>
              <a:rPr lang="cs-CZ" dirty="0" err="1">
                <a:latin typeface="Georgia" pitchFamily="18" charset="0"/>
              </a:rPr>
              <a:t>orofaciální</a:t>
            </a:r>
            <a:r>
              <a:rPr lang="cs-CZ" dirty="0">
                <a:latin typeface="Georgia" pitchFamily="18" charset="0"/>
              </a:rPr>
              <a:t> oblasti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Stimulace polykání, sání, žvýkání,  artikulace a funkce svalů obličeje a ústní oblasti formou vibrací, doteků a tlaku na určité body </a:t>
            </a: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oblasti </a:t>
            </a:r>
            <a:r>
              <a:rPr lang="cs-CZ" dirty="0">
                <a:latin typeface="Georgia" pitchFamily="18" charset="0"/>
              </a:rPr>
              <a:t>– aktivizace, stimulace svalstva, redukce 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Využívá propojení motoriky a komunikace (</a:t>
            </a:r>
            <a:r>
              <a:rPr lang="cs-CZ" b="1" dirty="0">
                <a:latin typeface="Georgia" pitchFamily="18" charset="0"/>
              </a:rPr>
              <a:t>řeč je motorickou dovedností)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Vhodná příprava pro následnou logopedickou péči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" y="3140968"/>
            <a:ext cx="2470873" cy="23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7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1728192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SYSTÉMY AAK VYUŽITELNÉ U OSOB S DS</a:t>
            </a:r>
            <a:b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Augmentativní = rozšiřující, </a:t>
            </a:r>
            <a:br>
              <a:rPr lang="cs-CZ" sz="2200" b="1" dirty="0">
                <a:latin typeface="Georgia" pitchFamily="18" charset="0"/>
              </a:rPr>
            </a:br>
            <a:r>
              <a:rPr lang="cs-CZ" sz="2200" b="1" dirty="0">
                <a:latin typeface="Georgia" pitchFamily="18" charset="0"/>
              </a:rPr>
              <a:t>Alternativní = nahrazující</a:t>
            </a:r>
            <a:br>
              <a:rPr lang="cs-CZ" sz="3600" b="1" dirty="0">
                <a:latin typeface="Georgia" pitchFamily="18" charset="0"/>
              </a:rPr>
            </a:br>
            <a:endParaRPr lang="cs-CZ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1988840"/>
            <a:ext cx="6804248" cy="486916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Najít vhodnou a efektivní formu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Zaškolit blízké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b="1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předcházení  psychické a sociální deprivaci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možnost vyjádřit se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+</a:t>
            </a:r>
            <a:r>
              <a:rPr lang="cs-CZ" dirty="0">
                <a:latin typeface="Georgia" pitchFamily="18" charset="0"/>
              </a:rPr>
              <a:t> motivace ke komunikaci, prožití úspěchu a nalezení smyslu komunikace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mohou potlačovat či zpomalovat verbální projevy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</a:t>
            </a:r>
            <a:r>
              <a:rPr lang="cs-CZ" dirty="0">
                <a:latin typeface="Georgia" pitchFamily="18" charset="0"/>
              </a:rPr>
              <a:t> vzbuzují pozornost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latin typeface="Georgia" pitchFamily="18" charset="0"/>
              </a:rPr>
              <a:t>- </a:t>
            </a:r>
            <a:r>
              <a:rPr lang="cs-CZ" dirty="0">
                <a:latin typeface="Georgia" pitchFamily="18" charset="0"/>
              </a:rPr>
              <a:t>eliminují možnosti komunikace s laickou veřejností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Piktogramy, Znak do řeči, VOKS, </a:t>
            </a:r>
            <a:r>
              <a:rPr lang="cs-CZ" b="1" dirty="0" err="1">
                <a:latin typeface="Georgia" pitchFamily="18" charset="0"/>
              </a:rPr>
              <a:t>Makaton</a:t>
            </a:r>
            <a:r>
              <a:rPr lang="cs-CZ" b="1" dirty="0">
                <a:latin typeface="Georgia" pitchFamily="18" charset="0"/>
              </a:rPr>
              <a:t>, Bazální stimulace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23622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20080"/>
          </a:xfrm>
        </p:spPr>
        <p:txBody>
          <a:bodyPr rtlCol="0">
            <a:normAutofit/>
          </a:bodyPr>
          <a:lstStyle/>
          <a:p>
            <a:pPr algn="l"/>
            <a:r>
              <a:rPr lang="cs-CZ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DĚKUJI VÁM ZA POZORNOST…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2060848"/>
            <a:ext cx="2376264" cy="2808312"/>
          </a:xfrm>
        </p:spPr>
        <p:txBody>
          <a:bodyPr rtlCol="0">
            <a:normAutofit/>
          </a:bodyPr>
          <a:lstStyle/>
          <a:p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5" y="1844824"/>
            <a:ext cx="6341313" cy="347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DOWNŮV SYNDROM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3768" y="1556792"/>
            <a:ext cx="6653583" cy="511256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 vrozený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Jedna z nejčastějších chromozomálních poruch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Vznik je </a:t>
            </a:r>
            <a:r>
              <a:rPr lang="cs-CZ" dirty="0" err="1">
                <a:latin typeface="Georgia" pitchFamily="18" charset="0"/>
              </a:rPr>
              <a:t>nezavinitelný</a:t>
            </a:r>
            <a:r>
              <a:rPr lang="cs-CZ" dirty="0">
                <a:latin typeface="Georgia" pitchFamily="18" charset="0"/>
              </a:rPr>
              <a:t> a neovlivnitelný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Celoživotní stav s širokou variabilitou projevů a rozpětím míry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Možná kombinace s jiným druhem postižení – významně ovlivňuje možnosti rozvoje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-1240"/>
            <a:ext cx="3269208" cy="20056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2590791" cy="14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75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84976" cy="93610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PROJEVY DOWNOVA SYNDROMU</a:t>
            </a:r>
            <a:b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br>
              <a:rPr lang="cs-CZ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cs-CZ" sz="2700" b="1" dirty="0">
                <a:latin typeface="Georgia" pitchFamily="18" charset="0"/>
              </a:rPr>
              <a:t>ČLOVĚK JAKO INDIVIDUALITA NA </a:t>
            </a:r>
            <a:r>
              <a:rPr lang="cs-CZ" sz="3600" b="1" dirty="0">
                <a:latin typeface="Georgia" pitchFamily="18" charset="0"/>
              </a:rPr>
              <a:t>1. </a:t>
            </a:r>
            <a:r>
              <a:rPr lang="cs-CZ" sz="2700" b="1" dirty="0">
                <a:latin typeface="Georgia" pitchFamily="18" charset="0"/>
              </a:rPr>
              <a:t>MÍSTĚ, SYDROM JE JEN JEDNÍM ZE SPECIFIK, KTERÁ JEJ OVLIVŇUJÍ!</a:t>
            </a:r>
            <a:br>
              <a:rPr lang="cs-CZ" sz="32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1800" y="2348880"/>
            <a:ext cx="6264696" cy="450912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Kombinace vrozené originality, dědičnosti a získaných zkušeností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 </a:t>
            </a:r>
            <a:r>
              <a:rPr lang="cs-CZ" dirty="0">
                <a:latin typeface="Georgia" pitchFamily="18" charset="0"/>
              </a:rPr>
              <a:t>(dědičné a vrozené dispozice k učení, míra poškození CNS, temperament, přidružené vady, motivace, vliv prostředí a rodiny)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Charakteristické fyzické zvláštnosti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Zdravotní komplikace </a:t>
            </a:r>
            <a:r>
              <a:rPr lang="cs-CZ" dirty="0">
                <a:latin typeface="Georgia" pitchFamily="18" charset="0"/>
              </a:rPr>
              <a:t>typické pro 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Vývoj BRZDA-PLYN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Narušení komunikačních schopností </a:t>
            </a:r>
            <a:r>
              <a:rPr lang="cs-CZ" dirty="0">
                <a:latin typeface="Georgia" pitchFamily="18" charset="0"/>
              </a:rPr>
              <a:t>v různé míře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2846767" cy="292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2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CHARAKTERISTICKÉ FYZICKÉ ZVLÁŠTNOSTI OSOB S DS</a:t>
            </a:r>
            <a:br>
              <a:rPr lang="cs-CZ" sz="3600" b="1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35896" y="1988840"/>
            <a:ext cx="5050904" cy="468052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Typický vzhled tváře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Širší krk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Kratší končetiny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Menší vzrůst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Jediná rýha v dlani</a:t>
            </a: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224"/>
            <a:ext cx="2915816" cy="38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1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08012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ZDRAVOTNÍ KOMPLIKACE TYPICKÉ PRO DS</a:t>
            </a:r>
            <a:br>
              <a:rPr lang="cs-CZ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7632848" cy="4464496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Ochablost vazů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Nedostatečná pevnost šlach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Zvýšená hybnost kloubů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Srdeční vady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Smyslové vady (krátkozrakost)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Náchylnost k onemocněním dýchacích cest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Poruchy funkce štítné žlázy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92" y="980728"/>
            <a:ext cx="38884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8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282154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DŮVODY NARUŠENÍ KOMUNIKAČNÍCH SCHOPNOSTÍ </a:t>
            </a:r>
            <a:br>
              <a:rPr lang="fr-CA" sz="3600" dirty="0">
                <a:latin typeface="Georgia" pitchFamily="18" charset="0"/>
              </a:rPr>
            </a:b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11760" y="1412776"/>
            <a:ext cx="6552728" cy="544522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err="1">
                <a:latin typeface="Georgia" pitchFamily="18" charset="0"/>
              </a:rPr>
              <a:t>Orofaciální</a:t>
            </a:r>
            <a:r>
              <a:rPr lang="cs-CZ" b="1" dirty="0">
                <a:latin typeface="Georgia" pitchFamily="18" charset="0"/>
              </a:rPr>
              <a:t> patologie </a:t>
            </a:r>
            <a:r>
              <a:rPr lang="cs-CZ" dirty="0">
                <a:latin typeface="Georgia" pitchFamily="18" charset="0"/>
              </a:rPr>
              <a:t>(abnormality a anatomické zvláštnosti úst a hrtanu)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Mentální postižení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psychosomatického vývoje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Poruchy sluchového vnímání </a:t>
            </a:r>
            <a:r>
              <a:rPr lang="cs-CZ" dirty="0">
                <a:latin typeface="Georgia" pitchFamily="18" charset="0"/>
              </a:rPr>
              <a:t>a sluchové diferenciace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Užší nosní průduchy </a:t>
            </a:r>
            <a:r>
              <a:rPr lang="cs-CZ" dirty="0">
                <a:latin typeface="Georgia" pitchFamily="18" charset="0"/>
              </a:rPr>
              <a:t>(nesprávná technika dýchání)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Odlišný fyzický zjev </a:t>
            </a:r>
            <a:r>
              <a:rPr lang="cs-CZ" dirty="0">
                <a:latin typeface="Georgia" pitchFamily="18" charset="0"/>
              </a:rPr>
              <a:t>(nedostatek podnětů, komunikačních příležitostí, nezkušenost a selhávání v komunikaci, obava z neznámého)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Neodborný přístup </a:t>
            </a:r>
            <a:r>
              <a:rPr lang="cs-CZ" dirty="0">
                <a:latin typeface="Georgia" pitchFamily="18" charset="0"/>
              </a:rPr>
              <a:t>v rozvoji komunikace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2411760" cy="24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OROFACIÁLNÍ PATOLOGIE U DS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96500" y="1600200"/>
            <a:ext cx="5590299" cy="506916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Hypotonie úst, rtů, jazyka, měkkého patra, tváří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 (velikost úst v poměru velikosti jazyka)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Zvrásněný jazyk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Zúžené měkké patro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Opoždění v růstu a odlišné postavení chrupu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Georgia" pitchFamily="18" charset="0"/>
              </a:rPr>
              <a:t>Vyčnívání jazyka z úst (hypotonie, </a:t>
            </a:r>
            <a:r>
              <a:rPr lang="cs-CZ" dirty="0" err="1">
                <a:latin typeface="Georgia" pitchFamily="18" charset="0"/>
              </a:rPr>
              <a:t>makroglosie</a:t>
            </a:r>
            <a:r>
              <a:rPr lang="cs-CZ" dirty="0">
                <a:latin typeface="Georgia" pitchFamily="18" charset="0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2775"/>
            <a:ext cx="3096500" cy="39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5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92211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KOMUNIKACE</a:t>
            </a:r>
            <a:endParaRPr lang="fr-CA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9792" y="1268760"/>
            <a:ext cx="6192688" cy="558924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Celoživotní proces nejvýznamnější v dětství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err="1">
                <a:latin typeface="Georgia" pitchFamily="18" charset="0"/>
              </a:rPr>
              <a:t>Communicatio</a:t>
            </a:r>
            <a:r>
              <a:rPr lang="cs-CZ" dirty="0">
                <a:latin typeface="Georgia" pitchFamily="18" charset="0"/>
              </a:rPr>
              <a:t>=spojování, sdílení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Umožňuje navazování a pěstování sociálních vztahů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Eliminuje deprivaci a izolaci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Ovlivňuje: </a:t>
            </a:r>
            <a:r>
              <a:rPr lang="cs-CZ" dirty="0">
                <a:latin typeface="Georgia" pitchFamily="18" charset="0"/>
              </a:rPr>
              <a:t>vzdělávání, pracovní uplatnění, trávení volného času, inkluzi do společnosti, vztahy, samostatnost, sebevědomí, psychickou pohodu, rozumový rozvoj, orientaci ve světě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Verbální, nonverbální, grafická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>
              <a:latin typeface="Georg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latin typeface="Georgia" pitchFamily="18" charset="0"/>
              </a:rPr>
              <a:t>ŘEČ</a:t>
            </a:r>
            <a:r>
              <a:rPr lang="cs-CZ" dirty="0">
                <a:latin typeface="Georgia" pitchFamily="18" charset="0"/>
              </a:rPr>
              <a:t> - základní prostředek komunikace, socializace a seberealizace</a:t>
            </a:r>
            <a:br>
              <a:rPr lang="cs-CZ" dirty="0">
                <a:latin typeface="Georgia" pitchFamily="18" charset="0"/>
              </a:rPr>
            </a:br>
            <a:endParaRPr lang="fr-CA" dirty="0">
              <a:latin typeface="Georgia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2741710" cy="27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5947"/>
      </p:ext>
    </p:extLst>
  </p:cSld>
  <p:clrMapOvr>
    <a:masterClrMapping/>
  </p:clrMapOvr>
</p:sld>
</file>

<file path=ppt/theme/theme1.xml><?xml version="1.0" encoding="utf-8"?>
<a:theme xmlns:a="http://schemas.openxmlformats.org/drawingml/2006/main" name="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</Template>
  <TotalTime>341</TotalTime>
  <Words>1524</Words>
  <Application>Microsoft Office PowerPoint</Application>
  <PresentationFormat>Předvádění na obrazovce (4:3)</PresentationFormat>
  <Paragraphs>209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Georgia</vt:lpstr>
      <vt:lpstr>80</vt:lpstr>
      <vt:lpstr> KOMUNIKACE DĚTÍ A DOSPĚLÝCH S DOWNOVÝM SYNDROMEM   </vt:lpstr>
      <vt:lpstr>  </vt:lpstr>
      <vt:lpstr>DOWNŮV SYNDROM</vt:lpstr>
      <vt:lpstr>PROJEVY DOWNOVA SYNDROMU  ČLOVĚK JAKO INDIVIDUALITA NA 1. MÍSTĚ, SYDROM JE JEN JEDNÍM ZE SPECIFIK, KTERÁ JEJ OVLIVŇUJÍ! </vt:lpstr>
      <vt:lpstr>CHARAKTERISTICKÉ FYZICKÉ ZVLÁŠTNOSTI OSOB S DS </vt:lpstr>
      <vt:lpstr>ZDRAVOTNÍ KOMPLIKACE TYPICKÉ PRO DS </vt:lpstr>
      <vt:lpstr>DŮVODY NARUŠENÍ KOMUNIKAČNÍCH SCHOPNOSTÍ  </vt:lpstr>
      <vt:lpstr>OROFACIÁLNÍ PATOLOGIE U DS</vt:lpstr>
      <vt:lpstr>KOMUNIKACE</vt:lpstr>
      <vt:lpstr>SPECIFICKÉ PROJEVY V CHOVÁNÍ A KOMUNIAKCI OSOB S DS  </vt:lpstr>
      <vt:lpstr>KOMUNIKACE OSOB S DS </vt:lpstr>
      <vt:lpstr>DŮSLEDKY  NKS </vt:lpstr>
      <vt:lpstr>NEJČASTĚJŠÍ DRUHY NKS U OSOB S DS Individuální, ne vždy souvisí jen s DS!</vt:lpstr>
      <vt:lpstr>DYSLALIE</vt:lpstr>
      <vt:lpstr>KOKTAVOST</vt:lpstr>
      <vt:lpstr>BREPTAVOST</vt:lpstr>
      <vt:lpstr>NEJČASTĚJŠÍ CHYBY PŘI KOMUNIKACI S LIDMI S DS</vt:lpstr>
      <vt:lpstr>MOŽNOSTI ŘEŠENÍ A SPRÁVNÉHO PŘÍSTUPU PRO PODPORU KOMUNIKACE </vt:lpstr>
      <vt:lpstr>Prezentace aplikace PowerPoint</vt:lpstr>
      <vt:lpstr>Prezentace aplikace PowerPoint</vt:lpstr>
      <vt:lpstr>KOMUKACE S ŽÁKEM  S DS V RÁMCI ŠKOLY  – úloha učitele</vt:lpstr>
      <vt:lpstr>Prezentace aplikace PowerPoint</vt:lpstr>
      <vt:lpstr>KOMUKACE S ŽÁKEM S DS V RÁMCI ŠKOLY</vt:lpstr>
      <vt:lpstr>MOŽNOSTI PODPORY  KOMUKACE </vt:lpstr>
      <vt:lpstr>Orofaciální regulační terapie (ORT)</vt:lpstr>
      <vt:lpstr>SYSTÉMY AAK VYUŽITELNÉ U OSOB S DS Augmentativní = rozšiřující,  Alternativní = nahrazující </vt:lpstr>
      <vt:lpstr>DĚKUJI VÁM ZA POZORNOST…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FEUERSTEINOVA METODA</dc:title>
  <dc:creator>Katka</dc:creator>
  <cp:lastModifiedBy>Kateřina Heislerová</cp:lastModifiedBy>
  <cp:revision>46</cp:revision>
  <dcterms:created xsi:type="dcterms:W3CDTF">2011-10-10T07:12:26Z</dcterms:created>
  <dcterms:modified xsi:type="dcterms:W3CDTF">2020-11-20T21:18:28Z</dcterms:modified>
</cp:coreProperties>
</file>