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70A2BC-5376-4C9D-A9BA-FCCDED32E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C9D044-42A4-4C38-9678-457BCD6E30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AFF6E2-D9A5-456A-BAB1-8192E6796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B8A7-BF57-4684-BBC7-9A3F500AA07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E37FA2-9377-438A-B7A5-EE3DC3502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81AC71-942F-4AEE-8925-324034489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4C12-D9B7-4930-8660-169824B9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16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12B1B4-0EB1-4364-A9A1-75304C4CA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3CD197C-34E9-4AF5-B6C1-D83E86E0B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D85D09-B9CE-45C0-AE69-6ADCBC334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B8A7-BF57-4684-BBC7-9A3F500AA07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81C202-34DD-4442-B32A-1370E4451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A3C4F4-7E3F-425A-A8B1-A09649FC3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4C12-D9B7-4930-8660-169824B9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712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EE73AB0-1502-4287-9EDD-D92FE43461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72CCA91-CB69-4709-87ED-267AB210DA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56EAA3-FF0A-4A50-9CE6-3353BB003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B8A7-BF57-4684-BBC7-9A3F500AA07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0E6002-6022-48B6-8A0F-F5975BAD1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640C61-DDC4-4A51-AC21-8A465C7AA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4C12-D9B7-4930-8660-169824B9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0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2E3123-E1B1-4CB4-98D1-A5BE7AFF1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73F1A1-940A-4E91-8493-CD0B878DF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F97637-CAE6-4420-9BAE-C107E25F2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B8A7-BF57-4684-BBC7-9A3F500AA07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EFE5E7-B699-4D6D-91C1-AC286A138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C07B79-62B3-41EB-80F6-EDB70868C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4C12-D9B7-4930-8660-169824B9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718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A9F7DA-135E-4E20-A465-44EE39B67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AD5E82-2F52-4722-9F7E-B489BF864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29B8FA-EF1E-466A-8E67-2B126E4A2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B8A7-BF57-4684-BBC7-9A3F500AA07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F348AF-B1AE-4804-B8D3-FDB8157B2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91EE3E-0A12-4437-A46A-54ACC6F70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4C12-D9B7-4930-8660-169824B9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804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48D88-6F8C-4057-B79E-B1A9B3F6F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5AB90-14FE-4BE8-8191-07DE265EDD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E9FB27E-CBE8-4AD1-B65D-E04D75FBC2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C5BC4DF-8B57-4996-87E7-C8E51A5E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B8A7-BF57-4684-BBC7-9A3F500AA07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81C1B4C-B16F-48E6-AC99-3462884A2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292EA18-56AF-41A1-B81E-9C76FB3D6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4C12-D9B7-4930-8660-169824B9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270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0C6905-2369-4A48-BB10-FE4387D4C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88737E-60D2-402E-B53E-C48E02D8C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31A0125-1B35-4048-A724-F3A76F5BB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3BE6FD4-484B-4E52-B923-8B3BDCC48E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C1D388F-5286-414E-9BC5-FB0B329198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B903F69-EC41-4100-8AE6-0FA66AD11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B8A7-BF57-4684-BBC7-9A3F500AA07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74CA548-61E5-44FF-B55C-2F5733CEF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8D225A0-95D2-4764-A95E-E98D62B75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4C12-D9B7-4930-8660-169824B9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331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9C4FB6-552A-40BC-853F-9245251B9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0918E7C-8440-4548-BB95-4105699B7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B8A7-BF57-4684-BBC7-9A3F500AA07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831C5DE-6850-49E5-B516-9EDB9A332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617765-51D2-4FC7-9A99-46EB27DFD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4C12-D9B7-4930-8660-169824B9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46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BDB7E32-AC9C-414D-977D-71363605B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B8A7-BF57-4684-BBC7-9A3F500AA07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652A84B-3347-462A-B141-16812615E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75A7844-760A-49B4-B120-DE3D41C11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4C12-D9B7-4930-8660-169824B9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455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D1605F-139E-4AFF-89AE-7C6F10A67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C66ABD-6D6E-4C6D-BBFF-4F07BEB51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A2FF2EE-8A8A-4A13-9A1C-AA150ADD93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A5CD72-963F-4725-A63F-402B2669B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B8A7-BF57-4684-BBC7-9A3F500AA07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4EF735F-C10B-4655-86BB-0B01F879C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2C60D6F-EBBB-4418-BBF5-B538C437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4C12-D9B7-4930-8660-169824B9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686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47A9C0-A613-4156-9126-B221AA207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8B686AF-9784-420E-BD33-C23161465F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D5BA4A-EF1A-42D7-85AE-713C2641E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2F80F33-BDF3-48E2-B2EF-585E61CDA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B8A7-BF57-4684-BBC7-9A3F500AA07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A2203D0-FA25-41AA-B2BD-0D879B159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6D859D-3439-4415-8C4B-8F6D624C7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4C12-D9B7-4930-8660-169824B9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25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7B0325F-D97A-4CA4-9999-BC397F14C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B776581-378C-4AF0-A124-66A9B8438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EBC472-0267-40D7-B9EA-0A2F9EF40F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0B8A7-BF57-4684-BBC7-9A3F500AA07C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6531C0-3B82-4C67-9797-379006F56C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251086-B367-45E0-9113-598D8045A7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E4C12-D9B7-4930-8660-169824B9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76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15">
            <a:extLst>
              <a:ext uri="{FF2B5EF4-FFF2-40B4-BE49-F238E27FC236}">
                <a16:creationId xmlns:a16="http://schemas.microsoft.com/office/drawing/2014/main" id="{6234BCC6-39B9-47D9-8BF8-C665401AE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187E41-24E7-436B-8CB0-D26A830DF0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990" r="-2" b="14352"/>
          <a:stretch/>
        </p:blipFill>
        <p:spPr>
          <a:xfrm>
            <a:off x="4883025" y="10"/>
            <a:ext cx="7308975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6" name="Obrázek 5" descr="Obsah obrázku chlapec, osoba, dítě, interiér&#10;&#10;Popis byl vytvořen automaticky">
            <a:extLst>
              <a:ext uri="{FF2B5EF4-FFF2-40B4-BE49-F238E27FC236}">
                <a16:creationId xmlns:a16="http://schemas.microsoft.com/office/drawing/2014/main" id="{919EDF55-58E0-4C12-AF7B-8AA28797874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51" r="-2" b="24875"/>
          <a:stretch/>
        </p:blipFill>
        <p:spPr>
          <a:xfrm>
            <a:off x="4883025" y="3493008"/>
            <a:ext cx="7308975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 useBgFill="1">
        <p:nvSpPr>
          <p:cNvPr id="45" name="Freeform: Shape 17">
            <a:extLst>
              <a:ext uri="{FF2B5EF4-FFF2-40B4-BE49-F238E27FC236}">
                <a16:creationId xmlns:a16="http://schemas.microsoft.com/office/drawing/2014/main" id="{72A9CE9D-DAC3-40AF-B504-78A64A909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6" name="Freeform: Shape 19">
            <a:extLst>
              <a:ext uri="{FF2B5EF4-FFF2-40B4-BE49-F238E27FC236}">
                <a16:creationId xmlns:a16="http://schemas.microsoft.com/office/drawing/2014/main" id="{506D7452-6CDE-4381-86CE-07B2459383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7332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4C234C5-F11A-4E2D-9519-231A31D0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912" y="1524659"/>
            <a:ext cx="5019074" cy="2774088"/>
          </a:xfrm>
        </p:spPr>
        <p:txBody>
          <a:bodyPr>
            <a:normAutofit/>
          </a:bodyPr>
          <a:lstStyle/>
          <a:p>
            <a:r>
              <a:rPr lang="cs-CZ" sz="54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OPOŽDĚNÝ VÝVOJ ŘEČI</a:t>
            </a:r>
            <a:endParaRPr lang="cs-CZ" sz="5400" u="sng" dirty="0">
              <a:solidFill>
                <a:srgbClr val="FF0000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FFAF70-C555-4DEA-97D5-56697997F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8912" y="4907929"/>
            <a:ext cx="4917948" cy="1114462"/>
          </a:xfrm>
        </p:spPr>
        <p:txBody>
          <a:bodyPr>
            <a:normAutofit/>
          </a:bodyPr>
          <a:lstStyle/>
          <a:p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charakteristika, diagnostika logopedická intervence</a:t>
            </a:r>
            <a:endParaRPr lang="cs-CZ" sz="2800" b="1" dirty="0"/>
          </a:p>
        </p:txBody>
      </p:sp>
      <p:sp>
        <p:nvSpPr>
          <p:cNvPr id="47" name="Rectangle 21">
            <a:extLst>
              <a:ext uri="{FF2B5EF4-FFF2-40B4-BE49-F238E27FC236}">
                <a16:creationId xmlns:a16="http://schemas.microsoft.com/office/drawing/2014/main" id="{762DA937-8B55-4317-BD32-98D7AF30E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"/>
            </a:endParaRPr>
          </a:p>
        </p:txBody>
      </p:sp>
      <p:sp>
        <p:nvSpPr>
          <p:cNvPr id="48" name="Rectangle 23">
            <a:extLst>
              <a:ext uri="{FF2B5EF4-FFF2-40B4-BE49-F238E27FC236}">
                <a16:creationId xmlns:a16="http://schemas.microsoft.com/office/drawing/2014/main" id="{C52EE5A8-045B-4D39-8ED1-51333408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461119"/>
            <a:ext cx="501907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Obrázek 7" descr="Obsah obrázku dítě, zubní kartáček, malé, zuby&#10;&#10;Popis byl vytvořen automaticky">
            <a:extLst>
              <a:ext uri="{FF2B5EF4-FFF2-40B4-BE49-F238E27FC236}">
                <a16:creationId xmlns:a16="http://schemas.microsoft.com/office/drawing/2014/main" id="{9C4092C9-D808-40B0-9513-C9D1A6DAC0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88789" cy="176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264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15">
            <a:extLst>
              <a:ext uri="{FF2B5EF4-FFF2-40B4-BE49-F238E27FC236}">
                <a16:creationId xmlns:a16="http://schemas.microsoft.com/office/drawing/2014/main" id="{6234BCC6-39B9-47D9-8BF8-C665401AE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187E41-24E7-436B-8CB0-D26A830DF0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990" r="-2" b="14352"/>
          <a:stretch/>
        </p:blipFill>
        <p:spPr>
          <a:xfrm>
            <a:off x="4883025" y="10"/>
            <a:ext cx="7308975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6" name="Obrázek 5" descr="Obsah obrázku chlapec, osoba, dítě, interiér&#10;&#10;Popis byl vytvořen automaticky">
            <a:extLst>
              <a:ext uri="{FF2B5EF4-FFF2-40B4-BE49-F238E27FC236}">
                <a16:creationId xmlns:a16="http://schemas.microsoft.com/office/drawing/2014/main" id="{919EDF55-58E0-4C12-AF7B-8AA28797874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51" r="-2" b="24875"/>
          <a:stretch/>
        </p:blipFill>
        <p:spPr>
          <a:xfrm>
            <a:off x="4883025" y="3493008"/>
            <a:ext cx="7308975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 useBgFill="1">
        <p:nvSpPr>
          <p:cNvPr id="45" name="Freeform: Shape 17">
            <a:extLst>
              <a:ext uri="{FF2B5EF4-FFF2-40B4-BE49-F238E27FC236}">
                <a16:creationId xmlns:a16="http://schemas.microsoft.com/office/drawing/2014/main" id="{72A9CE9D-DAC3-40AF-B504-78A64A909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6" name="Freeform: Shape 19">
            <a:extLst>
              <a:ext uri="{FF2B5EF4-FFF2-40B4-BE49-F238E27FC236}">
                <a16:creationId xmlns:a16="http://schemas.microsoft.com/office/drawing/2014/main" id="{506D7452-6CDE-4381-86CE-07B2459383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7332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4C234C5-F11A-4E2D-9519-231A31D0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912" y="1524659"/>
            <a:ext cx="5019074" cy="2774088"/>
          </a:xfrm>
        </p:spPr>
        <p:txBody>
          <a:bodyPr>
            <a:normAutofit/>
          </a:bodyPr>
          <a:lstStyle/>
          <a:p>
            <a:r>
              <a:rPr lang="cs-CZ" sz="54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OPOŽDĚNÝ VÝVOJ ŘEČI</a:t>
            </a:r>
            <a:endParaRPr lang="cs-CZ" sz="5400" u="sng" dirty="0">
              <a:solidFill>
                <a:srgbClr val="FF0000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FFAF70-C555-4DEA-97D5-56697997F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8912" y="4907929"/>
            <a:ext cx="4917948" cy="1531732"/>
          </a:xfrm>
        </p:spPr>
        <p:txBody>
          <a:bodyPr>
            <a:normAutofit/>
          </a:bodyPr>
          <a:lstStyle/>
          <a:p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KDY?</a:t>
            </a:r>
          </a:p>
          <a:p>
            <a:r>
              <a:rPr lang="cs-CZ" sz="2800" b="1" dirty="0">
                <a:latin typeface="Times New Roman" panose="02020603050405020304" pitchFamily="18" charset="0"/>
              </a:rPr>
              <a:t>PROČ?</a:t>
            </a:r>
          </a:p>
          <a:p>
            <a:r>
              <a:rPr lang="cs-CZ" sz="2800" b="1" dirty="0">
                <a:latin typeface="Times New Roman" panose="02020603050405020304" pitchFamily="18" charset="0"/>
              </a:rPr>
              <a:t>JAK POMOCI?</a:t>
            </a:r>
            <a:endParaRPr lang="cs-CZ" sz="2800" b="1" dirty="0"/>
          </a:p>
        </p:txBody>
      </p:sp>
      <p:sp>
        <p:nvSpPr>
          <p:cNvPr id="47" name="Rectangle 21">
            <a:extLst>
              <a:ext uri="{FF2B5EF4-FFF2-40B4-BE49-F238E27FC236}">
                <a16:creationId xmlns:a16="http://schemas.microsoft.com/office/drawing/2014/main" id="{762DA937-8B55-4317-BD32-98D7AF30E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"/>
            </a:endParaRPr>
          </a:p>
        </p:txBody>
      </p:sp>
      <p:sp>
        <p:nvSpPr>
          <p:cNvPr id="48" name="Rectangle 23">
            <a:extLst>
              <a:ext uri="{FF2B5EF4-FFF2-40B4-BE49-F238E27FC236}">
                <a16:creationId xmlns:a16="http://schemas.microsoft.com/office/drawing/2014/main" id="{C52EE5A8-045B-4D39-8ED1-51333408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461119"/>
            <a:ext cx="501907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Obrázek 7" descr="Obsah obrázku dítě, zubní kartáček, malé, zuby&#10;&#10;Popis byl vytvořen automaticky">
            <a:extLst>
              <a:ext uri="{FF2B5EF4-FFF2-40B4-BE49-F238E27FC236}">
                <a16:creationId xmlns:a16="http://schemas.microsoft.com/office/drawing/2014/main" id="{9C4092C9-D808-40B0-9513-C9D1A6DAC0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88789" cy="176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503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1D3BA-CB79-4686-ADFF-63B4F2042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" y="365125"/>
            <a:ext cx="11028680" cy="2286635"/>
          </a:xfrm>
        </p:spPr>
        <p:txBody>
          <a:bodyPr/>
          <a:lstStyle/>
          <a:p>
            <a:r>
              <a:rPr lang="cs-CZ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Opožděný vývoj řeči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7B273D-C52E-41E9-AD32-CADA032CF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120" y="2651760"/>
            <a:ext cx="11028680" cy="4206240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Jeden z typů NVŘ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Nemluví-li dítě ve 3 letech, nebo mluví výrazně méně než vrstevníci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Nutné zjistit příčiny (diferenciální diagnostika)</a:t>
            </a:r>
          </a:p>
          <a:p>
            <a:pPr lvl="1"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sluchové vady (nedoslýchavost)</a:t>
            </a:r>
          </a:p>
          <a:p>
            <a:pPr lvl="1"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nedostatky ve zrakové percepci</a:t>
            </a:r>
          </a:p>
          <a:p>
            <a:pPr lvl="1"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snížení intelektu, mentální postižení</a:t>
            </a:r>
          </a:p>
          <a:p>
            <a:pPr lvl="1">
              <a:buFontTx/>
              <a:buChar char="-"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orofaciální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patologie (rozštěpy…)</a:t>
            </a:r>
          </a:p>
          <a:p>
            <a:pPr lvl="1"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akustická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dysgnozie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(neschopnost zapamatovat si slova a chápat jejich význam)</a:t>
            </a:r>
          </a:p>
          <a:p>
            <a:pPr lvl="1"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</a:t>
            </a:r>
          </a:p>
        </p:txBody>
      </p:sp>
      <p:pic>
        <p:nvPicPr>
          <p:cNvPr id="7" name="Obrázek 6" descr="Obsah obrázku dítě, zubní kartáček, malé, zuby&#10;&#10;Popis byl vytvořen automaticky">
            <a:extLst>
              <a:ext uri="{FF2B5EF4-FFF2-40B4-BE49-F238E27FC236}">
                <a16:creationId xmlns:a16="http://schemas.microsoft.com/office/drawing/2014/main" id="{0BBF2FE1-DD0A-428F-970F-E13C6D465B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461" y="404813"/>
            <a:ext cx="6208231" cy="224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96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1D3BA-CB79-4686-ADFF-63B4F2042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" y="365125"/>
            <a:ext cx="5230341" cy="2397125"/>
          </a:xfrm>
        </p:spPr>
        <p:txBody>
          <a:bodyPr/>
          <a:lstStyle/>
          <a:p>
            <a:r>
              <a:rPr lang="cs-CZ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Opožděný vývoj řeči</a:t>
            </a:r>
            <a:br>
              <a:rPr lang="cs-CZ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cs-CZ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-etiologie-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7B273D-C52E-41E9-AD32-CADA032CF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120" y="3095625"/>
            <a:ext cx="11028680" cy="3762375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Prostředí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(mluvní vzor, výchovný styl, vztahy v rodině, zkušenosti v komunikaci, nadužívání počítače,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pasivita v komunikaci)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Citová deprivace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Dědičnost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Nezralost ve vývoji (nedonošenost, nevyzrálá CNS…)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LMD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DŮLEŽITÉ: </a:t>
            </a:r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aby dítě samostatně projevovalo snahu komunikovat</a:t>
            </a:r>
          </a:p>
        </p:txBody>
      </p:sp>
      <p:pic>
        <p:nvPicPr>
          <p:cNvPr id="7" name="Obrázek 6" descr="Obsah obrázku dítě, zubní kartáček, malé, zuby&#10;&#10;Popis byl vytvořen automaticky">
            <a:extLst>
              <a:ext uri="{FF2B5EF4-FFF2-40B4-BE49-F238E27FC236}">
                <a16:creationId xmlns:a16="http://schemas.microsoft.com/office/drawing/2014/main" id="{0BBF2FE1-DD0A-428F-970F-E13C6D465B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461" y="404813"/>
            <a:ext cx="6208231" cy="224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702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1D3BA-CB79-4686-ADFF-63B4F2042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" y="365125"/>
            <a:ext cx="5230341" cy="2397125"/>
          </a:xfrm>
        </p:spPr>
        <p:txBody>
          <a:bodyPr/>
          <a:lstStyle/>
          <a:p>
            <a:r>
              <a:rPr lang="cs-CZ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Opožděný vývoj řeči</a:t>
            </a:r>
            <a:br>
              <a:rPr lang="cs-CZ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cs-CZ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-podpora-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7B273D-C52E-41E9-AD32-CADA032CF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120" y="2895600"/>
            <a:ext cx="11028680" cy="3962400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KOMPLEXNÍ, MULTISENZORICKÝ, CITLIVÝ A PODNĚCUJÍCÍ PŘÍSTUP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Zásadní pragmatická rovina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(nezaměřovat se na výslovnost, ale na schopnost a snahu komunikovat)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Poskytovat vhodný mluvní vzor a dostatek podnětů ke komunikaci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Stimulovat a podněcovat řečový vývoj odborným vedením 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každodenně v přirozeném prostředí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Výrazný vliv motivace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pochopení významu komunikace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Zařazení dítěte do kolektivu dětí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(MŠ, volný čas)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Nenutit ke komunikaci, ale vtahovat ho do komunikačních situací hravou formou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Rozvíjet smysly (zraková percepce, sluchová diferenciace)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Rozvíjet porozumění řeči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Rozvíjet pasivní a aktivní slovní zásobu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Rozvíjet motorické schopnosti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oromotoriku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Rozvíjet a aktivizovat spontánní řeč, hodně se tázat, komentovat okolní jevy </a:t>
            </a: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 descr="Obsah obrázku dítě, zubní kartáček, malé, zuby&#10;&#10;Popis byl vytvořen automaticky">
            <a:extLst>
              <a:ext uri="{FF2B5EF4-FFF2-40B4-BE49-F238E27FC236}">
                <a16:creationId xmlns:a16="http://schemas.microsoft.com/office/drawing/2014/main" id="{0BBF2FE1-DD0A-428F-970F-E13C6D465B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461" y="404813"/>
            <a:ext cx="6208231" cy="224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910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1D3BA-CB79-4686-ADFF-63B4F2042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" y="365125"/>
            <a:ext cx="5230341" cy="2397125"/>
          </a:xfrm>
        </p:spPr>
        <p:txBody>
          <a:bodyPr/>
          <a:lstStyle/>
          <a:p>
            <a:r>
              <a:rPr lang="cs-CZ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Opožděný vývoj řeči</a:t>
            </a:r>
            <a:br>
              <a:rPr lang="cs-CZ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cs-CZ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-prognóza-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7B273D-C52E-41E9-AD32-CADA032CF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120" y="2971800"/>
            <a:ext cx="11028680" cy="3886200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vhodně nastavené podpory řeč a komunikace vyzraje do nástupu do ZŠ a v budoucnu nebude omezující pro sociální život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(řeč dozraje do požadovaného průměru)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Nutnost předejít deprivacím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pocitům selhání v komunikaci, nechuti komunikovat (vliv na formování osobnosti a sociálních vztahů v raném věku)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Nutné pracovat s příčinami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eliminovat negativní vlivy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Nutná spolupráce rodina - MŠ - logoped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nenastane zlepšení, při maximální míře podpory - možné další narušení artikulace (dyslalie), nebo vývojová dysfázie –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následná logopedická intervence dle formy NKS</a:t>
            </a: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 descr="Obsah obrázku dítě, zubní kartáček, malé, zuby&#10;&#10;Popis byl vytvořen automaticky">
            <a:extLst>
              <a:ext uri="{FF2B5EF4-FFF2-40B4-BE49-F238E27FC236}">
                <a16:creationId xmlns:a16="http://schemas.microsoft.com/office/drawing/2014/main" id="{0BBF2FE1-DD0A-428F-970F-E13C6D465B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461" y="404813"/>
            <a:ext cx="6208231" cy="224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4266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350</Words>
  <Application>Microsoft Office PowerPoint</Application>
  <PresentationFormat>Širokoúhlá obrazovka</PresentationFormat>
  <Paragraphs>43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Avenir Next LT Pro</vt:lpstr>
      <vt:lpstr>Calibri</vt:lpstr>
      <vt:lpstr>Calibri Light</vt:lpstr>
      <vt:lpstr>Times New Roman</vt:lpstr>
      <vt:lpstr>Motiv Office</vt:lpstr>
      <vt:lpstr>OPOŽDĚNÝ VÝVOJ ŘEČI</vt:lpstr>
      <vt:lpstr>OPOŽDĚNÝ VÝVOJ ŘEČI</vt:lpstr>
      <vt:lpstr>Opožděný vývoj řeči</vt:lpstr>
      <vt:lpstr>Opožděný vývoj řeči     -etiologie-</vt:lpstr>
      <vt:lpstr>Opožděný vývoj řeči     -podpora-</vt:lpstr>
      <vt:lpstr>Opožděný vývoj řeči     -prognóza-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OPOŽDĚNÝ VÝVOJ ŘEČI</dc:title>
  <dc:creator>Kateřina Heislerová</dc:creator>
  <cp:lastModifiedBy>Kateřina Heislerová</cp:lastModifiedBy>
  <cp:revision>7</cp:revision>
  <dcterms:created xsi:type="dcterms:W3CDTF">2020-11-02T08:29:24Z</dcterms:created>
  <dcterms:modified xsi:type="dcterms:W3CDTF">2020-11-02T10:05:39Z</dcterms:modified>
</cp:coreProperties>
</file>