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64" r:id="rId6"/>
    <p:sldId id="261" r:id="rId7"/>
    <p:sldId id="262" r:id="rId8"/>
    <p:sldId id="260" r:id="rId9"/>
    <p:sldId id="263" r:id="rId10"/>
    <p:sldId id="269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72F6"/>
    <a:srgbClr val="15D1CD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219BBC-EDDE-4DF4-AB27-ED4713F582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ABB1FF3-0373-405F-92C5-06F02CBAF3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5339A5-7C40-446E-831F-2404BE485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1B54-71ED-46B4-8F2A-9287854D76B0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053492-70FB-4789-8BFC-3AB48928B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278DD7-8EA8-4050-9516-C7124494D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BA82-68AD-4E37-9A20-88A74223D6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66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73A2A3-0404-46C6-A056-BE5255726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69DD6EC-8C04-4D37-8121-B94120F36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C5E1F7-495A-4C4D-8CF0-F8401A46A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1B54-71ED-46B4-8F2A-9287854D76B0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1A009E-D719-49CE-AB22-8E5DDF560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DD88B1-D6EF-46E7-978B-45208789A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BA82-68AD-4E37-9A20-88A74223D6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59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4659FF4-EAFF-4146-A6CD-63BA070534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F8C182F-08BB-4C9F-9623-D7D062075E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6DE00E-F94D-4EA4-BFAC-BFEE48FD0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1B54-71ED-46B4-8F2A-9287854D76B0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9B9502-D067-4B31-A57F-2B52DB2B3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8B7A55-195C-4161-B0FD-4DDFC2A12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BA82-68AD-4E37-9A20-88A74223D6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875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CEFC3-50EA-4381-9AF7-402E5FBE7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1E6FB0-CB68-4FCF-B99A-5A100F7F0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EFB9A9-CAF2-4253-9260-33963DC9B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1B54-71ED-46B4-8F2A-9287854D76B0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495C58-854C-4C27-8121-719F52842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6C2765-DC20-49E2-87A1-0EA7002BC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BA82-68AD-4E37-9A20-88A74223D6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18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3483CC-CBF9-4A56-B830-9596AC10F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C0C965-325D-48D5-94A7-8E29BFB54C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E0CBAE-FA51-4A3F-97DC-4EB3B0438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1B54-71ED-46B4-8F2A-9287854D76B0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20D7D2-2636-497E-A7D4-7627FE5B9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B0353E-1652-429D-9B45-07834A2DD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BA82-68AD-4E37-9A20-88A74223D6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83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21E60E-F6E5-4CF7-B72B-5BBBE536D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605335-7698-441F-81AA-5EC62D763D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ECE857-6689-4CD8-93E6-466C806BF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F1793A-0D8B-47E2-9F3C-E87B1B81E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1B54-71ED-46B4-8F2A-9287854D76B0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102EA7F-77AE-452D-80ED-451B7C05D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4BAAB-47CC-4451-B9B7-1C0B38C9C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BA82-68AD-4E37-9A20-88A74223D6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16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36111D-027E-4ECF-B8AF-0A131C13B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DD8CF1-62AF-46F9-A5B4-83667C3F1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94EDB2E-C975-4AA5-A27F-E8F2C61B0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08E4E10-EB71-487C-A25A-81BC8DFF30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6D86133-41D2-404F-BBAC-85C08BBDEB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3C68AF6-C166-47CE-A8EC-F23B921CC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1B54-71ED-46B4-8F2A-9287854D76B0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8CFBCC2-3ECB-4D1D-A6C0-62D3651B8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08592D0-AAF0-48E8-9549-9932F51A4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BA82-68AD-4E37-9A20-88A74223D6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45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429F33-FA80-43D7-9299-671209567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C91DCE9-6119-4935-AACA-BB3295E4B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1B54-71ED-46B4-8F2A-9287854D76B0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4EFBDD9-E93D-4B1F-9990-FB04E7D46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1E02647-CA97-4C44-B6B3-8ACC18C6E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BA82-68AD-4E37-9A20-88A74223D6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27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58C096E-8BA4-4F23-9B44-90F373A91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1B54-71ED-46B4-8F2A-9287854D76B0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578A209-13F5-4F92-B939-52A6FA6A1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5E5057-8C70-482D-AC21-53DF64060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BA82-68AD-4E37-9A20-88A74223D6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9950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5624-CD98-4D2D-A4B8-1B4E22DD1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117D86-F8A5-4A4C-8C45-7224ED447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8EBA266-6793-45AA-A4C1-65075304D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8B6EE4-DA7E-40E9-A020-B9F996485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1B54-71ED-46B4-8F2A-9287854D76B0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714561-4B88-4110-95EA-C59A7FBA1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6302DF-EA14-48F8-9137-CFD430A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BA82-68AD-4E37-9A20-88A74223D6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6ACDB8-96AD-4772-8871-46FD15902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BC03C4B-7715-44DA-9851-464CA45B90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AD3FEF2-EEBE-4D92-A99E-3DE6374CDF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2EB825-839F-4B5D-A429-663CC0CE6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1B54-71ED-46B4-8F2A-9287854D76B0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5064B5-C533-41E8-98AA-ECCC9E855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54C961-B06D-442F-AF22-984570769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BA82-68AD-4E37-9A20-88A74223D6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694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7496931-8731-4E0A-82FA-3EB080F5D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B7B2596-0615-4764-A722-6BAE696B9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508FCF-7697-4DEA-81A8-F5CC339C7D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81B54-71ED-46B4-8F2A-9287854D76B0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B397CE-CDC5-4945-B9BE-3F20E34F68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94926D-3F6F-42EB-A9D2-0FA9A8CC1A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BBA82-68AD-4E37-9A20-88A74223D6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99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osoba, vsedě, interiér, držení&#10;&#10;Popis byl vytvořen automaticky">
            <a:extLst>
              <a:ext uri="{FF2B5EF4-FFF2-40B4-BE49-F238E27FC236}">
                <a16:creationId xmlns:a16="http://schemas.microsoft.com/office/drawing/2014/main" id="{97B8DF04-2861-4684-970A-B1ED41B7CA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17" r="1257" b="909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9FD18C5-2315-468A-8912-7FBF85EDD4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1122363"/>
            <a:ext cx="6115859" cy="3080266"/>
          </a:xfrm>
        </p:spPr>
        <p:txBody>
          <a:bodyPr anchor="b">
            <a:normAutofit/>
          </a:bodyPr>
          <a:lstStyle/>
          <a:p>
            <a:pPr algn="l"/>
            <a:r>
              <a:rPr lang="cs-CZ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Narušení </a:t>
            </a:r>
            <a:r>
              <a:rPr lang="cs-CZ" sz="4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fluence</a:t>
            </a:r>
            <a:r>
              <a:rPr lang="cs-CZ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(plynulosti) řeči </a:t>
            </a:r>
            <a:endParaRPr lang="cs-CZ" sz="4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EAD51D7-B28D-45D1-B627-C1814449C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5089700" cy="1208141"/>
          </a:xfrm>
        </p:spPr>
        <p:txBody>
          <a:bodyPr>
            <a:normAutofit/>
          </a:bodyPr>
          <a:lstStyle/>
          <a:p>
            <a:pPr algn="l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KOKTAVOST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balbuties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l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BREPTAVOST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tumultus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sermonis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85925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00CAC8-7599-4809-AE75-ACDB77285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365125"/>
            <a:ext cx="11068050" cy="739775"/>
          </a:xfrm>
        </p:spPr>
        <p:txBody>
          <a:bodyPr/>
          <a:lstStyle/>
          <a:p>
            <a:r>
              <a:rPr lang="cs-CZ" b="1" u="sng" dirty="0">
                <a:solidFill>
                  <a:srgbClr val="15D1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TERAPIE KOKTAVOSTI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027DBB-9A2D-4163-AACB-A78A9B6B0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1292225"/>
            <a:ext cx="11753850" cy="5384800"/>
          </a:xfrm>
          <a:solidFill>
            <a:srgbClr val="15D1CD"/>
          </a:solidFill>
        </p:spPr>
        <p:txBody>
          <a:bodyPr>
            <a:normAutofit fontScale="85000" lnSpcReduction="1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Zásadní vliv: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včasná péče - zda incipientní koktavost přejde ve fixovanou</a:t>
            </a:r>
          </a:p>
          <a:p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Prevence fixování koktavosti: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podporovat pohodu při komunikaci, pěstovat přiměřené tempo řeči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dodržovat pravidelný denní režim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vytvořit pocit ochrany – dítě musí mít ve svém prostředí pocit bezpečí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klást dítěti méně otázek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nenutit dítě k hovoru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nepřerušovat je při hovoru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věnovat mu přiměřenou pozornost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nemít nepřiměřená očekávání a vysoké nároky na dítě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odstranit situace, kterých se dítě evidentně bojí (např. návštěva Mikuláše a čerta, strach ze tmy apod.)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vyhýbat se extrémnímu rozrušení (i pozitivní emoce mohou negativně ovlivnit plynulost řeči)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koktavost netrestat – ani nepřímo (projevy netrpělivosti), na příznaky neupozorňovat, nežádat opravu vyřčeného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nevyžadovat direktivně řečový projev (nepředvádět dítě před známými)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nepřipouštět žádné náhlé změny životosprávy, dodržovat zásady psychohygieny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důležité a závažné rozhovory v rodině vést zásadně v nepřítomnosti dítěte</a:t>
            </a:r>
          </a:p>
          <a:p>
            <a:endParaRPr lang="cs-CZ" dirty="0"/>
          </a:p>
        </p:txBody>
      </p:sp>
      <p:pic>
        <p:nvPicPr>
          <p:cNvPr id="5" name="Obrázek 4" descr="Obsah obrázku dítě, zubní kartáček, malé, zuby&#10;&#10;Popis byl vytvořen automaticky">
            <a:extLst>
              <a:ext uri="{FF2B5EF4-FFF2-40B4-BE49-F238E27FC236}">
                <a16:creationId xmlns:a16="http://schemas.microsoft.com/office/drawing/2014/main" id="{EEB26B4C-FA71-47C1-AB0B-93D840918B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3425" y="3040062"/>
            <a:ext cx="355282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352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71E397-CA0C-4BA3-8790-1E371B404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699" y="365125"/>
            <a:ext cx="11087101" cy="1325563"/>
          </a:xfrm>
        </p:spPr>
        <p:txBody>
          <a:bodyPr/>
          <a:lstStyle/>
          <a:p>
            <a:r>
              <a:rPr lang="cs-CZ" b="1" u="sng" dirty="0">
                <a:solidFill>
                  <a:srgbClr val="CA72F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BREPTAVOST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89F049-41FF-4EDA-A86C-89B32EC02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699" y="1690688"/>
            <a:ext cx="11668125" cy="4889500"/>
          </a:xfrm>
          <a:solidFill>
            <a:srgbClr val="CA72F6"/>
          </a:solidFill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Narušení plynulosti řečového projevu, které si ale na rozdíl od koktavosti, dotyčný neuvědomuje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(dotyčný nedostatečně kontroluje své výpovědi)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Zrychlené tempo řeči s přerušováním, chybnou artikulací a nesprávným dýcháním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Řeč není pro osobu s breptavostí stresující, spíše je nepříjemnou pro okolí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Symptomy: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Nízký rozsah pozornosti, narušená percepce, artikulace i formování výpovědi, narušení myšlenkových procesů projevující se i v psaní, čtení, rytmu řeči, hudebnosti a chování, bezobsažná řeč, dezorganizace myšlení, slabé chápání výpovědi, chudá skladba vět, rychlé tempo, opakování hlásek (slabik či slov),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embolofrázie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monotónní řeč, prodlužování hlásek, vdechy v řeči, chybná artikulace, narušení prozodických faktorů a muzikálnosti (běžný intelekt)</a:t>
            </a:r>
          </a:p>
        </p:txBody>
      </p:sp>
      <p:pic>
        <p:nvPicPr>
          <p:cNvPr id="5" name="Obrázek 4" descr="Obsah obrázku osoba, chlapec, dítě, interiér&#10;&#10;Popis byl vytvořen automaticky">
            <a:extLst>
              <a:ext uri="{FF2B5EF4-FFF2-40B4-BE49-F238E27FC236}">
                <a16:creationId xmlns:a16="http://schemas.microsoft.com/office/drawing/2014/main" id="{A6407022-B63E-4C30-9C7C-F7AE66F2CA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3676" y="0"/>
            <a:ext cx="157162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210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6BA5BC-E8F3-40C9-8EA2-1713CDBB1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99" y="365125"/>
            <a:ext cx="10972801" cy="1325563"/>
          </a:xfrm>
        </p:spPr>
        <p:txBody>
          <a:bodyPr/>
          <a:lstStyle/>
          <a:p>
            <a:r>
              <a:rPr lang="cs-CZ" b="1" u="sng" dirty="0">
                <a:solidFill>
                  <a:srgbClr val="CA72F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ETIOLOGIE BREPTAVOSTI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CCE025-7535-4A8A-A76A-8556FE680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825625"/>
            <a:ext cx="11477625" cy="4756150"/>
          </a:xfrm>
          <a:solidFill>
            <a:srgbClr val="CA72F6"/>
          </a:solidFill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Dědičnost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Poškození mozku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(organický podklad) – nález na EEG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 descr="Obsah obrázku chlapec, osoba, dítě, interiér&#10;&#10;Popis byl vytvořen automaticky">
            <a:extLst>
              <a:ext uri="{FF2B5EF4-FFF2-40B4-BE49-F238E27FC236}">
                <a16:creationId xmlns:a16="http://schemas.microsoft.com/office/drawing/2014/main" id="{83D039AF-D024-45A7-B972-63FB3E7BEA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560" y="3110652"/>
            <a:ext cx="4828540" cy="321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158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24159E-8281-47D8-AFAA-975027BB6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365125"/>
            <a:ext cx="11039475" cy="1325563"/>
          </a:xfrm>
        </p:spPr>
        <p:txBody>
          <a:bodyPr/>
          <a:lstStyle/>
          <a:p>
            <a:r>
              <a:rPr lang="cs-CZ" b="1" u="sng" dirty="0">
                <a:solidFill>
                  <a:srgbClr val="CA72F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TERAPIE BREPTAVOSTI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FBADBF-A506-491D-BB4B-871190B73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1825624"/>
            <a:ext cx="11601450" cy="4746625"/>
          </a:xfrm>
          <a:solidFill>
            <a:srgbClr val="CA72F6"/>
          </a:solidFill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rozdíl od koktavosti je vhodné na poruchu řeči upozornit a tím dosáhnout zlepšení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Zaměřit se na celkové zklidnění a autokorekci vlastních projevů, stabilizace tempa řeči, zvýšení koncentrace pozornosti, rozvoj rytmického cítění, rozvoj čtení, budování struktury vnější výpovědi především při monologu, podporovat fonaci, respiraci i artikulaci, rozvíjení motoriky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oromotoriky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dirty="0"/>
          </a:p>
        </p:txBody>
      </p:sp>
      <p:pic>
        <p:nvPicPr>
          <p:cNvPr id="5" name="Obrázek 4" descr="Obsah obrázku dítě, zubní kartáček, malé, zuby&#10;&#10;Popis byl vytvořen automaticky">
            <a:extLst>
              <a:ext uri="{FF2B5EF4-FFF2-40B4-BE49-F238E27FC236}">
                <a16:creationId xmlns:a16="http://schemas.microsoft.com/office/drawing/2014/main" id="{4FBC6F48-7682-47FF-8D8C-265D07288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2950" y="365125"/>
            <a:ext cx="355282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810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EF4F71-58C5-414C-8CCF-BAB92FE37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365125"/>
            <a:ext cx="10988040" cy="1325563"/>
          </a:xfrm>
        </p:spPr>
        <p:txBody>
          <a:bodyPr/>
          <a:lstStyle/>
          <a:p>
            <a:r>
              <a:rPr lang="cs-CZ" b="1" u="sng" dirty="0">
                <a:solidFill>
                  <a:srgbClr val="15D1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KOKTAVOST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5BAE7F-8BF2-444A-863D-B513FA0C6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818640"/>
            <a:ext cx="11541760" cy="4968240"/>
          </a:xfrm>
          <a:solidFill>
            <a:srgbClr val="15D1CD"/>
          </a:solidFill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Nesnadná diagnostika i terapie (spolupráce: pediatr, psycholog, logoped)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Zkoumá ji logopedický podobor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Balbutologie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Syndrom komplexního narušení koordinace mluvních orgánů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Projevuje se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charakteristickým, nedobrovolným přerušováním plynulosti mluvního projevu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Příčinou je křeč na mluvidlech vyvolávající přerušování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fluence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řeči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Přerušování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Tonické (zvýšený tlak na hlásku či slabiku slova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kkkkkkkkkkočka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Klonické (trhané opakování hlásky či slabiky slova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kokokokočka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577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99449-C91B-41E0-BAC6-72BF38FE8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75" y="365125"/>
            <a:ext cx="11210925" cy="1325563"/>
          </a:xfrm>
        </p:spPr>
        <p:txBody>
          <a:bodyPr/>
          <a:lstStyle/>
          <a:p>
            <a:r>
              <a:rPr lang="cs-CZ" b="1" u="sng" dirty="0">
                <a:solidFill>
                  <a:srgbClr val="15D1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TYPY KOKTAVOSTI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58C7C6-F40B-4C27-A384-17DB46D6B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825625"/>
            <a:ext cx="11820525" cy="4851400"/>
          </a:xfrm>
          <a:solidFill>
            <a:srgbClr val="15D1CD"/>
          </a:solidFill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Vývojová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dysfluence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(odlišit od pravé koktavosti) 3-4 roky, nevyskytuje se psychická tenze ani nadměrná námaha, pouze neplynulost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Incipientní koktavost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 předškolním věku)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Fixovaná koktavost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(školní věk) 5-7 let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Chronická koktavost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(adolescence a dospělost)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Stupňování a fixace příznaků, zhoršování námahy, prohlubování psychické tenze, bloků a napětí při verbální komunikaci</a:t>
            </a:r>
          </a:p>
        </p:txBody>
      </p:sp>
      <p:pic>
        <p:nvPicPr>
          <p:cNvPr id="5" name="Obrázek 4" descr="Obsah obrázku dítě, zubní kartáček, malé, zuby&#10;&#10;Popis byl vytvořen automaticky">
            <a:extLst>
              <a:ext uri="{FF2B5EF4-FFF2-40B4-BE49-F238E27FC236}">
                <a16:creationId xmlns:a16="http://schemas.microsoft.com/office/drawing/2014/main" id="{A8915F88-6700-4399-ABCF-311BA0A03B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575" y="365125"/>
            <a:ext cx="355282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453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32003B-7BAA-4A74-9294-87EE404B6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75" y="365125"/>
            <a:ext cx="11096625" cy="1325563"/>
          </a:xfrm>
        </p:spPr>
        <p:txBody>
          <a:bodyPr/>
          <a:lstStyle/>
          <a:p>
            <a:r>
              <a:rPr lang="cs-CZ" b="1" u="sng" dirty="0">
                <a:solidFill>
                  <a:srgbClr val="15D1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KOKTAVOST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518AF0-45C2-42C9-9458-B62865451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" y="1825625"/>
            <a:ext cx="11601450" cy="4794250"/>
          </a:xfrm>
          <a:solidFill>
            <a:srgbClr val="15D1CD"/>
          </a:solidFill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Komplexní syndrom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(foneticko-fonologická rovina-obtíže s artikulací, lexikálně-sémantická rovina-redukce využívaných slov, morfologicko-syntaktická rovina-záměrné zkracování vět, pragmatická rovina-narušené koverbální chování, vyhýbání se verbální komunikaci, potíže s navázáním a udržením rozhovoru)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Narušení koverbálního chování: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grimasy, mrkání, kývání se, přešlapování, manipulace s prsty, motorický neklid, podupávání, vyhýbání zrakovému kontaktu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Negativní vztah k verbální komunikaci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obavy, snížené sebevědomí, potíže v komunikaci s neznámými lidmi, po telefonu, nebo v důležitých sociálních situacích – možný vznik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logofobie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Zvýšená frekvence výskytu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předškolní věk, poté v období nástupu do ZŠ, puberta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Častější u chlapců (4:1)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70% případů vzniká koktavost v předškolním věku, 20% v začátku školní docházky, 10% později</a:t>
            </a:r>
          </a:p>
          <a:p>
            <a:endParaRPr lang="cs-CZ" dirty="0"/>
          </a:p>
        </p:txBody>
      </p:sp>
      <p:pic>
        <p:nvPicPr>
          <p:cNvPr id="5" name="Obrázek 4" descr="Obsah obrázku osoba, interiér, žena, vsedě&#10;&#10;Popis byl vytvořen automaticky">
            <a:extLst>
              <a:ext uri="{FF2B5EF4-FFF2-40B4-BE49-F238E27FC236}">
                <a16:creationId xmlns:a16="http://schemas.microsoft.com/office/drawing/2014/main" id="{C2EDA0FC-9B43-422B-83DC-64DFFD8DA1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9250" y="15081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320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B42359-10E5-4D30-ACE3-05746FB3C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365125"/>
            <a:ext cx="10877550" cy="1325563"/>
          </a:xfrm>
        </p:spPr>
        <p:txBody>
          <a:bodyPr/>
          <a:lstStyle/>
          <a:p>
            <a:r>
              <a:rPr lang="cs-CZ" b="1" u="sng" dirty="0">
                <a:solidFill>
                  <a:srgbClr val="15D1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HLAVNÍ SYMPTOMY KOKTAVOSTI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FDDFCC-4ECF-4FEC-9AE5-557489E8E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50" y="1825625"/>
            <a:ext cx="10877550" cy="4667250"/>
          </a:xfrm>
          <a:solidFill>
            <a:srgbClr val="15D1CD"/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Neplynulost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řeči (repetice – opakování)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Nadměrná námaha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verbálním projevu (při překonávání spasmů, výskyt narušeného koverbálního chování)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Psychická tenze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(možné vyústění až v logofobii)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Obsah obrázku osoba, mladý, oblečení, chlapec&#10;&#10;Popis byl vytvořen automaticky">
            <a:extLst>
              <a:ext uri="{FF2B5EF4-FFF2-40B4-BE49-F238E27FC236}">
                <a16:creationId xmlns:a16="http://schemas.microsoft.com/office/drawing/2014/main" id="{1CEFDE73-51AF-4B5B-A233-D2FA35CC02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3365" y="3759200"/>
            <a:ext cx="5510899" cy="2543492"/>
          </a:xfrm>
          <a:prstGeom prst="rect">
            <a:avLst/>
          </a:prstGeom>
        </p:spPr>
      </p:pic>
      <p:pic>
        <p:nvPicPr>
          <p:cNvPr id="7" name="Obrázek 6" descr="Obsah obrázku osoba, interiér, mladý, malé&#10;&#10;Popis byl vytvořen automaticky">
            <a:extLst>
              <a:ext uri="{FF2B5EF4-FFF2-40B4-BE49-F238E27FC236}">
                <a16:creationId xmlns:a16="http://schemas.microsoft.com/office/drawing/2014/main" id="{55CD15BD-D784-4DAE-8747-F2D0221ED2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321" y="3759200"/>
            <a:ext cx="2751270" cy="255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491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9CA7D9-BAB1-4A4B-BF35-91A332275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650" y="365125"/>
            <a:ext cx="11106150" cy="1325563"/>
          </a:xfrm>
        </p:spPr>
        <p:txBody>
          <a:bodyPr/>
          <a:lstStyle/>
          <a:p>
            <a:r>
              <a:rPr lang="cs-CZ" b="1" u="sng" dirty="0">
                <a:solidFill>
                  <a:srgbClr val="15D1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KOKTAVOST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71953E-A408-4C0F-8681-2AF559DDD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50" y="1825625"/>
            <a:ext cx="11734800" cy="4851400"/>
          </a:xfrm>
          <a:solidFill>
            <a:srgbClr val="15D1CD"/>
          </a:solidFill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Příznaky se v řeči kombinují a mění dle situací a jejich náročnosti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Roli hraje vztah k osobě s níž dítě komunikuje, styl rozhovoru, aktuální zdravotní stav, nálada, únava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Komplexní narušení respirace, fonace, artikulace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Respirace: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dýchání je narušené, přerývané, nepravidelné, dyšná tvorba hlasu, dýchací spazmy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Fonace: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spazmy na hlasivkových vazech způsobují tvrdý hlasový začátek, který může vézt až k poškození hlasivek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Artikulace: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výslovnost narušená křečemi hlasivek na začátku slov a vět</a:t>
            </a:r>
          </a:p>
        </p:txBody>
      </p:sp>
      <p:pic>
        <p:nvPicPr>
          <p:cNvPr id="5" name="Obrázek 4" descr="Obsah obrázku dítě, zubní kartáček, malé, zuby&#10;&#10;Popis byl vytvořen automaticky">
            <a:extLst>
              <a:ext uri="{FF2B5EF4-FFF2-40B4-BE49-F238E27FC236}">
                <a16:creationId xmlns:a16="http://schemas.microsoft.com/office/drawing/2014/main" id="{2C7F92C9-E44E-49CC-AD2F-FA0E49C473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9625" y="230188"/>
            <a:ext cx="355282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249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5332B-06C2-489B-B12C-D7F72F0DA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650" y="260350"/>
            <a:ext cx="11182350" cy="1325563"/>
          </a:xfrm>
        </p:spPr>
        <p:txBody>
          <a:bodyPr/>
          <a:lstStyle/>
          <a:p>
            <a:r>
              <a:rPr lang="cs-CZ" b="1" u="sng" dirty="0">
                <a:solidFill>
                  <a:srgbClr val="15D1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KOKTAVOSTI VZNIKÁ V ŘEČI: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7BF311-F7D6-477A-B0A7-57053F24B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50" y="1825624"/>
            <a:ext cx="11734800" cy="4860925"/>
          </a:xfrm>
          <a:solidFill>
            <a:srgbClr val="15D1CD"/>
          </a:solidFill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Dysprozódie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(narušení prozodických faktorů: melodie, tempo, přízvuk, hlasitost, tón, výška…) - řeč monotónní, tempo kolísavé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Embolofrágie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(tzv. slovní vmetky: vsuvky v podobě nápomocných hlásek, slabik či slov-jo, no, hm, ehm,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žeáno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…) - pomoc při překonávání křečí mluvidel, získání času pro překonání spazmatu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Parafrázie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(snaha vyhnout se slovům s problematickou hláskou) - snaha volit v řeči různé druhy opisů, synonym, negativní vliv na obsah výpovědi, omezení vyjadřování </a:t>
            </a:r>
          </a:p>
        </p:txBody>
      </p:sp>
    </p:spTree>
    <p:extLst>
      <p:ext uri="{BB962C8B-B14F-4D97-AF65-F5344CB8AC3E}">
        <p14:creationId xmlns:p14="http://schemas.microsoft.com/office/powerpoint/2010/main" val="350363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2F8EE6-112F-4FD3-8DAF-532436666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" y="365125"/>
            <a:ext cx="11077575" cy="1325563"/>
          </a:xfrm>
        </p:spPr>
        <p:txBody>
          <a:bodyPr/>
          <a:lstStyle/>
          <a:p>
            <a:r>
              <a:rPr lang="cs-CZ" b="1" u="sng" dirty="0">
                <a:solidFill>
                  <a:srgbClr val="15D1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ETIOLOGIE KOKTAVOSTI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218352-EE7E-4EBD-BCF9-67DDFAD22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1825625"/>
            <a:ext cx="11544300" cy="4775200"/>
          </a:xfrm>
          <a:solidFill>
            <a:srgbClr val="15D1CD"/>
          </a:solidFill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Dědičnost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(40-60%)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Poškození CNS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(při porodu), orgánové příčiny (mozek) – bez nálezu na EEG</a:t>
            </a:r>
          </a:p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Psychotrauma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(neuróza): šok, úlek,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negsativní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zážitek,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neorotizace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domácího či školního prostředí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Napodobení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(mluvní vzor) – velmi výjimečně</a:t>
            </a:r>
          </a:p>
          <a:p>
            <a:endParaRPr lang="cs-CZ" dirty="0"/>
          </a:p>
        </p:txBody>
      </p:sp>
      <p:pic>
        <p:nvPicPr>
          <p:cNvPr id="5" name="Obrázek 4" descr="Obsah obrázku osoba, vsedě, stůl, interiér&#10;&#10;Popis byl vytvořen automaticky">
            <a:extLst>
              <a:ext uri="{FF2B5EF4-FFF2-40B4-BE49-F238E27FC236}">
                <a16:creationId xmlns:a16="http://schemas.microsoft.com/office/drawing/2014/main" id="{8FF6956D-1461-4408-8D76-CABEE603A9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479" y="4177573"/>
            <a:ext cx="4022725" cy="2315302"/>
          </a:xfrm>
          <a:prstGeom prst="rect">
            <a:avLst/>
          </a:prstGeom>
        </p:spPr>
      </p:pic>
      <p:pic>
        <p:nvPicPr>
          <p:cNvPr id="7" name="Obrázek 6" descr="Obsah obrázku osoba, přenosný počítač, interiér, vsedě&#10;&#10;Popis byl vytvořen automaticky">
            <a:extLst>
              <a:ext uri="{FF2B5EF4-FFF2-40B4-BE49-F238E27FC236}">
                <a16:creationId xmlns:a16="http://schemas.microsoft.com/office/drawing/2014/main" id="{9A218E0C-61AB-4D53-91EB-EE92D38EFD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96" y="4368800"/>
            <a:ext cx="3048000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342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C6E045-DFC9-4BA3-857F-DCDE24148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899" y="365125"/>
            <a:ext cx="11010901" cy="1325563"/>
          </a:xfrm>
        </p:spPr>
        <p:txBody>
          <a:bodyPr/>
          <a:lstStyle/>
          <a:p>
            <a:r>
              <a:rPr lang="cs-CZ" b="1" u="sng" dirty="0">
                <a:solidFill>
                  <a:srgbClr val="15D1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TERAPIE KOKTAVOSTI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95899B-A4A9-4EBD-8B1E-34F29B2E0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899" y="1825625"/>
            <a:ext cx="11439525" cy="4667250"/>
          </a:xfrm>
          <a:solidFill>
            <a:srgbClr val="15D1CD"/>
          </a:solidFill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 i skupinová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Psycholog-logoped-rodina-MŠ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Behaviorální terapie, psychoterapie, medikamentózní léčba, řečový trénink, spánkový režim, muzikoterapie (zpěv), akupunktura, hypnóza, tělesné cvičení, dieta, denní režim, nácvik respirace, fonace a artikulace, řečnická cvičení, čtení, zlepšení koncentrace,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oromotorická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cvičení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řečové nedostatky neupozorňovat, spíše volit klidový a nenásilný styl terapie, zaměřovat se na uvolnění spazmů, využití četby, zpěvu, rytmizace, ozvěny (Lee efekt), řečového tréninku a nácviku projevu v různých situacích,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psychorehabilitace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" name="Obrázek 4" descr="Obsah obrázku osoba, interiér, žena, vsedě&#10;&#10;Popis byl vytvořen automaticky">
            <a:extLst>
              <a:ext uri="{FF2B5EF4-FFF2-40B4-BE49-F238E27FC236}">
                <a16:creationId xmlns:a16="http://schemas.microsoft.com/office/drawing/2014/main" id="{F1172C30-4976-4A41-B81D-8053698DD4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400" y="82551"/>
            <a:ext cx="2486024" cy="165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766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984</Words>
  <Application>Microsoft Office PowerPoint</Application>
  <PresentationFormat>Širokoúhlá obrazovka</PresentationFormat>
  <Paragraphs>87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Motiv Office</vt:lpstr>
      <vt:lpstr>Narušení fluence (plynulosti) řeči </vt:lpstr>
      <vt:lpstr>KOKTAVOST</vt:lpstr>
      <vt:lpstr>TYPY KOKTAVOSTI</vt:lpstr>
      <vt:lpstr>KOKTAVOST</vt:lpstr>
      <vt:lpstr>3 HLAVNÍ SYMPTOMY KOKTAVOSTI</vt:lpstr>
      <vt:lpstr>KOKTAVOST</vt:lpstr>
      <vt:lpstr>PŘI KOKTAVOSTI VZNIKÁ V ŘEČI:</vt:lpstr>
      <vt:lpstr>ETIOLOGIE KOKTAVOSTI</vt:lpstr>
      <vt:lpstr>TERAPIE KOKTAVOSTI</vt:lpstr>
      <vt:lpstr>TERAPIE KOKTAVOSTI</vt:lpstr>
      <vt:lpstr>BREPTAVOST</vt:lpstr>
      <vt:lpstr>ETIOLOGIE BREPTAVOSTI</vt:lpstr>
      <vt:lpstr>TERAPIE BREPTAVOSTI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Narušení fluence (plynulosti) řeči</dc:title>
  <dc:creator>Kateřina Heislerová</dc:creator>
  <cp:lastModifiedBy>Kateřina Heislerová</cp:lastModifiedBy>
  <cp:revision>14</cp:revision>
  <dcterms:created xsi:type="dcterms:W3CDTF">2020-11-22T19:24:15Z</dcterms:created>
  <dcterms:modified xsi:type="dcterms:W3CDTF">2020-11-22T21:55:41Z</dcterms:modified>
</cp:coreProperties>
</file>