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6" r:id="rId3"/>
    <p:sldId id="258" r:id="rId4"/>
    <p:sldId id="261" r:id="rId5"/>
    <p:sldId id="271" r:id="rId6"/>
    <p:sldId id="262" r:id="rId7"/>
    <p:sldId id="272" r:id="rId8"/>
    <p:sldId id="273" r:id="rId9"/>
    <p:sldId id="274" r:id="rId10"/>
    <p:sldId id="263" r:id="rId11"/>
    <p:sldId id="267" r:id="rId12"/>
    <p:sldId id="257" r:id="rId13"/>
    <p:sldId id="269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6" autoAdjust="0"/>
    <p:restoredTop sz="94660"/>
  </p:normalViewPr>
  <p:slideViewPr>
    <p:cSldViewPr>
      <p:cViewPr>
        <p:scale>
          <a:sx n="50" d="100"/>
          <a:sy n="50" d="100"/>
        </p:scale>
        <p:origin x="-109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8A2481B-5154-415F-B752-558547769AA3}" type="datetimeFigureOut">
              <a:rPr lang="cs-CZ" smtClean="0"/>
              <a:pPr/>
              <a:t>9.4.2009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9.4.2009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9.4.2009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9.4.2009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9.4.2009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9.4.2009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9.4.2009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8A2481B-5154-415F-B752-558547769AA3}" type="datetimeFigureOut">
              <a:rPr lang="cs-CZ" smtClean="0"/>
              <a:pPr/>
              <a:t>9.4.2009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8A2481B-5154-415F-B752-558547769AA3}" type="datetimeFigureOut">
              <a:rPr lang="cs-CZ" smtClean="0"/>
              <a:pPr/>
              <a:t>9.4.2009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9.4.2009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nwX7FHK0otM" TargetMode="External"/><Relationship Id="rId2" Type="http://schemas.openxmlformats.org/officeDocument/2006/relationships/hyperlink" Target="http://www.ceskatelevize.cz/ivysilani/209522162210003-kde-penize-pomahaji-2009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books.google.cz/books?id=4WoLoKCeVPMC&amp;dq=rehabilitace+orofaci%C3%A1ln%C3%AD+oblast&amp;printsec=frontcover&amp;source=bl&amp;ots=8Y1OM-P5yZ&amp;sig=GLcVFjMAII6DvJYS1Koz0wKHOrw&amp;hl=cs&amp;ei=uiXdSe_6AdmFsAbPmqSmDA&amp;sa=X&amp;oi=book_result&amp;ct=result&amp;resnum=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5720" y="1571612"/>
            <a:ext cx="8572528" cy="1470025"/>
          </a:xfrm>
        </p:spPr>
        <p:txBody>
          <a:bodyPr>
            <a:noAutofit/>
          </a:bodyPr>
          <a:lstStyle/>
          <a:p>
            <a:r>
              <a:rPr lang="cs-CZ" sz="6000" dirty="0" err="1" smtClean="0"/>
              <a:t>Orofaciální</a:t>
            </a:r>
            <a:r>
              <a:rPr lang="cs-CZ" sz="6000" dirty="0" smtClean="0"/>
              <a:t> regulační terapie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214686"/>
            <a:ext cx="8062912" cy="1752600"/>
          </a:xfrm>
        </p:spPr>
        <p:txBody>
          <a:bodyPr>
            <a:normAutofit/>
          </a:bodyPr>
          <a:lstStyle/>
          <a:p>
            <a:r>
              <a:rPr lang="cs-CZ" sz="3600" dirty="0" err="1" smtClean="0"/>
              <a:t>Rodolfo</a:t>
            </a:r>
            <a:r>
              <a:rPr lang="cs-CZ" sz="3600" dirty="0" smtClean="0"/>
              <a:t> </a:t>
            </a:r>
            <a:r>
              <a:rPr lang="cs-CZ" sz="3600" dirty="0" err="1" smtClean="0"/>
              <a:t>Castillo</a:t>
            </a:r>
            <a:r>
              <a:rPr lang="cs-CZ" sz="3600" dirty="0" smtClean="0"/>
              <a:t> </a:t>
            </a:r>
            <a:r>
              <a:rPr lang="cs-CZ" sz="3600" dirty="0" err="1" smtClean="0"/>
              <a:t>Morales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Orofaciální</a:t>
            </a:r>
            <a:r>
              <a:rPr lang="cs-CZ" dirty="0" smtClean="0"/>
              <a:t> regulační terapii učí rodiče dětí s Downovým syndromem Eva </a:t>
            </a:r>
            <a:r>
              <a:rPr lang="cs-CZ" dirty="0" err="1" smtClean="0"/>
              <a:t>Matejíčková</a:t>
            </a:r>
            <a:r>
              <a:rPr lang="cs-CZ" dirty="0" smtClean="0"/>
              <a:t> v Klubu rodičů a přátel dětí s DS při Speciální mateřské škole, </a:t>
            </a:r>
            <a:r>
              <a:rPr lang="cs-CZ" dirty="0" err="1" smtClean="0"/>
              <a:t>Štíbrova</a:t>
            </a:r>
            <a:r>
              <a:rPr lang="cs-CZ" dirty="0" smtClean="0"/>
              <a:t>, Praha 8</a:t>
            </a:r>
          </a:p>
          <a:p>
            <a:r>
              <a:rPr lang="cs-CZ" dirty="0" smtClean="0"/>
              <a:t>Dojíždí do Brna – ORT probíhá v prostorách Centra volného času LATA na Plovdivské ul. 8 (www.</a:t>
            </a:r>
            <a:r>
              <a:rPr lang="cs-CZ" dirty="0" err="1" smtClean="0"/>
              <a:t>usmevy.cz</a:t>
            </a:r>
            <a:r>
              <a:rPr lang="cs-CZ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z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Děvče – 11 let, spastická </a:t>
            </a:r>
            <a:r>
              <a:rPr lang="cs-CZ" dirty="0" err="1" smtClean="0"/>
              <a:t>kvadruparéza</a:t>
            </a:r>
            <a:r>
              <a:rPr lang="cs-CZ" dirty="0" smtClean="0"/>
              <a:t>, epilepsie, dysartrie, STMR</a:t>
            </a:r>
          </a:p>
          <a:p>
            <a:r>
              <a:rPr lang="cs-CZ" dirty="0" smtClean="0"/>
              <a:t>3 měsíce denně ORT</a:t>
            </a:r>
          </a:p>
          <a:p>
            <a:r>
              <a:rPr lang="cs-CZ" dirty="0" smtClean="0"/>
              <a:t>Zlepšení v oblasti JM, </a:t>
            </a:r>
            <a:r>
              <a:rPr lang="cs-CZ" dirty="0" err="1" smtClean="0"/>
              <a:t>grafomotoriky</a:t>
            </a:r>
            <a:r>
              <a:rPr lang="cs-CZ" dirty="0" smtClean="0"/>
              <a:t>, </a:t>
            </a:r>
            <a:r>
              <a:rPr lang="cs-CZ" dirty="0" err="1" smtClean="0"/>
              <a:t>sebeobsluhy</a:t>
            </a:r>
            <a:r>
              <a:rPr lang="cs-CZ" dirty="0" smtClean="0"/>
              <a:t>, salivace, respirace, práceschopnost,…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MORALES, R.C. </a:t>
            </a:r>
            <a:r>
              <a:rPr lang="cs-CZ" i="1" dirty="0" err="1" smtClean="0"/>
              <a:t>Orofaciální</a:t>
            </a:r>
            <a:r>
              <a:rPr lang="cs-CZ" i="1" dirty="0" smtClean="0"/>
              <a:t> regulační terapie. </a:t>
            </a:r>
            <a:r>
              <a:rPr lang="cs-CZ" dirty="0" smtClean="0"/>
              <a:t>Praha: Portál, 2006.</a:t>
            </a:r>
          </a:p>
          <a:p>
            <a:r>
              <a:rPr lang="cs-CZ" dirty="0" smtClean="0"/>
              <a:t>KLENKOVÁ, J. a kol. </a:t>
            </a:r>
            <a:r>
              <a:rPr lang="cs-CZ" i="1" dirty="0" smtClean="0"/>
              <a:t>Terapie v logopedii.</a:t>
            </a:r>
            <a:r>
              <a:rPr lang="cs-CZ" dirty="0" smtClean="0"/>
              <a:t> Brno: MU, 2007.</a:t>
            </a: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ivysilani</a:t>
            </a:r>
            <a:r>
              <a:rPr lang="cs-CZ" dirty="0" smtClean="0">
                <a:hlinkClick r:id="rId2"/>
              </a:rPr>
              <a:t>/209522162210003-kde-</a:t>
            </a:r>
            <a:r>
              <a:rPr lang="cs-CZ" dirty="0" err="1" smtClean="0">
                <a:hlinkClick r:id="rId2"/>
              </a:rPr>
              <a:t>penize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pomahaji</a:t>
            </a:r>
            <a:r>
              <a:rPr lang="cs-CZ" dirty="0" smtClean="0">
                <a:hlinkClick r:id="rId2"/>
              </a:rPr>
              <a:t>-2009/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youtube.com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watch</a:t>
            </a:r>
            <a:r>
              <a:rPr lang="cs-CZ" dirty="0" smtClean="0">
                <a:hlinkClick r:id="rId3"/>
              </a:rPr>
              <a:t>?v=nwX7FHK0otM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pic>
        <p:nvPicPr>
          <p:cNvPr id="4" name="Zástupný symbol pro obsah 3" descr="l2911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928802"/>
            <a:ext cx="3189767" cy="4572000"/>
          </a:xfrm>
        </p:spPr>
      </p:pic>
      <p:pic>
        <p:nvPicPr>
          <p:cNvPr id="5" name="Obrázek 4" descr="210-4463-Ob-V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1928802"/>
            <a:ext cx="3143272" cy="4500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3643306" y="1525594"/>
            <a:ext cx="5043494" cy="533240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GANGALE, D. C. </a:t>
            </a:r>
            <a:r>
              <a:rPr lang="cs-CZ" i="1" dirty="0" smtClean="0"/>
              <a:t>Rehabilitace </a:t>
            </a:r>
            <a:r>
              <a:rPr lang="cs-CZ" i="1" dirty="0" err="1" smtClean="0"/>
              <a:t>orofaciální</a:t>
            </a:r>
            <a:r>
              <a:rPr lang="cs-CZ" i="1" dirty="0" smtClean="0"/>
              <a:t> oblasti. </a:t>
            </a:r>
            <a:r>
              <a:rPr lang="cs-CZ" dirty="0" smtClean="0"/>
              <a:t>Praha: </a:t>
            </a:r>
            <a:r>
              <a:rPr lang="cs-CZ" dirty="0" err="1" smtClean="0"/>
              <a:t>Grada</a:t>
            </a:r>
            <a:r>
              <a:rPr lang="cs-CZ" dirty="0" smtClean="0"/>
              <a:t>, 2004.</a:t>
            </a:r>
          </a:p>
          <a:p>
            <a:r>
              <a:rPr lang="cs-CZ" dirty="0" smtClean="0">
                <a:hlinkClick r:id="rId2"/>
              </a:rPr>
              <a:t>http://books.google.cz/books?id=4WoLoKCeVPMC&amp;dq=rehabilitace+orofaci%C3%A1ln%C3%AD+oblast&amp;printsec=frontcover&amp;source=bl&amp;ots=8Y1OM-P5yZ&amp;sig=GLcVFjMAII6DvJYS1Koz0wKHOrw&amp;hl=cs&amp;ei=uiXdSe_6AdmFsAbPmqSmDA&amp;sa=X&amp;oi=book_result&amp;ct=result&amp;resnum=1#PPA4,M1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9" name="Obrázek 8" descr="70534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928802"/>
            <a:ext cx="3162860" cy="4357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5329246" cy="45720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počátek sedmdesátých let 20.stol. v Dětském centru v </a:t>
            </a:r>
            <a:r>
              <a:rPr lang="cs-CZ" dirty="0" err="1" smtClean="0"/>
              <a:t>Cordobě</a:t>
            </a:r>
            <a:endParaRPr lang="cs-CZ" dirty="0" smtClean="0"/>
          </a:p>
          <a:p>
            <a:r>
              <a:rPr lang="cs-CZ" dirty="0" smtClean="0"/>
              <a:t>tvůrcem metody - profesor </a:t>
            </a:r>
            <a:r>
              <a:rPr lang="cs-CZ" dirty="0" err="1" smtClean="0"/>
              <a:t>Rodolfo</a:t>
            </a:r>
            <a:r>
              <a:rPr lang="cs-CZ" dirty="0" smtClean="0"/>
              <a:t> </a:t>
            </a:r>
            <a:r>
              <a:rPr lang="cs-CZ" dirty="0" err="1" smtClean="0"/>
              <a:t>Castillo</a:t>
            </a:r>
            <a:r>
              <a:rPr lang="cs-CZ" dirty="0" smtClean="0"/>
              <a:t> </a:t>
            </a:r>
            <a:r>
              <a:rPr lang="cs-CZ" dirty="0" err="1" smtClean="0"/>
              <a:t>Morales</a:t>
            </a:r>
            <a:endParaRPr lang="cs-CZ" dirty="0" smtClean="0"/>
          </a:p>
          <a:p>
            <a:r>
              <a:rPr lang="cs-CZ" dirty="0" smtClean="0"/>
              <a:t>původně určena dětem s Downovým syndromem, později aplikace i u dětí s </a:t>
            </a:r>
            <a:r>
              <a:rPr lang="cs-CZ" dirty="0" smtClean="0"/>
              <a:t>DMO</a:t>
            </a:r>
          </a:p>
          <a:p>
            <a:pPr lvl="0"/>
            <a:r>
              <a:rPr lang="cs-CZ" dirty="0" smtClean="0"/>
              <a:t>v </a:t>
            </a:r>
            <a:r>
              <a:rPr lang="cs-CZ" dirty="0" smtClean="0"/>
              <a:t>osmdesátých letech ve spolupráci s čelistními ortopedy vyvinuli speciální patrovou destičku, která stimuluje motoriku jazyka </a:t>
            </a:r>
          </a:p>
          <a:p>
            <a:endParaRPr lang="cs-CZ" dirty="0" smtClean="0"/>
          </a:p>
        </p:txBody>
      </p:sp>
      <p:pic>
        <p:nvPicPr>
          <p:cNvPr id="5" name="Obrázek 4" descr="moral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2071678"/>
            <a:ext cx="2540000" cy="341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Orofaciální</a:t>
            </a:r>
            <a:r>
              <a:rPr lang="cs-CZ" dirty="0" smtClean="0"/>
              <a:t> regulační </a:t>
            </a:r>
            <a:r>
              <a:rPr lang="cs-CZ" dirty="0" err="1" smtClean="0"/>
              <a:t>terpie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6257940" cy="4572000"/>
          </a:xfrm>
        </p:spPr>
        <p:txBody>
          <a:bodyPr>
            <a:noAutofit/>
          </a:bodyPr>
          <a:lstStyle/>
          <a:p>
            <a:r>
              <a:rPr lang="cs-CZ" sz="2300" dirty="0" smtClean="0"/>
              <a:t>cílem této techniky je lepší orientace jazyka v ústech, změna jeho polohy, aktivizace sání a polykání, úprava funkce žvýkacího svalstva </a:t>
            </a:r>
          </a:p>
          <a:p>
            <a:r>
              <a:rPr lang="cs-CZ" sz="2300" dirty="0" smtClean="0"/>
              <a:t>současně se normalizuje svalové napětí, uvolněním čelistí se zmírňuje skřípání zubů, ovlivňuje se atypický akt polykání a vzájemná poloha hlavy a čelistí </a:t>
            </a:r>
          </a:p>
          <a:p>
            <a:r>
              <a:rPr lang="cs-CZ" sz="2300" dirty="0" smtClean="0"/>
              <a:t>tím se také upravuje a stimuluje dýchání, což má velký význam pro rozvoj řeči a celkový psychomotorický vývoj</a:t>
            </a:r>
            <a:endParaRPr lang="cs-CZ" sz="2300" dirty="0"/>
          </a:p>
        </p:txBody>
      </p:sp>
      <p:pic>
        <p:nvPicPr>
          <p:cNvPr id="5" name="Obrázek 4" descr="orof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2357430"/>
            <a:ext cx="2209800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Orofaciální</a:t>
            </a:r>
            <a:r>
              <a:rPr lang="cs-CZ" dirty="0" smtClean="0"/>
              <a:t> regulační </a:t>
            </a:r>
            <a:r>
              <a:rPr lang="cs-CZ" dirty="0" err="1" smtClean="0"/>
              <a:t>terpie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hlediska komunikačních schopností ORT ovlivňuje především foneticko-fonologickou rovinu jazyka, protože dochází k úpravě anatomických poměrů v ústní dutině </a:t>
            </a:r>
          </a:p>
          <a:p>
            <a:r>
              <a:rPr lang="cs-CZ" dirty="0" smtClean="0"/>
              <a:t>po uplatnění ORT je vytvořen mimořádně "příznivý" terén pro navazující logopedickou pomoc, která zpětně fixuje výsledky ORT a zesiluje její efekt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Orofaciální</a:t>
            </a:r>
            <a:r>
              <a:rPr lang="cs-CZ" dirty="0" smtClean="0"/>
              <a:t> regulační </a:t>
            </a:r>
            <a:r>
              <a:rPr lang="cs-CZ" dirty="0" err="1" smtClean="0"/>
              <a:t>terpie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4686304" cy="4572000"/>
          </a:xfrm>
        </p:spPr>
        <p:txBody>
          <a:bodyPr>
            <a:normAutofit/>
          </a:bodyPr>
          <a:lstStyle/>
          <a:p>
            <a:r>
              <a:rPr lang="cs-CZ" dirty="0" smtClean="0"/>
              <a:t>Vývoj po narození –vývojová období</a:t>
            </a:r>
          </a:p>
          <a:p>
            <a:r>
              <a:rPr lang="cs-CZ" dirty="0" smtClean="0"/>
              <a:t>Plasticita mozku do 3. roku</a:t>
            </a:r>
          </a:p>
          <a:p>
            <a:r>
              <a:rPr lang="cs-CZ" dirty="0" smtClean="0"/>
              <a:t>Komplexní cvičební program – i pro celé tělo</a:t>
            </a:r>
          </a:p>
        </p:txBody>
      </p:sp>
      <p:pic>
        <p:nvPicPr>
          <p:cNvPr id="4" name="Obrázek 3" descr="d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2428868"/>
            <a:ext cx="2444760" cy="29948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ORT neléčí všechny problémy najednou - volí se priority, zvažuje se, co je v daném okamžiku pro dítě </a:t>
            </a:r>
            <a:r>
              <a:rPr lang="cs-CZ" dirty="0" smtClean="0"/>
              <a:t>nejdůležitější</a:t>
            </a:r>
          </a:p>
          <a:p>
            <a:r>
              <a:rPr lang="cs-CZ" dirty="0" smtClean="0"/>
              <a:t>terapie staví na interdisciplinárním přístupu všech zainteresovaných odborníků</a:t>
            </a:r>
            <a:endParaRPr lang="cs-CZ" dirty="0" smtClean="0"/>
          </a:p>
          <a:p>
            <a:r>
              <a:rPr lang="cs-CZ" dirty="0" smtClean="0"/>
              <a:t>Předpokladem pro použití </a:t>
            </a:r>
            <a:r>
              <a:rPr lang="cs-CZ" dirty="0" err="1" smtClean="0"/>
              <a:t>orofaciální</a:t>
            </a:r>
            <a:r>
              <a:rPr lang="cs-CZ" dirty="0" smtClean="0"/>
              <a:t> regulační terapie je </a:t>
            </a:r>
            <a:r>
              <a:rPr lang="cs-CZ" u="sng" dirty="0" smtClean="0"/>
              <a:t>správné držení těla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Trojúhelníky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senzomotorický</a:t>
            </a:r>
            <a:r>
              <a:rPr lang="cs-CZ" dirty="0" smtClean="0"/>
              <a:t> vývoj zdravého </a:t>
            </a:r>
            <a:r>
              <a:rPr lang="cs-CZ" dirty="0" smtClean="0"/>
              <a:t>dítěte srovnává </a:t>
            </a:r>
            <a:r>
              <a:rPr lang="cs-CZ" dirty="0" smtClean="0"/>
              <a:t>s dítětem s hypotonií schematicky za pomoci modelu dvou tělesných </a:t>
            </a:r>
            <a:r>
              <a:rPr lang="cs-CZ" dirty="0" err="1" smtClean="0"/>
              <a:t>trojůhelníků</a:t>
            </a:r>
            <a:r>
              <a:rPr lang="cs-CZ" dirty="0" smtClean="0"/>
              <a:t> a jejich vzájemným </a:t>
            </a:r>
            <a:r>
              <a:rPr lang="cs-CZ" dirty="0" smtClean="0"/>
              <a:t>poměrem</a:t>
            </a:r>
          </a:p>
          <a:p>
            <a:r>
              <a:rPr lang="cs-CZ" dirty="0" smtClean="0"/>
              <a:t>Horní končetiny – horní trojúhelník</a:t>
            </a:r>
            <a:r>
              <a:rPr lang="cs-CZ" dirty="0" smtClean="0"/>
              <a:t>, dolní </a:t>
            </a:r>
            <a:r>
              <a:rPr lang="cs-CZ" dirty="0" smtClean="0"/>
              <a:t>končetiny – dolní</a:t>
            </a:r>
          </a:p>
          <a:p>
            <a:r>
              <a:rPr lang="cs-CZ" dirty="0" err="1" smtClean="0"/>
              <a:t>dorzolumbální</a:t>
            </a:r>
            <a:r>
              <a:rPr lang="cs-CZ" dirty="0" smtClean="0"/>
              <a:t> </a:t>
            </a:r>
            <a:r>
              <a:rPr lang="cs-CZ" dirty="0" smtClean="0"/>
              <a:t>zóna </a:t>
            </a:r>
            <a:r>
              <a:rPr lang="cs-CZ" dirty="0" smtClean="0"/>
              <a:t>(oblast kosti </a:t>
            </a:r>
            <a:r>
              <a:rPr lang="cs-CZ" dirty="0" smtClean="0"/>
              <a:t>křížové) = </a:t>
            </a:r>
            <a:r>
              <a:rPr lang="cs-CZ" b="1" dirty="0" smtClean="0"/>
              <a:t>informační </a:t>
            </a:r>
            <a:r>
              <a:rPr lang="cs-CZ" b="1" dirty="0" smtClean="0"/>
              <a:t>zóna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Trojúhelníky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Vrcholy trojúhelníků – u zdravého novorozence blízko u sebe, u </a:t>
            </a:r>
            <a:r>
              <a:rPr lang="cs-CZ" dirty="0" err="1" smtClean="0"/>
              <a:t>hypotonního</a:t>
            </a:r>
            <a:r>
              <a:rPr lang="cs-CZ" dirty="0" smtClean="0"/>
              <a:t> dítěte daleko od těla</a:t>
            </a:r>
          </a:p>
          <a:p>
            <a:r>
              <a:rPr lang="cs-CZ" dirty="0" smtClean="0"/>
              <a:t>Při zhroucení jednoho trojúhelníku dochází </a:t>
            </a:r>
            <a:r>
              <a:rPr lang="cs-CZ" dirty="0" smtClean="0"/>
              <a:t>ke kompenzačním pohybům v protilehlých </a:t>
            </a:r>
            <a:r>
              <a:rPr lang="cs-CZ" dirty="0" smtClean="0"/>
              <a:t>trojúhelnících</a:t>
            </a:r>
          </a:p>
          <a:p>
            <a:r>
              <a:rPr lang="cs-CZ" dirty="0" smtClean="0"/>
              <a:t>V terapii </a:t>
            </a:r>
            <a:r>
              <a:rPr lang="cs-CZ" dirty="0" err="1" smtClean="0"/>
              <a:t>Moralese</a:t>
            </a:r>
            <a:r>
              <a:rPr lang="cs-CZ" dirty="0" smtClean="0"/>
              <a:t> je nutné vytvořit tonus v dolním trojúhelníku a tím se navodí tonus v trojúhelníku </a:t>
            </a:r>
            <a:r>
              <a:rPr lang="cs-CZ" dirty="0" smtClean="0"/>
              <a:t>horním</a:t>
            </a:r>
          </a:p>
          <a:p>
            <a:r>
              <a:rPr lang="cs-CZ" dirty="0" smtClean="0"/>
              <a:t>Jsou </a:t>
            </a:r>
            <a:r>
              <a:rPr lang="cs-CZ" dirty="0" smtClean="0"/>
              <a:t>stimulované určité motorické body tahem, dotykem a </a:t>
            </a:r>
            <a:r>
              <a:rPr lang="cs-CZ" dirty="0" smtClean="0"/>
              <a:t>vibrací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Orofaciální</a:t>
            </a:r>
            <a:r>
              <a:rPr lang="cs-CZ" dirty="0" smtClean="0"/>
              <a:t> regulační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stimulaci příslušného </a:t>
            </a:r>
            <a:r>
              <a:rPr lang="cs-CZ" dirty="0" err="1" smtClean="0"/>
              <a:t>neuromotorického</a:t>
            </a:r>
            <a:r>
              <a:rPr lang="cs-CZ" dirty="0" smtClean="0"/>
              <a:t> bodu je vždy očekávána reakce </a:t>
            </a:r>
            <a:r>
              <a:rPr lang="cs-CZ" dirty="0" smtClean="0"/>
              <a:t>dítěte</a:t>
            </a:r>
            <a:endParaRPr lang="cs-CZ" dirty="0" smtClean="0"/>
          </a:p>
          <a:p>
            <a:pPr lvl="0"/>
            <a:r>
              <a:rPr lang="cs-CZ" dirty="0" smtClean="0"/>
              <a:t>pokud možno bez příkazů, za stálého vizuálního a taktilního </a:t>
            </a:r>
            <a:r>
              <a:rPr lang="cs-CZ" dirty="0" smtClean="0"/>
              <a:t>kontaktu</a:t>
            </a:r>
          </a:p>
          <a:p>
            <a:pPr lvl="0"/>
            <a:r>
              <a:rPr lang="cs-CZ" dirty="0" smtClean="0"/>
              <a:t>ORT se kombinuje nejčastěji s Vojtovou aktivační terapií a </a:t>
            </a:r>
            <a:r>
              <a:rPr lang="cs-CZ" dirty="0" err="1" smtClean="0"/>
              <a:t>Bobath</a:t>
            </a:r>
            <a:r>
              <a:rPr lang="cs-CZ" dirty="0" smtClean="0"/>
              <a:t> </a:t>
            </a:r>
            <a:r>
              <a:rPr lang="cs-CZ" dirty="0" smtClean="0"/>
              <a:t>konceptem</a:t>
            </a:r>
            <a:endParaRPr lang="cs-CZ" dirty="0" smtClean="0"/>
          </a:p>
          <a:p>
            <a:pPr lvl="0"/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669</TotalTime>
  <Words>401</Words>
  <PresentationFormat>Předvádění na obrazovce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Talent</vt:lpstr>
      <vt:lpstr>Orofaciální regulační terapie</vt:lpstr>
      <vt:lpstr>Historie</vt:lpstr>
      <vt:lpstr>Orofaciální regulační terpie</vt:lpstr>
      <vt:lpstr>Orofaciální regulační terpie</vt:lpstr>
      <vt:lpstr>Orofaciální regulační terpie</vt:lpstr>
      <vt:lpstr>Zásady ORT</vt:lpstr>
      <vt:lpstr>Trojúhelníky</vt:lpstr>
      <vt:lpstr>Trojúhelníky</vt:lpstr>
      <vt:lpstr>Orofaciální regulační terapie</vt:lpstr>
      <vt:lpstr>Situace v ČR</vt:lpstr>
      <vt:lpstr>Příklad z praxe</vt:lpstr>
      <vt:lpstr>Zdroje</vt:lpstr>
      <vt:lpstr>Literatura</vt:lpstr>
      <vt:lpstr>Doporučení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Vaše jméno</cp:lastModifiedBy>
  <cp:revision>65</cp:revision>
  <dcterms:modified xsi:type="dcterms:W3CDTF">2009-04-09T06:16:38Z</dcterms:modified>
</cp:coreProperties>
</file>