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AFF19B-3FB5-4674-A9AC-548C9B34DD53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AF18C9-3C31-486B-AF61-631EAF69B1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3670-1AB5-4BD9-B11F-550C64088273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2325-6FD0-46D6-9D90-FFDD76F06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FA6C-1140-4250-978C-C4B931D0324C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D62F4-B9F7-43EC-B1A8-780FB8FB3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C6A-F9D7-4ACA-8294-3EB0CDB13680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37E2-153D-4EA7-8647-23396E54FE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0ACB77-8479-4843-95FF-932B66AF1260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E4E2B5-DDFD-447F-B117-4B7F3E2FE8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D76E-6DEB-42E7-94FD-CD31353B485A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FF1F-C77F-4B73-83C1-5EF7178744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65EC7-3E5C-455C-9486-3FEEEAD38F8E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72E90-29A7-4F7E-B569-04FD61F52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579D-CCCD-47C0-B4DA-CB2AE4AE42F2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BC1F-7049-4ED4-BF9B-07CB786F6A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8F906-8A59-4C7A-A398-982B9C1A6106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D5A6A-710E-424E-8F8F-1387A05947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F4B37D-91F0-46E9-8C95-121F5360D105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8E227-CC21-4A8D-81C8-A82FAE19FE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2B2AC7-6E03-45C8-9FE2-BF712F359212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BB0D5B-8E71-4F00-983E-05C8B32A77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4B8447-DFE9-41B2-AE2E-6776C358C85E}" type="datetimeFigureOut">
              <a:rPr lang="cs-CZ"/>
              <a:pPr>
                <a:defRPr/>
              </a:pPr>
              <a:t>21.11.2009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CB94D4A-DAFD-4B67-A2F5-B1CCA6853A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Vyučovací formy-výuka v bloku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42941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Vyučovací blok </a:t>
            </a:r>
            <a:r>
              <a:rPr lang="cs-CZ" dirty="0" smtClean="0"/>
              <a:t>– základní vyučovací forma používaná na základní škole speciální při vzdělávání žáků se středně těžkou, </a:t>
            </a:r>
            <a:r>
              <a:rPr lang="cs-CZ" dirty="0" err="1" smtClean="0"/>
              <a:t>těžkou</a:t>
            </a:r>
            <a:r>
              <a:rPr lang="cs-CZ" dirty="0" smtClean="0"/>
              <a:t>, hlubokou mentální retardací, u žáků s PAS a kombinací postižení.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Vyučovací blok umožňuje učiteli diferencovat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 individuální přístup k jednotlivým žákům, respektování individuálních zvláštností žáků;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 délku edukačního působení na žáka;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 střídání edukačního působení učitele a potřebný čas relaxace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Členění didaktických pomůcek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53796" indent="-57150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A  Učební pomůcky</a:t>
            </a:r>
          </a:p>
          <a:p>
            <a:pPr marL="653796" indent="-5715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Originální předměty a reálné skutečnosti (přírodniny, výtvory, výrobky, jevy a děje-chemické, biologické).</a:t>
            </a:r>
          </a:p>
          <a:p>
            <a:pPr marL="653796" indent="-5715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Zobrazení a znázornění předmětů a skutečností (modely, mapy, obrazy, fotografie, zvukové záznamy).</a:t>
            </a:r>
          </a:p>
          <a:p>
            <a:pPr marL="653796" indent="-5715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Textové pomůcky (učebnice, pracovní sešity, atlasy, doplňková literatura).</a:t>
            </a:r>
          </a:p>
          <a:p>
            <a:pPr marL="653796" indent="-5715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Pořady, programy prezentované didaktickou technikou (CD,DVD programy).</a:t>
            </a:r>
          </a:p>
          <a:p>
            <a:pPr marL="653796" indent="-57150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Speciální pomůcky (pomůcky pro TV, VV, HV atd.).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Členění didaktických pomůcek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B Technické výukové prostředky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Auditivní technika (CD přehrávače).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Vizuální technika (zpětné projektory, data projektory).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Audiovizuální technika (DVD, počítačové multimediální systémy).</a:t>
            </a:r>
          </a:p>
          <a:p>
            <a:pPr marL="596646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 smtClean="0"/>
              <a:t>Technika řídící a hodnotící (výukové počítačové systémy).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Členění didaktických pomůcek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C Organizační a reprografická technika – kopírky, počítače, počítačové sítě, databáze.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D Výukové prostory a jejich vybavení – odborné učebny, dílny, pozemky, tělocvičny, terapeutické místnosti, snoezelen.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E Vybavení učitele a žáka – psací potřeby, pracovní úbor, notebooky.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Rehabilitační pomůcky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800" smtClean="0"/>
              <a:t>Mají funkci nápravnou, upravují orgánové poškození, obnovují úplně nebo částečně jeho funkci (skládačky, rehabilitační míčky a válečky)</a:t>
            </a:r>
          </a:p>
        </p:txBody>
      </p:sp>
      <p:pic>
        <p:nvPicPr>
          <p:cNvPr id="25603" name="Obrázek 3" descr="img0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00438"/>
            <a:ext cx="17922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Obrázek 4" descr="img0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500438"/>
            <a:ext cx="1773238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Obrázek 5" descr="img05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500438"/>
            <a:ext cx="14271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2">
                    <a:satMod val="130000"/>
                  </a:schemeClr>
                </a:solidFill>
              </a:rPr>
              <a:t>Rehabilitační pomůcky-molitanové kostky, suchý bazén, polohovací a skákací balóny</a:t>
            </a:r>
            <a:endParaRPr lang="cs-CZ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Zástupný symbol pro obsah 3" descr="img06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643063"/>
            <a:ext cx="2359025" cy="1736725"/>
          </a:xfrm>
        </p:spPr>
      </p:pic>
      <p:pic>
        <p:nvPicPr>
          <p:cNvPr id="26627" name="Obrázek 4" descr="img0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714500"/>
            <a:ext cx="2193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5" descr="img0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857375"/>
            <a:ext cx="12795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6" descr="img06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3643313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Školní nábytek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Musí odpovídat fyzickému věku, typu postižení, stupni postižení (dodržení ergonomie).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Specifické vybavení dle potřeb žáků – upravovat neustále během školního roku, dle zvolených činností, edukační a další prostory školy mají vyvolávat v žácích pocit bezpečí, všechny předměty musí splňovat bezpečnostní předpisy. 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Pomůcky denní potřeby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Předměty používané při stolování, oblékání, osobní hygieně v rámci edukačního procesu.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Vyučovací formy-výuka v bloku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Specifika výuky v bloku: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Délka trvání edukace.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Místo realizace edukace, jeho úprava, speciální a technické pomůcky.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Počet žáků ve skupině, heterogenní složení žáků (fyzický věk, různá kombinace postižení).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Individualita žáka.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Počet </a:t>
            </a:r>
            <a:r>
              <a:rPr lang="cs-CZ" dirty="0" err="1" smtClean="0"/>
              <a:t>edukátorů</a:t>
            </a:r>
            <a:r>
              <a:rPr lang="cs-CZ" dirty="0" smtClean="0"/>
              <a:t>, charakteristika, participace na edukačním procesu.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Edukační aktivity a intervence.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Vyučovací formy-výuka v bloku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Organizační uspořádání výuky:</a:t>
            </a:r>
          </a:p>
          <a:p>
            <a:r>
              <a:rPr lang="cs-CZ" smtClean="0"/>
              <a:t>Individuální práce s žákem.</a:t>
            </a:r>
          </a:p>
          <a:p>
            <a:r>
              <a:rPr lang="cs-CZ" smtClean="0"/>
              <a:t>Práce s malou skupinkou žáků.</a:t>
            </a:r>
          </a:p>
          <a:p>
            <a:r>
              <a:rPr lang="cs-CZ" smtClean="0"/>
              <a:t>Paralelní činnost dvou edukátorů.</a:t>
            </a:r>
          </a:p>
          <a:p>
            <a:r>
              <a:rPr lang="cs-CZ" smtClean="0"/>
              <a:t>Frontální edukace, společná práce s celou skupinou, třídou.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Další vyučovací formy: exkurze, vycházka, výlet.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Vyučovací blok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Zástupný symbol pro obsah 4"/>
          <p:cNvSpPr>
            <a:spLocks noGrp="1"/>
          </p:cNvSpPr>
          <p:nvPr>
            <p:ph idx="1"/>
          </p:nvPr>
        </p:nvSpPr>
        <p:spPr>
          <a:xfrm>
            <a:off x="1500188" y="1143000"/>
            <a:ext cx="7497762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Časový plán činností</a:t>
            </a:r>
          </a:p>
        </p:txBody>
      </p:sp>
      <p:pic>
        <p:nvPicPr>
          <p:cNvPr id="16387" name="Picture 2" descr="C:\Documents and Settings\Petr\Dokumenty\Obrázky\img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14500"/>
            <a:ext cx="60007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Specifické pomůcky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smtClean="0"/>
              <a:t>Kompenzační</a:t>
            </a:r>
          </a:p>
          <a:p>
            <a:r>
              <a:rPr lang="cs-CZ" sz="3000" smtClean="0"/>
              <a:t>Didaktické</a:t>
            </a:r>
          </a:p>
          <a:p>
            <a:r>
              <a:rPr lang="cs-CZ" sz="3000" smtClean="0"/>
              <a:t>Rehabilitační</a:t>
            </a:r>
          </a:p>
          <a:p>
            <a:r>
              <a:rPr lang="cs-CZ" sz="3000" smtClean="0"/>
              <a:t>Školní nábytek</a:t>
            </a:r>
          </a:p>
          <a:p>
            <a:r>
              <a:rPr lang="cs-CZ" sz="3000" smtClean="0"/>
              <a:t>Pomůcky denní potřeby</a:t>
            </a:r>
          </a:p>
          <a:p>
            <a:pPr>
              <a:buFont typeface="Wingdings 2" pitchFamily="18" charset="2"/>
              <a:buNone/>
            </a:pPr>
            <a:r>
              <a:rPr lang="cs-CZ" sz="2800" smtClean="0"/>
              <a:t>Specifické pomůcky podporují edukační proces na základní škole speciální, u většiny žáků nelze bez používání specifických pomůcek edukační proces uskutečňovat.</a:t>
            </a:r>
            <a:r>
              <a:rPr lang="cs-CZ" sz="3000" smtClean="0"/>
              <a:t> </a:t>
            </a:r>
          </a:p>
          <a:p>
            <a:endParaRPr lang="cs-CZ" sz="3000" smtClean="0"/>
          </a:p>
          <a:p>
            <a:pPr>
              <a:buFont typeface="Wingdings 2" pitchFamily="18" charset="2"/>
              <a:buNone/>
            </a:pPr>
            <a:endParaRPr lang="cs-CZ" sz="3000" smtClean="0"/>
          </a:p>
          <a:p>
            <a:pPr>
              <a:buFont typeface="Wingdings 2" pitchFamily="18" charset="2"/>
              <a:buNone/>
            </a:pPr>
            <a:endParaRPr lang="cs-CZ" sz="3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Kompenzační pomůcky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Vyrovnávají nedostatečně rozvinuté, případně částečně porušené funkce orgánů těla, využívají zachované nebo jen částečně narušené funkce.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Volba kompenzační pomůcky je závislá:</a:t>
            </a:r>
          </a:p>
          <a:p>
            <a:r>
              <a:rPr lang="cs-CZ" smtClean="0"/>
              <a:t>na typu a stupni postižení žáka, </a:t>
            </a:r>
          </a:p>
          <a:p>
            <a:r>
              <a:rPr lang="cs-CZ" smtClean="0"/>
              <a:t>edukační situaci, </a:t>
            </a:r>
          </a:p>
          <a:p>
            <a:r>
              <a:rPr lang="cs-CZ" smtClean="0"/>
              <a:t>organizační formě a organizačním uspořádáním výuky.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Příklady kompenzačních pomůcek – </a:t>
            </a:r>
            <a:r>
              <a:rPr lang="cs-CZ" sz="3200" dirty="0" err="1" smtClean="0">
                <a:solidFill>
                  <a:schemeClr val="tx2">
                    <a:satMod val="130000"/>
                  </a:schemeClr>
                </a:solidFill>
              </a:rPr>
              <a:t>vertikalizační</a:t>
            </a: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 fixační stojan</a:t>
            </a:r>
            <a:endParaRPr lang="cs-CZ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Zástupný symbol pro obsah 3" descr="img05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8550" y="2366963"/>
            <a:ext cx="5632450" cy="2962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satMod val="130000"/>
                  </a:schemeClr>
                </a:solidFill>
              </a:rPr>
              <a:t>Příklady kompenzačních pomůcek – dětské chodítko Pony1</a:t>
            </a:r>
            <a:endParaRPr lang="cs-CZ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2" name="Zástupný symbol pro obsah 3" descr="img0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8550" y="1754188"/>
            <a:ext cx="5632450" cy="4187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tx2">
                    <a:satMod val="130000"/>
                  </a:schemeClr>
                </a:solidFill>
              </a:rPr>
              <a:t>Didaktické (učební) pomůcky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Klasifikace:</a:t>
            </a:r>
          </a:p>
          <a:p>
            <a:pPr>
              <a:buFont typeface="Wingdings 2" pitchFamily="18" charset="2"/>
              <a:buNone/>
            </a:pPr>
            <a:r>
              <a:rPr lang="cs-CZ" b="1" smtClean="0"/>
              <a:t>Dle funkce </a:t>
            </a:r>
            <a:r>
              <a:rPr lang="cs-CZ" smtClean="0"/>
              <a:t>– pomůcky motivační, expoziční, fixační, klasifikační.</a:t>
            </a:r>
          </a:p>
          <a:p>
            <a:pPr>
              <a:buFont typeface="Wingdings 2" pitchFamily="18" charset="2"/>
              <a:buNone/>
            </a:pPr>
            <a:r>
              <a:rPr lang="cs-CZ" b="1" smtClean="0"/>
              <a:t>Podle určení </a:t>
            </a:r>
            <a:r>
              <a:rPr lang="cs-CZ" smtClean="0"/>
              <a:t>– pomůcky pro děti předškolního věku, školního věku, pro studenty VŠ, pro osoby s postižením.</a:t>
            </a:r>
          </a:p>
          <a:p>
            <a:pPr>
              <a:buFont typeface="Wingdings 2" pitchFamily="18" charset="2"/>
              <a:buNone/>
            </a:pPr>
            <a:r>
              <a:rPr lang="cs-CZ" b="1" smtClean="0"/>
              <a:t>Dle charakteru -</a:t>
            </a:r>
            <a:r>
              <a:rPr lang="cs-CZ" smtClean="0"/>
              <a:t> na pomůcky dvojrozměrné, trojrozměrné, statické, dynamické.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445</TotalTime>
  <Words>460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7</vt:i4>
      </vt:variant>
      <vt:variant>
        <vt:lpstr>Nadpisy snímků</vt:lpstr>
      </vt:variant>
      <vt:variant>
        <vt:i4>16</vt:i4>
      </vt:variant>
    </vt:vector>
  </HeadingPairs>
  <TitlesOfParts>
    <vt:vector size="28" baseType="lpstr">
      <vt:lpstr>Gill Sans MT</vt:lpstr>
      <vt:lpstr>Arial</vt:lpstr>
      <vt:lpstr>Wingdings 2</vt:lpstr>
      <vt:lpstr>Verdana</vt:lpstr>
      <vt:lpstr>Calibri</vt:lpstr>
      <vt:lpstr>Slunovrat</vt:lpstr>
      <vt:lpstr>Slunovrat</vt:lpstr>
      <vt:lpstr>Slunovrat</vt:lpstr>
      <vt:lpstr>Slunovrat</vt:lpstr>
      <vt:lpstr>Slunovrat</vt:lpstr>
      <vt:lpstr>Slunovrat</vt:lpstr>
      <vt:lpstr>Slunovrat</vt:lpstr>
      <vt:lpstr>Vyučovací formy-výuka v bloku</vt:lpstr>
      <vt:lpstr>Vyučovací formy-výuka v bloku</vt:lpstr>
      <vt:lpstr>Vyučovací formy-výuka v bloku</vt:lpstr>
      <vt:lpstr>Vyučovací blok</vt:lpstr>
      <vt:lpstr>Specifické pomůcky</vt:lpstr>
      <vt:lpstr>Kompenzační pomůcky</vt:lpstr>
      <vt:lpstr>Příklady kompenzačních pomůcek – vertikalizační fixační stojan</vt:lpstr>
      <vt:lpstr>Příklady kompenzačních pomůcek – dětské chodítko Pony1</vt:lpstr>
      <vt:lpstr>Didaktické (učební) pomůcky</vt:lpstr>
      <vt:lpstr>Členění didaktických pomůcek</vt:lpstr>
      <vt:lpstr>Členění didaktických pomůcek</vt:lpstr>
      <vt:lpstr>Členění didaktických pomůcek</vt:lpstr>
      <vt:lpstr>Rehabilitační pomůcky</vt:lpstr>
      <vt:lpstr>Rehabilitační pomůcky-molitanové kostky, suchý bazén, polohovací a skákací balóny</vt:lpstr>
      <vt:lpstr>Školní nábytek</vt:lpstr>
      <vt:lpstr>Pomůcky denní potřeby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Vyučovací formy</dc:title>
  <dc:creator>Pipekovi</dc:creator>
  <cp:lastModifiedBy>specka</cp:lastModifiedBy>
  <cp:revision>45</cp:revision>
  <dcterms:created xsi:type="dcterms:W3CDTF">2009-11-19T11:26:52Z</dcterms:created>
  <dcterms:modified xsi:type="dcterms:W3CDTF">2009-11-21T06:37:33Z</dcterms:modified>
</cp:coreProperties>
</file>