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356" r:id="rId23"/>
    <p:sldId id="359" r:id="rId24"/>
    <p:sldId id="360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70" r:id="rId103"/>
    <p:sldId id="348" r:id="rId104"/>
    <p:sldId id="349" r:id="rId105"/>
    <p:sldId id="350" r:id="rId106"/>
    <p:sldId id="351" r:id="rId107"/>
    <p:sldId id="352" r:id="rId108"/>
    <p:sldId id="353" r:id="rId109"/>
    <p:sldId id="354" r:id="rId110"/>
    <p:sldId id="355" r:id="rId1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5747" autoAdjust="0"/>
    <p:restoredTop sz="94660"/>
  </p:normalViewPr>
  <p:slideViewPr>
    <p:cSldViewPr>
      <p:cViewPr>
        <p:scale>
          <a:sx n="53" d="100"/>
          <a:sy n="53" d="100"/>
        </p:scale>
        <p:origin x="-2256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D67E5881-081A-4622-9CEA-CBB3F82CDDDA}" type="slidenum">
              <a:rPr lang="cs-CZ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295AD-351B-4674-9821-8DE13F965D38}" type="slidenum">
              <a:rPr lang="cs-CZ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8AF71-B27B-4E32-ACFA-D0AD951F3A72}" type="slidenum">
              <a:rPr lang="cs-CZ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066E34A3-CC62-4B1A-8937-34B6828DD23B}" type="slidenum">
              <a:rPr lang="cs-CZ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524D8721-7F77-448E-8CF8-7764E9D6B0F2}" type="slidenum">
              <a:rPr lang="cs-CZ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82462D-3419-4FF2-A0C7-CA02B3C98853}" type="slidenum">
              <a:rPr lang="cs-CZ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3A29C-49D1-4AF2-84F1-1A57B9C73FB0}" type="slidenum">
              <a:rPr lang="cs-CZ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2A18A740-98F7-4457-8595-BF1E6317ECC7}" type="slidenum">
              <a:rPr lang="cs-CZ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1D521-50A9-447D-897E-79F3033BADBF}" type="slidenum">
              <a:rPr lang="cs-CZ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7195D38D-C765-4574-A580-A90572FAC5F7}" type="slidenum">
              <a:rPr lang="cs-CZ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FCD11754-8D31-4924-B86A-F34FC83EA4EE}" type="slidenum">
              <a:rPr lang="cs-CZ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8B99896-7805-41AC-9CC8-4EB04D26A712}" type="datetimeFigureOut">
              <a:rPr lang="cs-CZ" smtClean="0"/>
              <a:pPr/>
              <a:t>25.10.2016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17D63DC-3429-4566-A9AF-E722D3193BF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1. Foniatrie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smtClean="0"/>
              <a:t>Foniatrie</a:t>
            </a:r>
            <a:r>
              <a:rPr lang="cs-CZ" altLang="cs-CZ" sz="2400" smtClean="0"/>
              <a:t> (z řeckého slova </a:t>
            </a:r>
            <a:r>
              <a:rPr lang="cs-CZ" altLang="cs-CZ" sz="2400" i="1" smtClean="0"/>
              <a:t>phoniatria</a:t>
            </a:r>
            <a:r>
              <a:rPr lang="cs-CZ" altLang="cs-CZ" sz="2400" smtClean="0"/>
              <a:t>) je lékařským oborem, který se zabývá vyšetřováním sdělovacích funkcí člověka, čímž jsou: lidský hlas, sluch a řeč, ale také léčbou jeho poruch a rehabilitací </a:t>
            </a:r>
          </a:p>
        </p:txBody>
      </p:sp>
    </p:spTree>
    <p:extLst>
      <p:ext uri="{BB962C8B-B14F-4D97-AF65-F5344CB8AC3E}">
        <p14:creationId xmlns:p14="http://schemas.microsoft.com/office/powerpoint/2010/main" xmlns="" val="428636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>
                <a:solidFill>
                  <a:srgbClr val="FF0066"/>
                </a:solidFill>
              </a:rPr>
              <a:t>Zvuková rovina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smtClean="0"/>
              <a:t>(foneticko-fonologická)</a:t>
            </a:r>
            <a:r>
              <a:rPr lang="cs-CZ" altLang="cs-CZ" b="1" smtClean="0">
                <a:solidFill>
                  <a:schemeClr val="hlink"/>
                </a:solidFill>
              </a:rPr>
              <a:t> </a:t>
            </a:r>
          </a:p>
          <a:p>
            <a:pPr eaLnBrk="1" hangingPunct="1"/>
            <a:r>
              <a:rPr lang="cs-CZ" altLang="cs-CZ" sz="2400" smtClean="0">
                <a:solidFill>
                  <a:schemeClr val="accent2"/>
                </a:solidFill>
              </a:rPr>
              <a:t>6.- 9. měsíc</a:t>
            </a:r>
            <a:endParaRPr lang="cs-CZ" altLang="cs-CZ" sz="2400" smtClean="0"/>
          </a:p>
          <a:p>
            <a:pPr eaLnBrk="1" hangingPunct="1"/>
            <a:r>
              <a:rPr lang="cs-CZ" altLang="cs-CZ" sz="2400" smtClean="0"/>
              <a:t>přechod z pudového na napodobující žvatlání</a:t>
            </a:r>
          </a:p>
          <a:p>
            <a:pPr eaLnBrk="1" hangingPunct="1"/>
            <a:r>
              <a:rPr lang="cs-CZ" altLang="cs-CZ" sz="2400" smtClean="0"/>
              <a:t>Vlastní vývoj výslovnosti</a:t>
            </a:r>
          </a:p>
          <a:p>
            <a:pPr eaLnBrk="1" hangingPunct="1"/>
            <a:r>
              <a:rPr lang="cs-CZ" altLang="cs-CZ" sz="2400" smtClean="0"/>
              <a:t>Pravidlo nejmenší fysiologické námahy</a:t>
            </a:r>
          </a:p>
          <a:p>
            <a:pPr eaLnBrk="1" hangingPunct="1"/>
            <a:r>
              <a:rPr lang="cs-CZ" altLang="cs-CZ" sz="2400" smtClean="0"/>
              <a:t>Nejdříve se fixují </a:t>
            </a:r>
            <a:r>
              <a:rPr lang="cs-CZ" altLang="cs-CZ" sz="2400" smtClean="0">
                <a:solidFill>
                  <a:schemeClr val="accent2"/>
                </a:solidFill>
              </a:rPr>
              <a:t>samohlásky</a:t>
            </a:r>
          </a:p>
          <a:p>
            <a:pPr eaLnBrk="1" hangingPunct="1"/>
            <a:r>
              <a:rPr lang="cs-CZ" altLang="cs-CZ" sz="2400" smtClean="0"/>
              <a:t>nejpozději typické znaky mateřského jazyka (</a:t>
            </a:r>
            <a:r>
              <a:rPr lang="cs-CZ" altLang="cs-CZ" sz="2400" smtClean="0">
                <a:solidFill>
                  <a:schemeClr val="accent2"/>
                </a:solidFill>
              </a:rPr>
              <a:t>r, ř</a:t>
            </a:r>
            <a:r>
              <a:rPr lang="cs-CZ" altLang="cs-CZ" sz="2400" smtClean="0"/>
              <a:t>)</a:t>
            </a:r>
          </a:p>
          <a:p>
            <a:pPr eaLnBrk="1" hangingPunct="1"/>
            <a:r>
              <a:rPr lang="cs-CZ" altLang="cs-CZ" sz="2400" smtClean="0"/>
              <a:t>Fyziologicky vývoj zvukové stránky </a:t>
            </a:r>
            <a:r>
              <a:rPr lang="cs-CZ" altLang="cs-CZ" sz="2400" smtClean="0">
                <a:solidFill>
                  <a:schemeClr val="accent2"/>
                </a:solidFill>
              </a:rPr>
              <a:t>končí okolo pátého roku</a:t>
            </a:r>
          </a:p>
          <a:p>
            <a:pPr eaLnBrk="1" hangingPunct="1"/>
            <a:r>
              <a:rPr lang="cs-CZ" altLang="cs-CZ" sz="2400" smtClean="0"/>
              <a:t>(</a:t>
            </a:r>
            <a:r>
              <a:rPr lang="cs-CZ" altLang="cs-CZ" sz="2400" smtClean="0">
                <a:solidFill>
                  <a:schemeClr val="accent2"/>
                </a:solidFill>
              </a:rPr>
              <a:t>nejpozději při vstupu dítěte do školy</a:t>
            </a:r>
            <a:r>
              <a:rPr lang="cs-CZ" altLang="cs-CZ" sz="2400" smtClean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xmlns="" val="6142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Rozštěpy typické: </a:t>
            </a:r>
            <a:br>
              <a:rPr lang="cs-CZ" altLang="cs-CZ" sz="4000" b="1" smtClean="0">
                <a:solidFill>
                  <a:srgbClr val="FF3300"/>
                </a:solidFill>
              </a:rPr>
            </a:br>
            <a:endParaRPr lang="cs-CZ" altLang="cs-CZ" sz="4000" b="1" smtClean="0">
              <a:solidFill>
                <a:srgbClr val="FF33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chemeClr val="hlink"/>
                </a:solidFill>
              </a:rPr>
              <a:t>rozštěp rtu</a:t>
            </a:r>
            <a:r>
              <a:rPr lang="cs-CZ" altLang="cs-CZ" sz="2800" smtClean="0"/>
              <a:t> – </a:t>
            </a:r>
            <a:r>
              <a:rPr lang="cs-CZ" altLang="cs-CZ" sz="2800" i="1" smtClean="0"/>
              <a:t>cheiloschisis </a:t>
            </a:r>
          </a:p>
          <a:p>
            <a:pPr eaLnBrk="1" hangingPunct="1">
              <a:buFontTx/>
              <a:buNone/>
            </a:pPr>
            <a:r>
              <a:rPr lang="cs-CZ" altLang="cs-CZ" sz="2400" smtClean="0"/>
              <a:t>(pravo/levo/oboustranný, neúplý, úplný, tj. zasahující až do vchodu nosního</a:t>
            </a:r>
            <a:r>
              <a:rPr lang="cs-CZ" altLang="cs-CZ" sz="2800" smtClean="0"/>
              <a:t>) </a:t>
            </a:r>
          </a:p>
          <a:p>
            <a:pPr eaLnBrk="1" hangingPunct="1"/>
            <a:r>
              <a:rPr lang="cs-CZ" altLang="cs-CZ" sz="2800" smtClean="0">
                <a:solidFill>
                  <a:schemeClr val="hlink"/>
                </a:solidFill>
              </a:rPr>
              <a:t>rozštěp rtu a čelisti</a:t>
            </a:r>
            <a:r>
              <a:rPr lang="cs-CZ" altLang="cs-CZ" sz="2800" smtClean="0"/>
              <a:t> – </a:t>
            </a:r>
            <a:r>
              <a:rPr lang="cs-CZ" altLang="cs-CZ" sz="2800" i="1" smtClean="0"/>
              <a:t>cheilognathoschisis</a:t>
            </a:r>
            <a:r>
              <a:rPr lang="cs-CZ" altLang="cs-CZ" sz="2800" smtClean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2400" smtClean="0"/>
              <a:t>(probíhá přes ret a premaxilu až k foramen incisivum ) </a:t>
            </a:r>
          </a:p>
          <a:p>
            <a:pPr eaLnBrk="1" hangingPunct="1"/>
            <a:r>
              <a:rPr lang="cs-CZ" altLang="cs-CZ" sz="2800" smtClean="0">
                <a:solidFill>
                  <a:schemeClr val="hlink"/>
                </a:solidFill>
              </a:rPr>
              <a:t>celkový rozštěp</a:t>
            </a:r>
            <a:r>
              <a:rPr lang="cs-CZ" altLang="cs-CZ" sz="2800" smtClean="0"/>
              <a:t> – </a:t>
            </a:r>
            <a:r>
              <a:rPr lang="cs-CZ" altLang="cs-CZ" sz="2800" i="1" smtClean="0"/>
              <a:t>cheilognathopalatoschisis</a:t>
            </a:r>
          </a:p>
          <a:p>
            <a:pPr eaLnBrk="1" hangingPunct="1">
              <a:buFontTx/>
              <a:buNone/>
            </a:pPr>
            <a:r>
              <a:rPr lang="cs-CZ" altLang="cs-CZ" sz="2400" smtClean="0"/>
              <a:t>(pravo/levo/ oboustranný), od foramen incisivum probíhá štěrbina ve střední čáře k čípku, vpředu jako u rozštěpu rtu a čelisti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xmlns="" val="42583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Rozštěpy typické:</a:t>
            </a:r>
            <a:r>
              <a:rPr lang="cs-CZ" altLang="cs-CZ" sz="4000" smtClean="0">
                <a:solidFill>
                  <a:srgbClr val="FF3300"/>
                </a:solidFill>
              </a:rPr>
              <a:t> </a:t>
            </a:r>
            <a:br>
              <a:rPr lang="cs-CZ" altLang="cs-CZ" sz="4000" smtClean="0">
                <a:solidFill>
                  <a:srgbClr val="FF3300"/>
                </a:solidFill>
              </a:rPr>
            </a:br>
            <a:endParaRPr lang="cs-CZ" altLang="cs-CZ" sz="4000" smtClean="0">
              <a:solidFill>
                <a:srgbClr val="FF33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>
                <a:solidFill>
                  <a:schemeClr val="hlink"/>
                </a:solidFill>
              </a:rPr>
              <a:t>rozštěp patra</a:t>
            </a:r>
            <a:r>
              <a:rPr lang="cs-CZ" altLang="cs-CZ" sz="280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izolovaný rozštěp měkkého patra – </a:t>
            </a:r>
            <a:r>
              <a:rPr lang="cs-CZ" altLang="cs-CZ" sz="2400" i="1" smtClean="0"/>
              <a:t>staphyloschisis</a:t>
            </a:r>
            <a:r>
              <a:rPr lang="cs-CZ" altLang="cs-CZ" sz="2400" smtClean="0"/>
              <a:t>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rozštěp čípku – </a:t>
            </a:r>
            <a:r>
              <a:rPr lang="cs-CZ" altLang="cs-CZ" sz="2400" i="1" smtClean="0"/>
              <a:t>uvula bifida</a:t>
            </a:r>
            <a:r>
              <a:rPr lang="cs-CZ" altLang="cs-CZ" sz="2400" smtClean="0"/>
              <a:t>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rozštěp tvrdého a měkkého patra – </a:t>
            </a:r>
            <a:r>
              <a:rPr lang="cs-CZ" altLang="cs-CZ" sz="2400" i="1" smtClean="0"/>
              <a:t>palatostaphyloschisis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>
                <a:solidFill>
                  <a:schemeClr val="hlink"/>
                </a:solidFill>
              </a:rPr>
              <a:t>podslizniční (submukózní) rozštěp</a:t>
            </a:r>
            <a:r>
              <a:rPr lang="cs-CZ" altLang="cs-CZ" sz="280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/>
              <a:t>není viditelný, jelikož sliznice a podslizniční vrstva je neporušena, porušena je svalovina, někdy také kost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>
                <a:solidFill>
                  <a:schemeClr val="hlink"/>
                </a:solidFill>
              </a:rPr>
              <a:t>vrozené zkrácení patra</a:t>
            </a:r>
            <a:r>
              <a:rPr lang="cs-CZ" altLang="cs-CZ" sz="280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xmlns="" val="10573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Rozštěp rtu, patra, rtu a patra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628800"/>
            <a:ext cx="4608512" cy="3024336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556792"/>
            <a:ext cx="3384376" cy="3672408"/>
          </a:xfrm>
        </p:spPr>
      </p:pic>
    </p:spTree>
    <p:extLst>
      <p:ext uri="{BB962C8B-B14F-4D97-AF65-F5344CB8AC3E}">
        <p14:creationId xmlns:p14="http://schemas.microsoft.com/office/powerpoint/2010/main" xmlns="" val="5007445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Rozštěpy atypické: </a:t>
            </a:r>
            <a:br>
              <a:rPr lang="cs-CZ" altLang="cs-CZ" sz="4000" b="1" smtClean="0">
                <a:solidFill>
                  <a:srgbClr val="FF3300"/>
                </a:solidFill>
              </a:rPr>
            </a:br>
            <a:endParaRPr lang="cs-CZ" altLang="cs-CZ" sz="4000" b="1" smtClean="0">
              <a:solidFill>
                <a:srgbClr val="FF33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600" smtClean="0"/>
              <a:t>střední rozštěp rtu, </a:t>
            </a:r>
          </a:p>
          <a:p>
            <a:pPr eaLnBrk="1" hangingPunct="1"/>
            <a:r>
              <a:rPr lang="cs-CZ" altLang="cs-CZ" sz="2600" smtClean="0"/>
              <a:t>rozštěp dolního rtu </a:t>
            </a:r>
          </a:p>
          <a:p>
            <a:pPr eaLnBrk="1" hangingPunct="1"/>
            <a:r>
              <a:rPr lang="cs-CZ" altLang="cs-CZ" sz="2600" smtClean="0"/>
              <a:t>makrostomie (laterální rozštěp úst izolovaný nebo kombinovaný s deformacemi boltce</a:t>
            </a:r>
          </a:p>
          <a:p>
            <a:pPr eaLnBrk="1" hangingPunct="1"/>
            <a:r>
              <a:rPr lang="cs-CZ" altLang="cs-CZ" sz="2600" smtClean="0"/>
              <a:t>příčný rozštěp obličeje</a:t>
            </a:r>
          </a:p>
          <a:p>
            <a:pPr eaLnBrk="1" hangingPunct="1"/>
            <a:r>
              <a:rPr lang="cs-CZ" altLang="cs-CZ" sz="2600" smtClean="0"/>
              <a:t>šikmý rozštěp obličeje </a:t>
            </a:r>
          </a:p>
          <a:p>
            <a:pPr eaLnBrk="1" hangingPunct="1"/>
            <a:r>
              <a:rPr lang="cs-CZ" altLang="cs-CZ" sz="2600" smtClean="0"/>
              <a:t>rozštěp nosu </a:t>
            </a:r>
          </a:p>
          <a:p>
            <a:pPr eaLnBrk="1" hangingPunct="1"/>
            <a:r>
              <a:rPr lang="cs-CZ" altLang="cs-CZ" sz="2600" smtClean="0"/>
              <a:t>kolobom (rozštěp) víček </a:t>
            </a:r>
          </a:p>
          <a:p>
            <a:pPr eaLnBrk="1" hangingPunct="1"/>
            <a:r>
              <a:rPr lang="cs-CZ" altLang="cs-CZ" sz="2600" smtClean="0"/>
              <a:t>rozštěpové mikroformy (dědičné orofaciální anomálie) </a:t>
            </a:r>
          </a:p>
          <a:p>
            <a:pPr eaLnBrk="1" hangingPunct="1"/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xmlns="" val="4568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Palatolalie</a:t>
            </a:r>
            <a:br>
              <a:rPr lang="cs-CZ" altLang="cs-CZ" sz="4000" b="1" smtClean="0">
                <a:solidFill>
                  <a:srgbClr val="FF3300"/>
                </a:solidFill>
              </a:rPr>
            </a:br>
            <a:endParaRPr lang="cs-CZ" altLang="cs-CZ" sz="4000" b="1" smtClean="0">
              <a:solidFill>
                <a:srgbClr val="FF33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mtClean="0"/>
              <a:t>Výskyt rozštěpů primárního a sekundárního patra v České republice je asi 1:530 (Škodová, Jedlička a kol., 2003) až 1:500-700 (Kerekrétiová, 2000) všech živě narozených dětí. </a:t>
            </a:r>
          </a:p>
          <a:p>
            <a:pPr eaLnBrk="1" hangingPunct="1"/>
            <a:r>
              <a:rPr lang="cs-CZ" altLang="cs-CZ" smtClean="0"/>
              <a:t>U submukózních rozštěpů je to asi 1:1200 a u rozštěpů uvuly 1:80 (Vitásková, 2005). 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35356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3300"/>
                </a:solidFill>
              </a:rPr>
              <a:t>Symptomatologie: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800" dirty="0" smtClean="0"/>
              <a:t>anomálie </a:t>
            </a:r>
            <a:r>
              <a:rPr lang="cs-CZ" altLang="cs-CZ" sz="2800" dirty="0" err="1" smtClean="0"/>
              <a:t>orofaciálního</a:t>
            </a:r>
            <a:r>
              <a:rPr lang="cs-CZ" altLang="cs-CZ" sz="2800" dirty="0" smtClean="0"/>
              <a:t> systému</a:t>
            </a:r>
          </a:p>
          <a:p>
            <a:pPr eaLnBrk="1" hangingPunct="1"/>
            <a:r>
              <a:rPr lang="cs-CZ" altLang="cs-CZ" sz="2800" dirty="0" smtClean="0"/>
              <a:t>deformity nosu, </a:t>
            </a:r>
          </a:p>
          <a:p>
            <a:pPr eaLnBrk="1" hangingPunct="1"/>
            <a:r>
              <a:rPr lang="cs-CZ" altLang="cs-CZ" sz="2800" dirty="0" smtClean="0"/>
              <a:t>anomálie chrupu a čelistí (</a:t>
            </a:r>
            <a:r>
              <a:rPr lang="cs-CZ" altLang="cs-CZ" sz="2400" dirty="0" smtClean="0"/>
              <a:t>odchylky ve tvaru a velikosti, chybějící řezáky, rotace předních zubů, ektopie zubů), </a:t>
            </a:r>
          </a:p>
          <a:p>
            <a:pPr eaLnBrk="1" hangingPunct="1"/>
            <a:r>
              <a:rPr lang="cs-CZ" altLang="cs-CZ" sz="2800" dirty="0" err="1" smtClean="0">
                <a:solidFill>
                  <a:srgbClr val="FF0000"/>
                </a:solidFill>
              </a:rPr>
              <a:t>velofaryngeální</a:t>
            </a:r>
            <a:r>
              <a:rPr lang="cs-CZ" altLang="cs-CZ" sz="2800" dirty="0" smtClean="0">
                <a:solidFill>
                  <a:srgbClr val="FF0000"/>
                </a:solidFill>
              </a:rPr>
              <a:t> insuficience </a:t>
            </a:r>
            <a:r>
              <a:rPr lang="cs-CZ" altLang="cs-CZ" sz="2800" dirty="0" smtClean="0"/>
              <a:t>(VFI)</a:t>
            </a:r>
          </a:p>
          <a:p>
            <a:pPr eaLnBrk="1" hangingPunct="1"/>
            <a:r>
              <a:rPr lang="cs-CZ" altLang="cs-CZ" sz="2800" dirty="0" err="1" smtClean="0"/>
              <a:t>oronazální</a:t>
            </a:r>
            <a:r>
              <a:rPr lang="cs-CZ" altLang="cs-CZ" sz="2800" dirty="0" smtClean="0"/>
              <a:t> komunikace</a:t>
            </a:r>
          </a:p>
          <a:p>
            <a:pPr eaLnBrk="1" hangingPunct="1"/>
            <a:r>
              <a:rPr lang="cs-CZ" altLang="cs-CZ" sz="2800" dirty="0" smtClean="0">
                <a:solidFill>
                  <a:srgbClr val="FF0000"/>
                </a:solidFill>
              </a:rPr>
              <a:t>poruchy sluchu </a:t>
            </a:r>
            <a:r>
              <a:rPr lang="cs-CZ" altLang="cs-CZ" sz="2800" dirty="0" smtClean="0"/>
              <a:t>(až v 90% případů). </a:t>
            </a:r>
          </a:p>
          <a:p>
            <a:pPr eaLnBrk="1" hangingPunct="1"/>
            <a:r>
              <a:rPr lang="cs-CZ" altLang="cs-CZ" sz="2800" dirty="0" smtClean="0">
                <a:solidFill>
                  <a:srgbClr val="000000"/>
                </a:solidFill>
              </a:rPr>
              <a:t>narušen i proces sání a polykání (</a:t>
            </a:r>
            <a:r>
              <a:rPr lang="cs-CZ" altLang="cs-CZ" sz="2400" dirty="0" smtClean="0">
                <a:solidFill>
                  <a:srgbClr val="000000"/>
                </a:solidFill>
              </a:rPr>
              <a:t>výživa dítěte)</a:t>
            </a: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9687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3300"/>
                </a:solidFill>
              </a:rPr>
              <a:t>Symptomatologie: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narušení hlasu - </a:t>
            </a:r>
            <a:r>
              <a:rPr lang="cs-CZ" altLang="cs-CZ" sz="2800" b="1" smtClean="0">
                <a:solidFill>
                  <a:schemeClr val="hlink"/>
                </a:solidFill>
              </a:rPr>
              <a:t>palatofonie:</a:t>
            </a:r>
            <a:r>
              <a:rPr lang="cs-CZ" altLang="cs-CZ" sz="2800" smtClean="0"/>
              <a:t>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 rinolálie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 rezonanční změny </a:t>
            </a:r>
            <a:r>
              <a:rPr lang="cs-CZ" altLang="cs-CZ" sz="2400" smtClean="0"/>
              <a:t>(v důsledku posunutí artikulační báze dozadu)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hyperkinetická dysfonie </a:t>
            </a:r>
            <a:r>
              <a:rPr lang="cs-CZ" altLang="cs-CZ" sz="2400" smtClean="0"/>
              <a:t>(přemáhání fyziologické funkce hrtanu vedoucí k tvrdým hlasovým začátkům ). </a:t>
            </a:r>
          </a:p>
          <a:p>
            <a:pPr eaLnBrk="1" hangingPunct="1"/>
            <a:r>
              <a:rPr lang="cs-CZ" altLang="cs-CZ" sz="2800" smtClean="0"/>
              <a:t>Poruchy neverbální komunikace </a:t>
            </a:r>
            <a:r>
              <a:rPr lang="cs-CZ" altLang="cs-CZ" sz="2400" smtClean="0"/>
              <a:t>(mimika)</a:t>
            </a:r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xmlns="" val="113432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3300"/>
                </a:solidFill>
              </a:rPr>
              <a:t>Symptomatologie: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nejvýznamnější jsou poruchy rezonance a artikulace </a:t>
            </a:r>
            <a:r>
              <a:rPr lang="cs-CZ" altLang="cs-CZ" smtClean="0"/>
              <a:t>– </a:t>
            </a:r>
            <a:r>
              <a:rPr lang="cs-CZ" altLang="cs-CZ" b="1" smtClean="0">
                <a:solidFill>
                  <a:schemeClr val="hlink"/>
                </a:solidFill>
              </a:rPr>
              <a:t>palatolalie</a:t>
            </a:r>
            <a:r>
              <a:rPr lang="cs-CZ" altLang="cs-CZ" smtClean="0">
                <a:solidFill>
                  <a:schemeClr val="hlin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1478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3300"/>
                </a:solidFill>
              </a:rPr>
              <a:t>Symptomatologie: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narušení </a:t>
            </a:r>
            <a:r>
              <a:rPr lang="cs-CZ" altLang="cs-CZ" sz="2800" smtClean="0">
                <a:solidFill>
                  <a:schemeClr val="hlink"/>
                </a:solidFill>
              </a:rPr>
              <a:t>samohlásek</a:t>
            </a:r>
            <a:r>
              <a:rPr lang="cs-CZ" altLang="cs-CZ" smtClean="0">
                <a:solidFill>
                  <a:schemeClr val="hlink"/>
                </a:solidFill>
              </a:rPr>
              <a:t> </a:t>
            </a:r>
            <a:r>
              <a:rPr lang="cs-CZ" altLang="cs-CZ" sz="2400" smtClean="0"/>
              <a:t>(mají typické </a:t>
            </a:r>
            <a:r>
              <a:rPr lang="cs-CZ" altLang="cs-CZ" sz="2400" smtClean="0">
                <a:solidFill>
                  <a:schemeClr val="hlink"/>
                </a:solidFill>
              </a:rPr>
              <a:t>hypernazální </a:t>
            </a:r>
            <a:r>
              <a:rPr lang="cs-CZ" altLang="cs-CZ" sz="2400" smtClean="0"/>
              <a:t>zabarvení) </a:t>
            </a:r>
          </a:p>
          <a:p>
            <a:pPr eaLnBrk="1" hangingPunct="1"/>
            <a:r>
              <a:rPr lang="cs-CZ" altLang="cs-CZ" sz="2800" smtClean="0"/>
              <a:t>narušení souhlásek</a:t>
            </a:r>
            <a:r>
              <a:rPr lang="cs-CZ" altLang="cs-CZ" smtClean="0"/>
              <a:t> </a:t>
            </a:r>
            <a:r>
              <a:rPr lang="cs-CZ" altLang="cs-CZ" sz="2400" smtClean="0"/>
              <a:t>(výrazné změny u exploziv, frikativ a afrikátů). </a:t>
            </a:r>
          </a:p>
          <a:p>
            <a:pPr eaLnBrk="1" hangingPunct="1"/>
            <a:r>
              <a:rPr lang="cs-CZ" altLang="cs-CZ" sz="2800" smtClean="0"/>
              <a:t>samohlásková řeč </a:t>
            </a:r>
            <a:r>
              <a:rPr lang="cs-CZ" altLang="cs-CZ" sz="2400" smtClean="0"/>
              <a:t>(souhlásky tvořeny omezeně nebo vůbec)</a:t>
            </a:r>
          </a:p>
          <a:p>
            <a:pPr eaLnBrk="1" hangingPunct="1"/>
            <a:r>
              <a:rPr lang="cs-CZ" altLang="cs-CZ" sz="2800" smtClean="0"/>
              <a:t>Dyslalie</a:t>
            </a:r>
            <a:r>
              <a:rPr lang="cs-CZ" altLang="cs-CZ" sz="2400" smtClean="0"/>
              <a:t> (40%)</a:t>
            </a:r>
          </a:p>
          <a:p>
            <a:pPr eaLnBrk="1" hangingPunct="1"/>
            <a:r>
              <a:rPr lang="cs-CZ" altLang="cs-CZ" sz="2800" smtClean="0"/>
              <a:t>Opožděný vývoj řeči </a:t>
            </a:r>
          </a:p>
          <a:p>
            <a:pPr eaLnBrk="1" hangingPunct="1"/>
            <a:r>
              <a:rPr lang="cs-CZ" altLang="cs-CZ" sz="2800" smtClean="0"/>
              <a:t>Kompenzační mechanismy – aktivní, pasivní</a:t>
            </a:r>
            <a:endParaRPr lang="cs-CZ" altLang="cs-CZ" sz="2400" smtClean="0"/>
          </a:p>
          <a:p>
            <a:pPr eaLnBrk="1" hangingPunct="1"/>
            <a:endParaRPr lang="cs-CZ" altLang="cs-CZ" sz="2800" smtClean="0"/>
          </a:p>
          <a:p>
            <a:pPr eaLnBrk="1" hangingPunct="1"/>
            <a:endParaRPr lang="cs-CZ" altLang="cs-CZ" sz="2400" smtClean="0"/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6622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3300"/>
                </a:solidFill>
              </a:rPr>
              <a:t>Diagnostika: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800" smtClean="0"/>
              <a:t>Logoped</a:t>
            </a:r>
          </a:p>
          <a:p>
            <a:pPr eaLnBrk="1" hangingPunct="1"/>
            <a:r>
              <a:rPr lang="cs-CZ" altLang="cs-CZ" sz="2800" smtClean="0"/>
              <a:t>ORL lékař </a:t>
            </a:r>
            <a:r>
              <a:rPr lang="cs-CZ" altLang="cs-CZ" sz="2400" smtClean="0"/>
              <a:t>(základní ORL vyšetření, vyšetření sluchu, endoskopické vyšetření nosu a velofaryngeálního uzávěru</a:t>
            </a:r>
            <a:r>
              <a:rPr lang="cs-CZ" altLang="cs-CZ" sz="2800" smtClean="0"/>
              <a:t>) </a:t>
            </a:r>
          </a:p>
          <a:p>
            <a:pPr eaLnBrk="1" hangingPunct="1"/>
            <a:r>
              <a:rPr lang="cs-CZ" altLang="cs-CZ" sz="2800" smtClean="0"/>
              <a:t>stomatolog-ortodontista. </a:t>
            </a:r>
          </a:p>
          <a:p>
            <a:pPr eaLnBrk="1" hangingPunct="1"/>
            <a:r>
              <a:rPr lang="cs-CZ" altLang="cs-CZ" sz="2800" smtClean="0"/>
              <a:t>Zobrazovací metody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 statické </a:t>
            </a:r>
            <a:r>
              <a:rPr lang="cs-CZ" altLang="cs-CZ" sz="2400" smtClean="0"/>
              <a:t>(různé RTG projekce lebky, ale hlavně CT lebky, popřípadě MRI velofarynegálního uzávěru)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 dynamické </a:t>
            </a:r>
            <a:r>
              <a:rPr lang="cs-CZ" altLang="cs-CZ" sz="2400" smtClean="0"/>
              <a:t>(vyšetření velofaryngeálního uzávěru, popis polykacího aktu) </a:t>
            </a:r>
            <a:endParaRPr lang="cs-CZ" altLang="cs-CZ" sz="2400" b="1" smtClean="0"/>
          </a:p>
        </p:txBody>
      </p:sp>
    </p:spTree>
    <p:extLst>
      <p:ext uri="{BB962C8B-B14F-4D97-AF65-F5344CB8AC3E}">
        <p14:creationId xmlns:p14="http://schemas.microsoft.com/office/powerpoint/2010/main" xmlns="" val="248923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>
                <a:solidFill>
                  <a:srgbClr val="FF0066"/>
                </a:solidFill>
              </a:rPr>
              <a:t>Lexikální rovina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2800" b="1" dirty="0" smtClean="0"/>
              <a:t>(Lexikálně – sémantická</a:t>
            </a:r>
            <a:r>
              <a:rPr lang="cs-CZ" altLang="cs-CZ" sz="2800" dirty="0" smtClean="0"/>
              <a:t>)</a:t>
            </a:r>
          </a:p>
          <a:p>
            <a:pPr eaLnBrk="1" hangingPunct="1">
              <a:defRPr/>
            </a:pPr>
            <a:r>
              <a:rPr lang="cs-CZ" altLang="cs-CZ" sz="2800" dirty="0" smtClean="0"/>
              <a:t>10. měsíc</a:t>
            </a:r>
            <a:r>
              <a:rPr lang="cs-CZ" altLang="cs-CZ" dirty="0" smtClean="0"/>
              <a:t>  -  </a:t>
            </a:r>
            <a:r>
              <a:rPr lang="cs-CZ" altLang="cs-CZ" sz="2400" dirty="0" smtClean="0">
                <a:solidFill>
                  <a:schemeClr val="accent2"/>
                </a:solidFill>
              </a:rPr>
              <a:t>rozvoj pasivní slovní zásoby</a:t>
            </a:r>
            <a:r>
              <a:rPr lang="cs-CZ" altLang="cs-CZ" dirty="0" smtClean="0">
                <a:solidFill>
                  <a:schemeClr val="accent2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altLang="cs-CZ" sz="2400" dirty="0" smtClean="0">
                <a:solidFill>
                  <a:srgbClr val="FF0000"/>
                </a:solidFill>
              </a:rPr>
              <a:t>Dítě začíná rozumět řeči dospělých</a:t>
            </a:r>
          </a:p>
          <a:p>
            <a:pPr eaLnBrk="1" hangingPunct="1">
              <a:defRPr/>
            </a:pPr>
            <a:r>
              <a:rPr lang="cs-CZ" altLang="cs-CZ" sz="2800" dirty="0" smtClean="0"/>
              <a:t>1 rok</a:t>
            </a:r>
            <a:r>
              <a:rPr lang="cs-CZ" altLang="cs-CZ" dirty="0" smtClean="0">
                <a:solidFill>
                  <a:schemeClr val="hlink"/>
                </a:solidFill>
              </a:rPr>
              <a:t> - </a:t>
            </a:r>
            <a:r>
              <a:rPr lang="cs-CZ" altLang="cs-CZ" dirty="0" smtClean="0"/>
              <a:t> </a:t>
            </a:r>
            <a:r>
              <a:rPr lang="cs-CZ" altLang="cs-CZ" sz="2400" dirty="0" smtClean="0"/>
              <a:t>první slova, </a:t>
            </a:r>
            <a:r>
              <a:rPr lang="cs-CZ" altLang="cs-CZ" sz="2400" dirty="0" smtClean="0">
                <a:solidFill>
                  <a:schemeClr val="accent2">
                    <a:lumMod val="75000"/>
                  </a:schemeClr>
                </a:solidFill>
              </a:rPr>
              <a:t>rozvoj aktivní slovní zásoby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altLang="cs-CZ" sz="2400" i="1" dirty="0" err="1" smtClean="0"/>
              <a:t>hypergeneralizace</a:t>
            </a:r>
            <a:r>
              <a:rPr lang="cs-CZ" altLang="cs-CZ" sz="2400" dirty="0" smtClean="0"/>
              <a:t> ( haf, haf – jakýkoliv pes)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altLang="cs-CZ" sz="2400" i="1" dirty="0" err="1" smtClean="0"/>
              <a:t>Hyperdiferenciace</a:t>
            </a:r>
            <a:r>
              <a:rPr lang="cs-CZ" altLang="cs-CZ" sz="2400" dirty="0" smtClean="0"/>
              <a:t> – (táta je pouze vlastní otec)</a:t>
            </a:r>
          </a:p>
          <a:p>
            <a:pPr eaLnBrk="1" hangingPunct="1">
              <a:defRPr/>
            </a:pPr>
            <a:r>
              <a:rPr lang="cs-CZ" altLang="cs-CZ" sz="2800" dirty="0" smtClean="0"/>
              <a:t>1,5 rok – </a:t>
            </a:r>
            <a:r>
              <a:rPr lang="cs-CZ" altLang="cs-CZ" sz="2400" dirty="0" smtClean="0"/>
              <a:t>1.období otázek – co je to?</a:t>
            </a:r>
          </a:p>
          <a:p>
            <a:pPr eaLnBrk="1" hangingPunct="1">
              <a:defRPr/>
            </a:pPr>
            <a:r>
              <a:rPr lang="cs-CZ" altLang="cs-CZ" sz="2800" dirty="0" smtClean="0"/>
              <a:t>3,5 rok</a:t>
            </a:r>
            <a:r>
              <a:rPr lang="cs-CZ" altLang="cs-CZ" sz="2400" dirty="0" smtClean="0"/>
              <a:t> – 2.období otázek – proč? </a:t>
            </a:r>
            <a:endParaRPr lang="cs-CZ" altLang="cs-CZ" sz="2800" dirty="0" smtClean="0"/>
          </a:p>
          <a:p>
            <a:pPr eaLnBrk="1" hangingPunct="1"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145438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3300"/>
                </a:solidFill>
              </a:rPr>
              <a:t>Terapie: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solidFill>
                  <a:schemeClr val="hlink"/>
                </a:solidFill>
              </a:rPr>
              <a:t>týmová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solidFill>
                  <a:schemeClr val="hlink"/>
                </a:solidFill>
              </a:rPr>
              <a:t>chirurgická</a:t>
            </a:r>
            <a:r>
              <a:rPr lang="cs-CZ" altLang="cs-CZ" sz="2400" smtClean="0"/>
              <a:t> - plastické operace patra, rtu,nosu. ORL operace - adenotomie, tonzilotomie, tonzilektomie, myringotomie se zavedením tlak vyrovnávajících trubiček, septoplastika. Maxilofaciální chirurgie - kostní štěpy do přerušených alevolárních oblouků, prodlužování maxily a další. Stomatologická a ortodontická péče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solidFill>
                  <a:schemeClr val="hlink"/>
                </a:solidFill>
              </a:rPr>
              <a:t>interní</a:t>
            </a:r>
            <a:r>
              <a:rPr lang="cs-CZ" altLang="cs-CZ" sz="2400" smtClean="0"/>
              <a:t> - péče neonatologů, pediatrů, anesteziologů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solidFill>
                  <a:schemeClr val="hlink"/>
                </a:solidFill>
              </a:rPr>
              <a:t>rehabilitační</a:t>
            </a:r>
            <a:r>
              <a:rPr lang="cs-CZ" altLang="cs-CZ" sz="2400" smtClean="0"/>
              <a:t> - logopedická (RHB řeči) a foniatrická (RHB hlasu a velofaryngeálního uzávěru) </a:t>
            </a:r>
          </a:p>
        </p:txBody>
      </p:sp>
    </p:spTree>
    <p:extLst>
      <p:ext uri="{BB962C8B-B14F-4D97-AF65-F5344CB8AC3E}">
        <p14:creationId xmlns:p14="http://schemas.microsoft.com/office/powerpoint/2010/main" xmlns="" val="285596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0066"/>
                </a:solidFill>
              </a:rPr>
              <a:t>Gramatická rovina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 smtClean="0">
                <a:solidFill>
                  <a:schemeClr val="accent2"/>
                </a:solidFill>
              </a:rPr>
              <a:t>Morfologicko - syntaktická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1,5 – 2 let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Podstatná jména neohebná – fce vět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Onomatopoická citoslovce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Dvou-slovné věty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Přídavná jména, zájmena, číslovky, předložky, spojky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Všechny slovní druhy po 4. roku věku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Skloňování 2-3. rok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Jednotné a množné číslo – 3. rok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Tvorba souvětí  - 4. rok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xmlns="" val="4504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>
                <a:solidFill>
                  <a:srgbClr val="FF0066"/>
                </a:solidFill>
              </a:rPr>
              <a:t>Pragmatická rovina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smtClean="0"/>
              <a:t>(sociální)</a:t>
            </a:r>
            <a:r>
              <a:rPr lang="cs-CZ" altLang="cs-CZ" smtClean="0"/>
              <a:t> </a:t>
            </a:r>
          </a:p>
          <a:p>
            <a:pPr eaLnBrk="1" hangingPunct="1"/>
            <a:r>
              <a:rPr lang="cs-CZ" altLang="cs-CZ" smtClean="0"/>
              <a:t>2-3 rok </a:t>
            </a:r>
          </a:p>
          <a:p>
            <a:pPr eaLnBrk="1" hangingPunct="1"/>
            <a:r>
              <a:rPr lang="cs-CZ" altLang="cs-CZ" sz="2800" smtClean="0"/>
              <a:t>Dítě je komunikační partner</a:t>
            </a:r>
          </a:p>
          <a:p>
            <a:pPr eaLnBrk="1" hangingPunct="1"/>
            <a:r>
              <a:rPr lang="cs-CZ" altLang="cs-CZ" sz="2800" smtClean="0"/>
              <a:t>Začíná vhodně reagovat</a:t>
            </a:r>
          </a:p>
        </p:txBody>
      </p:sp>
    </p:spTree>
    <p:extLst>
      <p:ext uri="{BB962C8B-B14F-4D97-AF65-F5344CB8AC3E}">
        <p14:creationId xmlns:p14="http://schemas.microsoft.com/office/powerpoint/2010/main" xmlns="" val="248485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2. Narušená komunikační schopnost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Char char="Ø"/>
            </a:pPr>
            <a:r>
              <a:rPr lang="cs-CZ" altLang="cs-CZ" dirty="0" smtClean="0"/>
              <a:t> Poruchy vývoje řeči</a:t>
            </a:r>
          </a:p>
          <a:p>
            <a:pPr algn="l" eaLnBrk="1" hangingPunct="1">
              <a:buFont typeface="Wingdings" pitchFamily="2" charset="2"/>
              <a:buChar char="Ø"/>
            </a:pPr>
            <a:r>
              <a:rPr lang="cs-CZ" altLang="cs-CZ" dirty="0" smtClean="0"/>
              <a:t> Získané organické poruchy řečové komunikace</a:t>
            </a:r>
          </a:p>
        </p:txBody>
      </p:sp>
    </p:spTree>
    <p:extLst>
      <p:ext uri="{BB962C8B-B14F-4D97-AF65-F5344CB8AC3E}">
        <p14:creationId xmlns:p14="http://schemas.microsoft.com/office/powerpoint/2010/main" xmlns="" val="231822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Poruchy vývoje řeči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Opožděný vývoj řeči prostý</a:t>
            </a:r>
          </a:p>
          <a:p>
            <a:pPr eaLnBrk="1" hangingPunct="1"/>
            <a:r>
              <a:rPr lang="cs-CZ" altLang="cs-CZ" dirty="0" smtClean="0"/>
              <a:t>Opožděný vývoj řeči při sluchových vadách</a:t>
            </a:r>
          </a:p>
          <a:p>
            <a:pPr eaLnBrk="1" hangingPunct="1"/>
            <a:r>
              <a:rPr lang="cs-CZ" altLang="cs-CZ" dirty="0" smtClean="0"/>
              <a:t>Vývojová dysfázie</a:t>
            </a:r>
          </a:p>
        </p:txBody>
      </p:sp>
    </p:spTree>
    <p:extLst>
      <p:ext uri="{BB962C8B-B14F-4D97-AF65-F5344CB8AC3E}">
        <p14:creationId xmlns:p14="http://schemas.microsoft.com/office/powerpoint/2010/main" xmlns="" val="26185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3300"/>
                </a:solidFill>
              </a:rPr>
              <a:t>Opožděný vývoj řeči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Dítě kolem 3. roku věku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Malá slovní zásoba, 3 slovné věty, nejsou </a:t>
            </a:r>
            <a:r>
              <a:rPr lang="cs-CZ" altLang="cs-CZ" sz="2400" dirty="0" err="1" smtClean="0"/>
              <a:t>agramatismy</a:t>
            </a:r>
            <a:endParaRPr lang="cs-CZ" altLang="cs-CZ" sz="2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Těžká patlavost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b="1" dirty="0" smtClean="0"/>
              <a:t>Není žádný patologický nález</a:t>
            </a:r>
            <a:r>
              <a:rPr lang="cs-CZ" altLang="cs-CZ" sz="2400" dirty="0" smtClean="0"/>
              <a:t>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Není porucha jemné motoriky, ani motoriky jazyka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Normální sluch, rozumění není porušeno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Není snížený intelekt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Až 10% dětí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Častěji chlapci </a:t>
            </a:r>
          </a:p>
          <a:p>
            <a:pPr eaLnBrk="1" hangingPunct="1">
              <a:buFont typeface="Wingdings" pitchFamily="2" charset="2"/>
              <a:buChar char="Ø"/>
            </a:pPr>
            <a:endParaRPr lang="cs-CZ" altLang="cs-CZ" sz="2400" dirty="0" smtClean="0"/>
          </a:p>
          <a:p>
            <a:pPr eaLnBrk="1" hangingPunct="1"/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21586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OVŘ - etilogie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3300"/>
                </a:solidFill>
              </a:rPr>
              <a:t>Biologické faktory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Dědičnost – až v 60 % výskyt v rodině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Individuální schopnosti, malé nadání pro řeč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Opožděné vyzrávání CNS (myelinizace je opožděná více u chlapců)</a:t>
            </a:r>
          </a:p>
          <a:p>
            <a:pPr eaLnBrk="1" hangingPunct="1"/>
            <a:r>
              <a:rPr lang="cs-CZ" altLang="cs-CZ" smtClean="0">
                <a:solidFill>
                  <a:srgbClr val="FF3300"/>
                </a:solidFill>
              </a:rPr>
              <a:t>Sociální faktory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Patologie výchovného prostředí</a:t>
            </a:r>
          </a:p>
        </p:txBody>
      </p:sp>
    </p:spTree>
    <p:extLst>
      <p:ext uri="{BB962C8B-B14F-4D97-AF65-F5344CB8AC3E}">
        <p14:creationId xmlns:p14="http://schemas.microsoft.com/office/powerpoint/2010/main" xmlns="" val="16609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OVŘ - symptomy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 smtClean="0"/>
              <a:t>Opoždění v řečovém projevu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 smtClean="0"/>
              <a:t>V pozdějším vývoji se řeč rozvine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 smtClean="0"/>
              <a:t>Opoždění vývoje v jedné či ve více jazykových rovinách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 smtClean="0"/>
              <a:t>Malá slovní zásoba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 smtClean="0"/>
              <a:t>Větší pasivní slovní zásoba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 smtClean="0"/>
              <a:t>porucha krátkodobé paměti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 smtClean="0"/>
              <a:t>neschopnost udržet dějovou linii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 err="1" smtClean="0"/>
              <a:t>Dysgramatismy</a:t>
            </a:r>
            <a:endParaRPr lang="cs-CZ" altLang="cs-CZ" sz="28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 smtClean="0"/>
              <a:t>Chybná výslovnost hlásek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 smtClean="0"/>
              <a:t>Nejsou známky </a:t>
            </a:r>
            <a:r>
              <a:rPr lang="cs-CZ" altLang="cs-CZ" sz="2800" dirty="0" err="1" smtClean="0"/>
              <a:t>organicity</a:t>
            </a:r>
            <a:r>
              <a:rPr lang="cs-CZ" altLang="cs-CZ" sz="2800" dirty="0" smtClean="0"/>
              <a:t> v kresbě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42824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Diagnostika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Neurologické vyšetření - </a:t>
            </a:r>
            <a:r>
              <a:rPr lang="cs-CZ" altLang="cs-CZ" sz="2400" smtClean="0"/>
              <a:t>základní neurologické vyšetření, EEG, kognitivní evokované potenciály </a:t>
            </a:r>
          </a:p>
          <a:p>
            <a:pPr eaLnBrk="1" hangingPunct="1"/>
            <a:r>
              <a:rPr lang="cs-CZ" altLang="cs-CZ" smtClean="0"/>
              <a:t>Audiologické - </a:t>
            </a:r>
            <a:r>
              <a:rPr lang="cs-CZ" altLang="cs-CZ" sz="2400" smtClean="0"/>
              <a:t>vyšetření sluchu, vyšetření centrálních poruch sluchu, vyšetření mluvidel</a:t>
            </a:r>
          </a:p>
          <a:p>
            <a:pPr eaLnBrk="1" hangingPunct="1"/>
            <a:r>
              <a:rPr lang="cs-CZ" altLang="cs-CZ" smtClean="0"/>
              <a:t>Psychologické</a:t>
            </a:r>
            <a:r>
              <a:rPr lang="cs-CZ" altLang="cs-CZ" smtClean="0">
                <a:solidFill>
                  <a:schemeClr val="hlink"/>
                </a:solidFill>
              </a:rPr>
              <a:t> </a:t>
            </a:r>
            <a:r>
              <a:rPr lang="cs-CZ" altLang="cs-CZ" smtClean="0"/>
              <a:t>- </a:t>
            </a:r>
            <a:r>
              <a:rPr lang="cs-CZ" altLang="cs-CZ" sz="2400" smtClean="0"/>
              <a:t>vyšetření intelektu (verbální a názorové/výkonové složky), laterality, koncentrace, pozornosti,paměti,vliv prostředí...</a:t>
            </a:r>
          </a:p>
          <a:p>
            <a:pPr eaLnBrk="1" hangingPunct="1"/>
            <a:r>
              <a:rPr lang="cs-CZ" altLang="cs-CZ" smtClean="0"/>
              <a:t>Logopedické vyšetření</a:t>
            </a:r>
          </a:p>
          <a:p>
            <a:pPr eaLnBrk="1" hangingPunct="1">
              <a:buFontTx/>
              <a:buNone/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7670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0066"/>
                </a:solidFill>
              </a:rPr>
              <a:t>Vývoj řeči</a:t>
            </a:r>
            <a:br>
              <a:rPr lang="cs-CZ" altLang="cs-CZ" sz="4000" b="1" smtClean="0">
                <a:solidFill>
                  <a:srgbClr val="FF0066"/>
                </a:solidFill>
              </a:rPr>
            </a:br>
            <a:endParaRPr lang="cs-CZ" altLang="cs-CZ" sz="4000" b="1" smtClean="0">
              <a:solidFill>
                <a:srgbClr val="FF00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Vývoj probíhá ve stádiích mezi nimiž jsou nevýrazné hranice</a:t>
            </a:r>
          </a:p>
          <a:p>
            <a:pPr eaLnBrk="1" hangingPunct="1"/>
            <a:r>
              <a:rPr lang="cs-CZ" altLang="cs-CZ" sz="2800" smtClean="0"/>
              <a:t>každý musí těmito stádii projít</a:t>
            </a:r>
          </a:p>
          <a:p>
            <a:pPr eaLnBrk="1" hangingPunct="1"/>
            <a:r>
              <a:rPr lang="cs-CZ" altLang="cs-CZ" sz="2800" smtClean="0"/>
              <a:t>rozdílná může být pouze délka těchto stádií. </a:t>
            </a:r>
            <a:br>
              <a:rPr lang="cs-CZ" altLang="cs-CZ" sz="2800" smtClean="0"/>
            </a:br>
            <a:endParaRPr lang="cs-CZ" altLang="cs-CZ" sz="2800" smtClean="0"/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87590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Terapie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Rodinné zázemí – </a:t>
            </a:r>
            <a:r>
              <a:rPr lang="cs-CZ" altLang="cs-CZ" sz="2400" smtClean="0"/>
              <a:t>stimulace k řečovému projevu, správný řečový vzor</a:t>
            </a:r>
            <a:r>
              <a:rPr lang="cs-CZ" altLang="cs-CZ" smtClean="0"/>
              <a:t>,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Rozvíjení slovní zásoby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/>
              <a:t>Rozvíjení obsahové stránky řeči </a:t>
            </a:r>
            <a:r>
              <a:rPr lang="cs-CZ" altLang="cs-CZ" smtClean="0"/>
              <a:t>– </a:t>
            </a:r>
            <a:r>
              <a:rPr lang="cs-CZ" altLang="cs-CZ" sz="2400" smtClean="0"/>
              <a:t>obrazové materiály, počítačové programy, jednoslabičná, víceslabičná, jednoduché věty, popis děje, vyprávění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Rozvíjení výslovnosti – </a:t>
            </a:r>
            <a:r>
              <a:rPr lang="cs-CZ" altLang="cs-CZ" sz="2400" smtClean="0"/>
              <a:t>tehdy má-li dítě dostatečnou slovní zásobu, tvoří-li věty, dovede rozlišit hlásky si podobné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/>
              <a:t>Vhodné zařazení do mateřské školy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1762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OVŘ u poruchy sluchu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altLang="cs-CZ" sz="2800" dirty="0" smtClean="0"/>
              <a:t>Těžká sluchová vada  - 1/tis. fyziologických</a:t>
            </a:r>
          </a:p>
          <a:p>
            <a:r>
              <a:rPr lang="cs-CZ" altLang="cs-CZ" sz="2800" dirty="0" smtClean="0"/>
              <a:t>                                          - 20-40/tis. patologických</a:t>
            </a:r>
          </a:p>
          <a:p>
            <a:r>
              <a:rPr lang="cs-CZ" altLang="cs-CZ" sz="2800" dirty="0" smtClean="0"/>
              <a:t>Středně těžká </a:t>
            </a:r>
            <a:r>
              <a:rPr lang="cs-CZ" altLang="cs-CZ" sz="2800" dirty="0" err="1" smtClean="0"/>
              <a:t>sl</a:t>
            </a:r>
            <a:r>
              <a:rPr lang="cs-CZ" altLang="cs-CZ" sz="2800" dirty="0" smtClean="0"/>
              <a:t>. vada  –  6-12/tis nov.</a:t>
            </a:r>
          </a:p>
          <a:p>
            <a:r>
              <a:rPr lang="cs-CZ" altLang="cs-CZ" sz="2800" dirty="0" smtClean="0"/>
              <a:t>V ČR – 600-1200/rok  (středně těžká)</a:t>
            </a:r>
          </a:p>
          <a:p>
            <a:r>
              <a:rPr lang="cs-CZ" altLang="cs-CZ" sz="2800" dirty="0" smtClean="0"/>
              <a:t>             - 100/rok (těžká)</a:t>
            </a:r>
          </a:p>
          <a:p>
            <a:r>
              <a:rPr lang="cs-CZ" altLang="cs-CZ" sz="2800" dirty="0" smtClean="0"/>
              <a:t>Dříve – 9-18-21</a:t>
            </a:r>
          </a:p>
          <a:p>
            <a:r>
              <a:rPr lang="cs-CZ" altLang="cs-CZ" sz="2800" dirty="0" smtClean="0"/>
              <a:t>Dnes – 3-3-6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80997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Vrozené anomálie ucha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Ušní boltec  - </a:t>
            </a:r>
            <a:r>
              <a:rPr lang="cs-CZ" sz="3200" dirty="0" err="1" smtClean="0"/>
              <a:t>mikrocie</a:t>
            </a:r>
            <a:r>
              <a:rPr lang="cs-CZ" sz="3200" dirty="0" smtClean="0"/>
              <a:t>, </a:t>
            </a:r>
            <a:r>
              <a:rPr lang="cs-CZ" sz="3200" dirty="0" err="1" smtClean="0"/>
              <a:t>anocie</a:t>
            </a:r>
            <a:r>
              <a:rPr lang="cs-CZ" sz="3200" dirty="0" smtClean="0"/>
              <a:t>…</a:t>
            </a:r>
          </a:p>
          <a:p>
            <a:r>
              <a:rPr lang="cs-CZ" dirty="0" smtClean="0"/>
              <a:t>Zvukovod   - </a:t>
            </a:r>
            <a:r>
              <a:rPr lang="cs-CZ" sz="3200" dirty="0" err="1" smtClean="0"/>
              <a:t>atrezie</a:t>
            </a:r>
            <a:r>
              <a:rPr lang="cs-CZ" sz="3200" dirty="0" smtClean="0"/>
              <a:t>, stenóza – 70% </a:t>
            </a:r>
            <a:r>
              <a:rPr lang="cs-CZ" sz="3200" dirty="0" err="1" smtClean="0"/>
              <a:t>uni</a:t>
            </a:r>
            <a:r>
              <a:rPr lang="cs-CZ" sz="3200" dirty="0" smtClean="0"/>
              <a:t>./30% </a:t>
            </a:r>
            <a:r>
              <a:rPr lang="cs-CZ" sz="3200" dirty="0" err="1" smtClean="0"/>
              <a:t>bilat</a:t>
            </a:r>
            <a:endParaRPr lang="cs-CZ" sz="3200" dirty="0" smtClean="0"/>
          </a:p>
          <a:p>
            <a:r>
              <a:rPr lang="cs-CZ" dirty="0" smtClean="0"/>
              <a:t>Střední ucho </a:t>
            </a:r>
            <a:r>
              <a:rPr lang="cs-CZ" sz="3200" dirty="0" smtClean="0"/>
              <a:t>– 0,5% izolovaný výskyt, bubínková dutina, kůstky</a:t>
            </a:r>
          </a:p>
          <a:p>
            <a:r>
              <a:rPr lang="cs-CZ" dirty="0" smtClean="0"/>
              <a:t>Vnitřní ucho  - </a:t>
            </a:r>
            <a:r>
              <a:rPr lang="cs-CZ" sz="2900" b="1" dirty="0" err="1" smtClean="0"/>
              <a:t>kostěnný</a:t>
            </a:r>
            <a:r>
              <a:rPr lang="cs-CZ" sz="2900" b="1" dirty="0" smtClean="0"/>
              <a:t> labyrint</a:t>
            </a:r>
          </a:p>
          <a:p>
            <a:pPr>
              <a:buFont typeface="Wingdings" pitchFamily="2" charset="2"/>
              <a:buChar char="Ø"/>
            </a:pPr>
            <a:r>
              <a:rPr lang="cs-CZ" sz="2800" dirty="0" smtClean="0"/>
              <a:t> </a:t>
            </a:r>
            <a:r>
              <a:rPr lang="cs-CZ" sz="2000" dirty="0" smtClean="0"/>
              <a:t>kochlea - </a:t>
            </a:r>
            <a:r>
              <a:rPr lang="cs-CZ" sz="2000" dirty="0" err="1" smtClean="0"/>
              <a:t>Michelova</a:t>
            </a:r>
            <a:r>
              <a:rPr lang="cs-CZ" sz="2000" dirty="0" smtClean="0"/>
              <a:t> malformace, jedna dutina, kochleární hypoplazie, neúplné vytvoření kochley  - </a:t>
            </a:r>
            <a:r>
              <a:rPr lang="cs-CZ" sz="2000" dirty="0" err="1" smtClean="0"/>
              <a:t>Mondiniho</a:t>
            </a:r>
            <a:r>
              <a:rPr lang="cs-CZ" sz="2000" dirty="0" smtClean="0"/>
              <a:t> malformace</a:t>
            </a:r>
          </a:p>
          <a:p>
            <a:pPr>
              <a:buFont typeface="Wingdings" pitchFamily="2" charset="2"/>
              <a:buChar char="Ø"/>
            </a:pPr>
            <a:r>
              <a:rPr lang="cs-CZ" sz="2000" dirty="0" smtClean="0"/>
              <a:t>Vestibulární malformace</a:t>
            </a:r>
          </a:p>
          <a:p>
            <a:pPr>
              <a:buFont typeface="Wingdings" pitchFamily="2" charset="2"/>
              <a:buChar char="Ø"/>
            </a:pPr>
            <a:r>
              <a:rPr lang="cs-CZ" sz="2000" dirty="0" smtClean="0"/>
              <a:t>Malformace </a:t>
            </a:r>
            <a:r>
              <a:rPr lang="cs-CZ" sz="2000" dirty="0" err="1" smtClean="0"/>
              <a:t>semicirkulárních</a:t>
            </a:r>
            <a:r>
              <a:rPr lang="cs-CZ" sz="2000" dirty="0" smtClean="0"/>
              <a:t> kanálků</a:t>
            </a:r>
          </a:p>
          <a:p>
            <a:pPr>
              <a:buFont typeface="Wingdings" pitchFamily="2" charset="2"/>
              <a:buChar char="Ø"/>
            </a:pPr>
            <a:r>
              <a:rPr lang="cs-CZ" sz="2000" dirty="0" smtClean="0"/>
              <a:t>Malformace vnitřního zvukovodu</a:t>
            </a:r>
          </a:p>
          <a:p>
            <a:pPr>
              <a:buFont typeface="Wingdings" pitchFamily="2" charset="2"/>
              <a:buChar char="Ø"/>
            </a:pPr>
            <a:r>
              <a:rPr lang="cs-CZ" sz="2000" dirty="0" smtClean="0"/>
              <a:t>Abnormity </a:t>
            </a:r>
            <a:r>
              <a:rPr lang="cs-CZ" sz="2000" dirty="0" err="1" smtClean="0"/>
              <a:t>aq.cochlearis</a:t>
            </a:r>
            <a:r>
              <a:rPr lang="cs-CZ" sz="2000" dirty="0" smtClean="0"/>
              <a:t> a </a:t>
            </a:r>
            <a:r>
              <a:rPr lang="cs-CZ" sz="2000" dirty="0" err="1" smtClean="0"/>
              <a:t>vestibularis</a:t>
            </a:r>
            <a:endParaRPr lang="cs-CZ" sz="2000" dirty="0" smtClean="0"/>
          </a:p>
          <a:p>
            <a:pPr marL="0" indent="0">
              <a:buNone/>
            </a:pPr>
            <a:r>
              <a:rPr lang="cs-CZ" sz="2800" dirty="0" smtClean="0"/>
              <a:t>                                      - </a:t>
            </a:r>
            <a:r>
              <a:rPr lang="cs-CZ" sz="2900" b="1" dirty="0" err="1" smtClean="0"/>
              <a:t>membranózní</a:t>
            </a:r>
            <a:r>
              <a:rPr lang="cs-CZ" sz="2900" b="1" dirty="0" smtClean="0"/>
              <a:t> labyrint</a:t>
            </a:r>
          </a:p>
          <a:p>
            <a:pPr>
              <a:buFont typeface="Wingdings" pitchFamily="2" charset="2"/>
              <a:buChar char="Ø"/>
            </a:pPr>
            <a:r>
              <a:rPr lang="cs-CZ" sz="2100" dirty="0" err="1" smtClean="0"/>
              <a:t>Scheibeho</a:t>
            </a:r>
            <a:r>
              <a:rPr lang="cs-CZ" sz="2100" dirty="0" smtClean="0"/>
              <a:t> malformace</a:t>
            </a:r>
          </a:p>
          <a:p>
            <a:pPr>
              <a:buFont typeface="Wingdings" pitchFamily="2" charset="2"/>
              <a:buChar char="Ø"/>
            </a:pPr>
            <a:r>
              <a:rPr lang="cs-CZ" sz="2100" dirty="0" smtClean="0"/>
              <a:t>Alexandrova malformace</a:t>
            </a:r>
          </a:p>
          <a:p>
            <a:pPr>
              <a:buFont typeface="Arial" pitchFamily="34" charset="0"/>
              <a:buChar char="•"/>
            </a:pPr>
            <a:r>
              <a:rPr lang="cs-CZ" sz="2100" dirty="0" smtClean="0"/>
              <a:t>Sluchový nerv</a:t>
            </a:r>
            <a:endParaRPr lang="cs-CZ" sz="21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Aplazie </a:t>
            </a:r>
            <a:r>
              <a:rPr lang="cs-CZ" dirty="0" err="1" smtClean="0"/>
              <a:t>cochley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60232" y="1600200"/>
            <a:ext cx="2026568" cy="5257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1800" dirty="0" smtClean="0"/>
              <a:t>HRCT pyramid –</a:t>
            </a:r>
          </a:p>
          <a:p>
            <a:pPr marL="0" indent="0">
              <a:buNone/>
            </a:pPr>
            <a:r>
              <a:rPr lang="cs-CZ" sz="1800" dirty="0" smtClean="0"/>
              <a:t>Transverzální řez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smtClean="0"/>
              <a:t>Dilatace a dysmorfie vestibula</a:t>
            </a:r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r>
              <a:rPr lang="cs-CZ" sz="2000" b="1" dirty="0" smtClean="0">
                <a:solidFill>
                  <a:srgbClr val="92D050"/>
                </a:solidFill>
              </a:rPr>
              <a:t>norma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27" t="23793" r="6563" b="9682"/>
          <a:stretch/>
        </p:blipFill>
        <p:spPr bwMode="auto">
          <a:xfrm>
            <a:off x="357158" y="1928802"/>
            <a:ext cx="5203729" cy="470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0" t="33550" r="3554" b="9003"/>
          <a:stretch/>
        </p:blipFill>
        <p:spPr bwMode="auto">
          <a:xfrm>
            <a:off x="5643570" y="3571876"/>
            <a:ext cx="3356252" cy="2665907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23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r>
              <a:rPr lang="cs-CZ" dirty="0" err="1" smtClean="0"/>
              <a:t>Mondiniho</a:t>
            </a:r>
            <a:r>
              <a:rPr lang="cs-CZ" dirty="0" smtClean="0"/>
              <a:t> malformace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20072" y="1600200"/>
            <a:ext cx="3466728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Snížení hlemýždě na 1,5 otáčky, rozšíření </a:t>
            </a:r>
            <a:r>
              <a:rPr lang="cs-CZ" sz="2000" dirty="0" err="1" smtClean="0"/>
              <a:t>aqueductu</a:t>
            </a: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 err="1" smtClean="0">
                <a:solidFill>
                  <a:srgbClr val="92D050"/>
                </a:solidFill>
              </a:rPr>
              <a:t>Norm</a:t>
            </a:r>
            <a:r>
              <a:rPr lang="cs-CZ" sz="2000" b="1" dirty="0" smtClean="0">
                <a:solidFill>
                  <a:srgbClr val="92D050"/>
                </a:solidFill>
              </a:rPr>
              <a:t>. hlemýžď 2,5-2,75 otáčky</a:t>
            </a:r>
            <a:endParaRPr lang="cs-CZ" sz="2000" b="1" dirty="0">
              <a:solidFill>
                <a:srgbClr val="92D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1546"/>
            <a:ext cx="4439228" cy="545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72" t="28221" r="6153" b="11869"/>
          <a:stretch/>
        </p:blipFill>
        <p:spPr bwMode="auto">
          <a:xfrm>
            <a:off x="5364088" y="2636912"/>
            <a:ext cx="2977596" cy="2703175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444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14380"/>
          </a:xfrm>
        </p:spPr>
        <p:txBody>
          <a:bodyPr>
            <a:normAutofit/>
          </a:bodyPr>
          <a:lstStyle/>
          <a:p>
            <a:r>
              <a:rPr lang="cs-CZ" dirty="0" smtClean="0"/>
              <a:t>Atrezie zvukovodu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24128" y="1600200"/>
            <a:ext cx="2962672" cy="4997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dirty="0" smtClean="0"/>
              <a:t>HRCT pyramid u 4m. kojence v transverzální rovině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vlevo </a:t>
            </a:r>
            <a:r>
              <a:rPr lang="cs-CZ" sz="1600" dirty="0" err="1"/>
              <a:t>artezie</a:t>
            </a:r>
            <a:r>
              <a:rPr lang="cs-CZ" sz="1600" dirty="0"/>
              <a:t> </a:t>
            </a:r>
            <a:r>
              <a:rPr lang="cs-CZ" sz="1600" dirty="0" err="1"/>
              <a:t>zev</a:t>
            </a:r>
            <a:r>
              <a:rPr lang="cs-CZ" sz="1600" dirty="0"/>
              <a:t>. zvukovodu na podkladě zmnožení měkkých tkání, středouší a vnitřní ucho je </a:t>
            </a:r>
            <a:r>
              <a:rPr lang="cs-CZ" sz="1600" dirty="0" err="1" smtClean="0"/>
              <a:t>norm</a:t>
            </a:r>
            <a:r>
              <a:rPr lang="cs-CZ" sz="1600" dirty="0"/>
              <a:t>. </a:t>
            </a:r>
            <a:r>
              <a:rPr lang="cs-CZ" sz="1600" dirty="0" smtClean="0"/>
              <a:t>konfigurované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800" b="1" dirty="0" smtClean="0">
                <a:solidFill>
                  <a:srgbClr val="92D050"/>
                </a:solidFill>
              </a:rPr>
              <a:t>norma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83376"/>
            <a:ext cx="4439228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57" t="27537" r="13333" b="18182"/>
          <a:stretch/>
        </p:blipFill>
        <p:spPr bwMode="auto">
          <a:xfrm>
            <a:off x="251520" y="1412776"/>
            <a:ext cx="3067940" cy="293120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4" t="31041" r="2101" b="15073"/>
          <a:stretch/>
        </p:blipFill>
        <p:spPr bwMode="auto">
          <a:xfrm>
            <a:off x="5731119" y="3717032"/>
            <a:ext cx="2717564" cy="1939896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874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>
            <a:normAutofit/>
          </a:bodyPr>
          <a:lstStyle/>
          <a:p>
            <a:r>
              <a:rPr lang="cs-CZ" dirty="0" smtClean="0"/>
              <a:t>Atrezie zvukovodu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8144" y="1556792"/>
            <a:ext cx="2962672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dirty="0" smtClean="0"/>
              <a:t>HRCT pyramid u 4m. kojence v transverzální rovině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Stenóza zevního zvukovodu  vpravo  se zúžením kostěné části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b="1" dirty="0" smtClean="0">
                <a:solidFill>
                  <a:srgbClr val="92D050"/>
                </a:solidFill>
              </a:rPr>
              <a:t>norma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4439228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5" t="30996" b="8331"/>
          <a:stretch/>
        </p:blipFill>
        <p:spPr bwMode="auto">
          <a:xfrm>
            <a:off x="5614682" y="4149080"/>
            <a:ext cx="2788278" cy="2184212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5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04617B"/>
                </a:solidFill>
              </a:rPr>
              <a:t>Sluchové vady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cs-CZ" b="1" dirty="0" smtClean="0">
                <a:solidFill>
                  <a:srgbClr val="000000"/>
                </a:solidFill>
                <a:latin typeface="Constantia"/>
              </a:rPr>
              <a:t>60% vrozené</a:t>
            </a:r>
            <a:endParaRPr lang="cs-CZ" dirty="0" smtClean="0"/>
          </a:p>
          <a:p>
            <a:pPr>
              <a:buFont typeface="Wingdings" charset="2"/>
              <a:buChar char=""/>
            </a:pPr>
            <a:r>
              <a:rPr lang="cs-CZ" sz="2400" dirty="0" smtClean="0">
                <a:solidFill>
                  <a:srgbClr val="000000"/>
                </a:solidFill>
              </a:rPr>
              <a:t>Poškození sluchového ústrojí v době jeho vývoje - v 1.trimestru</a:t>
            </a:r>
            <a:endParaRPr lang="cs-CZ" sz="2400" dirty="0" smtClean="0"/>
          </a:p>
          <a:p>
            <a:pPr>
              <a:lnSpc>
                <a:spcPct val="100000"/>
              </a:lnSpc>
              <a:buSzPct val="95000"/>
              <a:buFont typeface="Wingdings" charset="2"/>
              <a:buChar char=""/>
            </a:pPr>
            <a:r>
              <a:rPr lang="cs-CZ" sz="2400" dirty="0" smtClean="0">
                <a:solidFill>
                  <a:srgbClr val="FF0000"/>
                </a:solidFill>
                <a:latin typeface="Constantia"/>
              </a:rPr>
              <a:t>Genetika </a:t>
            </a:r>
            <a:r>
              <a:rPr lang="cs-CZ" sz="2400" dirty="0" smtClean="0">
                <a:solidFill>
                  <a:srgbClr val="000000"/>
                </a:solidFill>
                <a:latin typeface="Constantia"/>
              </a:rPr>
              <a:t>– </a:t>
            </a:r>
            <a:endParaRPr lang="cs-CZ" sz="2400" dirty="0">
              <a:solidFill>
                <a:srgbClr val="000000"/>
              </a:solidFill>
              <a:latin typeface="Constantia"/>
            </a:endParaRPr>
          </a:p>
          <a:p>
            <a:pPr marL="0" indent="0">
              <a:lnSpc>
                <a:spcPct val="100000"/>
              </a:lnSpc>
              <a:buSzPct val="95000"/>
              <a:buNone/>
            </a:pPr>
            <a:r>
              <a:rPr lang="cs-CZ" dirty="0">
                <a:solidFill>
                  <a:srgbClr val="000000"/>
                </a:solidFill>
                <a:latin typeface="Constantia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Constantia"/>
              </a:rPr>
              <a:t>           </a:t>
            </a:r>
            <a:r>
              <a:rPr lang="cs-CZ" sz="2000" dirty="0" err="1" smtClean="0">
                <a:solidFill>
                  <a:srgbClr val="000000"/>
                </a:solidFill>
                <a:latin typeface="Constantia"/>
              </a:rPr>
              <a:t>Nesyndromové</a:t>
            </a:r>
            <a:r>
              <a:rPr lang="cs-CZ" sz="2000" dirty="0" smtClean="0">
                <a:solidFill>
                  <a:srgbClr val="000000"/>
                </a:solidFill>
                <a:latin typeface="Constantia"/>
              </a:rPr>
              <a:t> 70%</a:t>
            </a:r>
            <a:r>
              <a:rPr lang="cs-CZ" sz="1900" dirty="0" smtClean="0">
                <a:solidFill>
                  <a:srgbClr val="000000"/>
                </a:solidFill>
                <a:latin typeface="Constantia"/>
              </a:rPr>
              <a:t> </a:t>
            </a:r>
          </a:p>
          <a:p>
            <a:pPr marL="0" indent="0">
              <a:lnSpc>
                <a:spcPct val="100000"/>
              </a:lnSpc>
              <a:buSzPct val="95000"/>
              <a:buNone/>
            </a:pPr>
            <a:r>
              <a:rPr lang="cs-CZ" sz="1800" dirty="0">
                <a:solidFill>
                  <a:srgbClr val="000000"/>
                </a:solidFill>
                <a:latin typeface="Constantia"/>
              </a:rPr>
              <a:t> 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                          80% AR (</a:t>
            </a:r>
            <a:r>
              <a:rPr lang="cs-CZ" sz="1800" dirty="0" err="1" smtClean="0">
                <a:solidFill>
                  <a:srgbClr val="000000"/>
                </a:solidFill>
                <a:latin typeface="Constantia"/>
              </a:rPr>
              <a:t>Connexin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 26)  - </a:t>
            </a:r>
            <a:r>
              <a:rPr lang="cs-CZ" sz="1800" dirty="0" err="1" smtClean="0">
                <a:solidFill>
                  <a:srgbClr val="000000"/>
                </a:solidFill>
                <a:latin typeface="Constantia"/>
              </a:rPr>
              <a:t>preling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., </a:t>
            </a:r>
            <a:endParaRPr lang="cs-CZ" sz="1800" dirty="0" smtClean="0"/>
          </a:p>
          <a:p>
            <a:pPr>
              <a:lnSpc>
                <a:spcPct val="100000"/>
              </a:lnSpc>
              <a:buNone/>
            </a:pPr>
            <a:r>
              <a:rPr lang="cs-CZ" sz="1800" dirty="0">
                <a:solidFill>
                  <a:srgbClr val="000000"/>
                </a:solidFill>
                <a:latin typeface="Constantia"/>
              </a:rPr>
              <a:t> 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                          20% AD  - </a:t>
            </a:r>
            <a:r>
              <a:rPr lang="cs-CZ" sz="1800" dirty="0" err="1" smtClean="0">
                <a:solidFill>
                  <a:srgbClr val="000000"/>
                </a:solidFill>
                <a:latin typeface="Constantia"/>
              </a:rPr>
              <a:t>postling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., méně závažné, progresivní                          </a:t>
            </a:r>
            <a:endParaRPr lang="cs-CZ" sz="1800" dirty="0">
              <a:solidFill>
                <a:srgbClr val="000000"/>
              </a:solidFill>
              <a:latin typeface="Constantia"/>
            </a:endParaRPr>
          </a:p>
          <a:p>
            <a:pPr>
              <a:lnSpc>
                <a:spcPct val="100000"/>
              </a:lnSpc>
              <a:buNone/>
            </a:pP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                           </a:t>
            </a:r>
            <a:r>
              <a:rPr lang="cs-CZ" sz="1800" dirty="0">
                <a:solidFill>
                  <a:srgbClr val="000000"/>
                </a:solidFill>
                <a:latin typeface="Constantia"/>
              </a:rPr>
              <a:t>5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% X chromozom</a:t>
            </a:r>
            <a:endParaRPr lang="cs-CZ" sz="1800" dirty="0" smtClean="0"/>
          </a:p>
          <a:p>
            <a:pPr>
              <a:lnSpc>
                <a:spcPct val="100000"/>
              </a:lnSpc>
              <a:buSzPct val="45000"/>
              <a:buNone/>
            </a:pPr>
            <a:r>
              <a:rPr lang="cs-CZ" sz="1900" dirty="0">
                <a:solidFill>
                  <a:srgbClr val="000000"/>
                </a:solidFill>
                <a:latin typeface="Constantia"/>
              </a:rPr>
              <a:t> </a:t>
            </a:r>
            <a:r>
              <a:rPr lang="cs-CZ" sz="1900" dirty="0" smtClean="0">
                <a:solidFill>
                  <a:srgbClr val="000000"/>
                </a:solidFill>
                <a:latin typeface="Constantia"/>
              </a:rPr>
              <a:t>                </a:t>
            </a:r>
            <a:r>
              <a:rPr lang="cs-CZ" sz="1900" dirty="0" err="1" smtClean="0">
                <a:solidFill>
                  <a:srgbClr val="000000"/>
                </a:solidFill>
                <a:latin typeface="Constantia"/>
              </a:rPr>
              <a:t>Syndromové</a:t>
            </a:r>
            <a:r>
              <a:rPr lang="cs-CZ" sz="1900" dirty="0" smtClean="0">
                <a:solidFill>
                  <a:srgbClr val="000000"/>
                </a:solidFill>
                <a:latin typeface="Constantia"/>
              </a:rPr>
              <a:t> vady   30%</a:t>
            </a:r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cs-CZ" b="1" dirty="0" smtClean="0">
                <a:solidFill>
                  <a:srgbClr val="000000"/>
                </a:solidFill>
                <a:latin typeface="Constantia"/>
              </a:rPr>
              <a:t>40% získané</a:t>
            </a:r>
            <a:endParaRPr lang="cs-CZ" dirty="0" smtClean="0"/>
          </a:p>
          <a:p>
            <a:pPr>
              <a:lnSpc>
                <a:spcPct val="100000"/>
              </a:lnSpc>
              <a:buSzPct val="95000"/>
              <a:buFont typeface="Wingdings" charset="2"/>
              <a:buChar char=""/>
            </a:pPr>
            <a:r>
              <a:rPr lang="cs-CZ" sz="2400" dirty="0" smtClean="0">
                <a:solidFill>
                  <a:srgbClr val="000000"/>
                </a:solidFill>
                <a:latin typeface="Constantia"/>
              </a:rPr>
              <a:t>Perinatální období </a:t>
            </a:r>
            <a:r>
              <a:rPr lang="cs-CZ" dirty="0" smtClean="0">
                <a:solidFill>
                  <a:srgbClr val="000000"/>
                </a:solidFill>
                <a:latin typeface="Constantia"/>
              </a:rPr>
              <a:t>– 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nedonošenost, nízká porodní hmotnost, asfyxie…</a:t>
            </a:r>
            <a:endParaRPr lang="cs-CZ" sz="1800" dirty="0" smtClean="0"/>
          </a:p>
          <a:p>
            <a:pPr>
              <a:lnSpc>
                <a:spcPct val="100000"/>
              </a:lnSpc>
              <a:buSzPct val="95000"/>
              <a:buFont typeface="Wingdings" charset="2"/>
              <a:buChar char=""/>
            </a:pPr>
            <a:r>
              <a:rPr lang="cs-CZ" sz="2400" dirty="0" smtClean="0">
                <a:solidFill>
                  <a:srgbClr val="000000"/>
                </a:solidFill>
                <a:latin typeface="Constantia"/>
              </a:rPr>
              <a:t>Postnatální období </a:t>
            </a:r>
            <a:r>
              <a:rPr lang="cs-CZ" dirty="0" smtClean="0">
                <a:solidFill>
                  <a:srgbClr val="000000"/>
                </a:solidFill>
                <a:latin typeface="Constantia"/>
              </a:rPr>
              <a:t>– 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meningitis, úrazy</a:t>
            </a:r>
            <a:r>
              <a:rPr lang="cs-CZ" sz="1900" dirty="0" smtClean="0">
                <a:solidFill>
                  <a:srgbClr val="000000"/>
                </a:solidFill>
                <a:latin typeface="Constantia"/>
              </a:rPr>
              <a:t>…</a:t>
            </a:r>
          </a:p>
          <a:p>
            <a:pPr marL="0" indent="0">
              <a:lnSpc>
                <a:spcPct val="100000"/>
              </a:lnSpc>
              <a:buSzPct val="95000"/>
              <a:buNone/>
            </a:pPr>
            <a:endParaRPr lang="cs-CZ" dirty="0" smtClean="0">
              <a:solidFill>
                <a:srgbClr val="000000"/>
              </a:solidFill>
              <a:latin typeface="Constantia"/>
            </a:endParaRPr>
          </a:p>
          <a:p>
            <a:pPr>
              <a:lnSpc>
                <a:spcPct val="100000"/>
              </a:lnSpc>
              <a:buSzPct val="95000"/>
              <a:buFont typeface="Wingdings" charset="2"/>
              <a:buChar char=""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Connexin</a:t>
            </a:r>
            <a:r>
              <a:rPr lang="cs-CZ" dirty="0" smtClean="0"/>
              <a:t> 26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Membránové proteiny – </a:t>
            </a:r>
            <a:r>
              <a:rPr lang="cs-CZ" sz="2000" dirty="0" smtClean="0"/>
              <a:t>umožňují pohyb iontů a molekul mezi buňkami</a:t>
            </a:r>
          </a:p>
          <a:p>
            <a:r>
              <a:rPr lang="cs-CZ" dirty="0" err="1" smtClean="0"/>
              <a:t>Connexin</a:t>
            </a:r>
            <a:r>
              <a:rPr lang="cs-CZ" dirty="0" smtClean="0"/>
              <a:t> 26 - </a:t>
            </a:r>
            <a:r>
              <a:rPr lang="cs-CZ" sz="2000" dirty="0" smtClean="0"/>
              <a:t>Spojuje navzájem podpůrné buňky v hlemýždi</a:t>
            </a:r>
          </a:p>
          <a:p>
            <a:r>
              <a:rPr lang="cs-CZ" dirty="0"/>
              <a:t>60-80% AR </a:t>
            </a:r>
            <a:r>
              <a:rPr lang="cs-CZ" dirty="0" err="1"/>
              <a:t>nesyndromických</a:t>
            </a:r>
            <a:r>
              <a:rPr lang="cs-CZ" dirty="0"/>
              <a:t> ztrát </a:t>
            </a:r>
            <a:r>
              <a:rPr lang="cs-CZ" dirty="0" smtClean="0"/>
              <a:t>sluchu</a:t>
            </a:r>
          </a:p>
          <a:p>
            <a:r>
              <a:rPr lang="cs-CZ" dirty="0" smtClean="0"/>
              <a:t>Mutace genu GJB2 na chromozomu 13q11 – </a:t>
            </a:r>
            <a:r>
              <a:rPr lang="cs-CZ" sz="2000" dirty="0" smtClean="0"/>
              <a:t>nejčastější mutace </a:t>
            </a:r>
            <a:r>
              <a:rPr lang="cs-CZ" sz="2000" dirty="0" err="1" smtClean="0"/>
              <a:t>del</a:t>
            </a:r>
            <a:r>
              <a:rPr lang="cs-CZ" sz="2000" dirty="0" smtClean="0"/>
              <a:t> 35G 40-80%</a:t>
            </a:r>
          </a:p>
          <a:p>
            <a:r>
              <a:rPr lang="cs-CZ" dirty="0" smtClean="0"/>
              <a:t>Četnost heterozygotů /nosičství/ v Evropě  1:31</a:t>
            </a:r>
          </a:p>
          <a:p>
            <a:r>
              <a:rPr lang="cs-CZ" dirty="0" smtClean="0"/>
              <a:t>Rodiče mívají sluch normální, stejnou měrou obě pohlaví, 25% riziko postižení sourozence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537723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Syndromové</a:t>
            </a:r>
            <a:r>
              <a:rPr lang="cs-CZ" dirty="0" smtClean="0"/>
              <a:t> ztráty sluchu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 smtClean="0"/>
              <a:t>Pendredův</a:t>
            </a:r>
            <a:r>
              <a:rPr lang="cs-CZ" dirty="0" smtClean="0"/>
              <a:t> syndrom – </a:t>
            </a:r>
            <a:r>
              <a:rPr lang="cs-CZ" sz="1600" dirty="0" err="1" smtClean="0"/>
              <a:t>hypacusis</a:t>
            </a:r>
            <a:r>
              <a:rPr lang="cs-CZ" sz="1600" dirty="0" smtClean="0"/>
              <a:t> + ŠŽ</a:t>
            </a:r>
          </a:p>
          <a:p>
            <a:r>
              <a:rPr lang="cs-CZ" dirty="0" smtClean="0"/>
              <a:t>EVA syndrom</a:t>
            </a:r>
          </a:p>
          <a:p>
            <a:r>
              <a:rPr lang="cs-CZ" dirty="0" err="1" smtClean="0"/>
              <a:t>Goldenhaarův</a:t>
            </a:r>
            <a:r>
              <a:rPr lang="cs-CZ" dirty="0" smtClean="0"/>
              <a:t> syndrom – </a:t>
            </a:r>
            <a:r>
              <a:rPr lang="cs-CZ" sz="1600" dirty="0" err="1" smtClean="0"/>
              <a:t>anomalie</a:t>
            </a:r>
            <a:r>
              <a:rPr lang="cs-CZ" sz="1600" dirty="0" smtClean="0"/>
              <a:t> poloviny obličeje, uší, </a:t>
            </a:r>
            <a:r>
              <a:rPr lang="cs-CZ" sz="1600" dirty="0" err="1" smtClean="0"/>
              <a:t>hypacusis</a:t>
            </a:r>
            <a:r>
              <a:rPr lang="cs-CZ" sz="1600" dirty="0" smtClean="0"/>
              <a:t>, IQ, páteř</a:t>
            </a:r>
          </a:p>
          <a:p>
            <a:r>
              <a:rPr lang="cs-CZ" dirty="0" err="1" smtClean="0"/>
              <a:t>Sticklerův</a:t>
            </a:r>
            <a:r>
              <a:rPr lang="cs-CZ" dirty="0" smtClean="0"/>
              <a:t> syndrom</a:t>
            </a:r>
          </a:p>
          <a:p>
            <a:r>
              <a:rPr lang="cs-CZ" dirty="0" smtClean="0"/>
              <a:t>CHARGE syndrom</a:t>
            </a:r>
          </a:p>
          <a:p>
            <a:r>
              <a:rPr lang="cs-CZ" dirty="0" err="1" smtClean="0"/>
              <a:t>Waardenburgův</a:t>
            </a:r>
            <a:r>
              <a:rPr lang="cs-CZ" dirty="0" smtClean="0"/>
              <a:t> syndrom</a:t>
            </a:r>
          </a:p>
          <a:p>
            <a:r>
              <a:rPr lang="cs-CZ" dirty="0" err="1" smtClean="0"/>
              <a:t>Usherův</a:t>
            </a:r>
            <a:r>
              <a:rPr lang="cs-CZ" dirty="0" smtClean="0"/>
              <a:t> syndrom - </a:t>
            </a:r>
            <a:r>
              <a:rPr lang="cs-CZ" sz="1600" dirty="0" smtClean="0"/>
              <a:t>hluchoslepota</a:t>
            </a:r>
          </a:p>
          <a:p>
            <a:r>
              <a:rPr lang="cs-CZ" dirty="0" err="1" smtClean="0"/>
              <a:t>Branchiotorenální</a:t>
            </a:r>
            <a:r>
              <a:rPr lang="cs-CZ" dirty="0" smtClean="0"/>
              <a:t> syndrom</a:t>
            </a:r>
          </a:p>
          <a:p>
            <a:r>
              <a:rPr lang="cs-CZ" dirty="0" err="1" smtClean="0"/>
              <a:t>Treacher-Collins</a:t>
            </a:r>
            <a:r>
              <a:rPr lang="cs-CZ" dirty="0" smtClean="0"/>
              <a:t> syndrom – </a:t>
            </a:r>
            <a:r>
              <a:rPr lang="cs-CZ" sz="1600" dirty="0" err="1" smtClean="0"/>
              <a:t>anomalie</a:t>
            </a:r>
            <a:r>
              <a:rPr lang="cs-CZ" sz="1600" dirty="0" smtClean="0"/>
              <a:t> obličeje, </a:t>
            </a:r>
            <a:r>
              <a:rPr lang="cs-CZ" sz="1600" dirty="0" err="1" smtClean="0"/>
              <a:t>hypacusis</a:t>
            </a:r>
            <a:r>
              <a:rPr lang="cs-CZ" sz="1600" dirty="0" smtClean="0"/>
              <a:t>, </a:t>
            </a:r>
            <a:r>
              <a:rPr lang="cs-CZ" sz="1600" dirty="0" err="1" smtClean="0"/>
              <a:t>norm</a:t>
            </a:r>
            <a:r>
              <a:rPr lang="cs-CZ" sz="1600" dirty="0" smtClean="0"/>
              <a:t> IQ</a:t>
            </a:r>
          </a:p>
          <a:p>
            <a:r>
              <a:rPr lang="cs-CZ" dirty="0" smtClean="0"/>
              <a:t>NF2</a:t>
            </a:r>
          </a:p>
          <a:p>
            <a:r>
              <a:rPr lang="cs-CZ" dirty="0" err="1" smtClean="0"/>
              <a:t>Alportův</a:t>
            </a:r>
            <a:r>
              <a:rPr lang="cs-CZ" dirty="0" smtClean="0"/>
              <a:t> syndrom ap. - </a:t>
            </a:r>
            <a:r>
              <a:rPr lang="cs-CZ" sz="1700" dirty="0" smtClean="0"/>
              <a:t>ledviny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xmlns="" val="3761277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>
                <a:solidFill>
                  <a:srgbClr val="FF0066"/>
                </a:solidFill>
              </a:rPr>
              <a:t>Vývoj řeči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1. projevem je křik</a:t>
            </a:r>
            <a:r>
              <a:rPr lang="cs-CZ" altLang="cs-CZ" b="1" smtClean="0"/>
              <a:t> </a:t>
            </a:r>
            <a:r>
              <a:rPr lang="cs-CZ" altLang="cs-CZ" sz="2800" smtClean="0"/>
              <a:t>–</a:t>
            </a:r>
            <a:r>
              <a:rPr lang="cs-CZ" altLang="cs-CZ" b="1" smtClean="0"/>
              <a:t> </a:t>
            </a:r>
            <a:r>
              <a:rPr lang="cs-CZ" altLang="cs-CZ" sz="2400" smtClean="0"/>
              <a:t>projev reakce na změnu prostředí</a:t>
            </a:r>
          </a:p>
          <a:p>
            <a:pPr eaLnBrk="1" hangingPunct="1"/>
            <a:r>
              <a:rPr lang="cs-CZ" altLang="cs-CZ" sz="2800" smtClean="0"/>
              <a:t>po 6 týd</a:t>
            </a:r>
            <a:r>
              <a:rPr lang="cs-CZ" altLang="cs-CZ" b="1" smtClean="0"/>
              <a:t>.  </a:t>
            </a:r>
            <a:r>
              <a:rPr lang="cs-CZ" altLang="cs-CZ" sz="2800" smtClean="0"/>
              <a:t>- </a:t>
            </a:r>
            <a:r>
              <a:rPr lang="cs-CZ" altLang="cs-CZ" sz="2400" smtClean="0"/>
              <a:t>citové zabarvení, nespokojenost, </a:t>
            </a:r>
            <a:r>
              <a:rPr lang="cs-CZ" altLang="cs-CZ" sz="2400" b="1" smtClean="0"/>
              <a:t>tvrdý hlasový začátek</a:t>
            </a:r>
            <a:r>
              <a:rPr lang="cs-CZ" altLang="cs-CZ" sz="2400" smtClean="0"/>
              <a:t>, poškozuje hlasivky </a:t>
            </a:r>
          </a:p>
          <a:p>
            <a:pPr eaLnBrk="1" hangingPunct="1"/>
            <a:r>
              <a:rPr lang="cs-CZ" altLang="cs-CZ" sz="2800" smtClean="0"/>
              <a:t>2 - 3 měsíc</a:t>
            </a:r>
            <a:r>
              <a:rPr lang="cs-CZ" altLang="cs-CZ" smtClean="0">
                <a:solidFill>
                  <a:schemeClr val="accent2"/>
                </a:solidFill>
              </a:rPr>
              <a:t>  - </a:t>
            </a:r>
            <a:r>
              <a:rPr lang="cs-CZ" altLang="cs-CZ" sz="2400" smtClean="0"/>
              <a:t>spokojenost, </a:t>
            </a:r>
            <a:r>
              <a:rPr lang="cs-CZ" altLang="cs-CZ" sz="2400" b="1" smtClean="0"/>
              <a:t>měkký hlasový začátek</a:t>
            </a:r>
            <a:r>
              <a:rPr lang="cs-CZ" altLang="cs-CZ" sz="2400" smtClean="0"/>
              <a:t> (broukání)</a:t>
            </a:r>
          </a:p>
          <a:p>
            <a:pPr eaLnBrk="1" hangingPunct="1"/>
            <a:r>
              <a:rPr lang="cs-CZ" altLang="cs-CZ" sz="2800" smtClean="0"/>
              <a:t>4 –6 měsíc</a:t>
            </a:r>
            <a:r>
              <a:rPr lang="cs-CZ" altLang="cs-CZ" smtClean="0">
                <a:solidFill>
                  <a:schemeClr val="accent2"/>
                </a:solidFill>
              </a:rPr>
              <a:t> </a:t>
            </a:r>
            <a:r>
              <a:rPr lang="cs-CZ" altLang="cs-CZ" sz="2800" smtClean="0">
                <a:solidFill>
                  <a:schemeClr val="accent2"/>
                </a:solidFill>
              </a:rPr>
              <a:t>– </a:t>
            </a:r>
            <a:r>
              <a:rPr lang="cs-CZ" altLang="cs-CZ" sz="2400" b="1" smtClean="0"/>
              <a:t>Období pudového žvatlání</a:t>
            </a:r>
            <a:r>
              <a:rPr lang="cs-CZ" altLang="cs-CZ" sz="2800" smtClean="0">
                <a:solidFill>
                  <a:schemeClr val="accent2"/>
                </a:solidFill>
              </a:rPr>
              <a:t> - </a:t>
            </a:r>
            <a:r>
              <a:rPr lang="cs-CZ" altLang="cs-CZ" smtClean="0"/>
              <a:t>„</a:t>
            </a:r>
            <a:r>
              <a:rPr lang="cs-CZ" altLang="cs-CZ" sz="2400" smtClean="0"/>
              <a:t>hra s mluvidly“, dítě vykonává stejné pohyby jako při příjmu potravy doprovázené hlasem (děti slyšící i neslyšící)</a:t>
            </a:r>
          </a:p>
          <a:p>
            <a:pPr eaLnBrk="1" hangingPunct="1"/>
            <a:endParaRPr lang="cs-CZ" altLang="cs-CZ" sz="2400" smtClean="0"/>
          </a:p>
          <a:p>
            <a:pPr eaLnBrk="1" hangingPunct="1"/>
            <a:endParaRPr lang="cs-CZ" altLang="cs-CZ" sz="2400" smtClean="0"/>
          </a:p>
          <a:p>
            <a:pPr eaLnBrk="1" hangingPunct="1"/>
            <a:endParaRPr lang="cs-CZ" altLang="cs-CZ" sz="2800" smtClean="0"/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4948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04617B"/>
                </a:solidFill>
              </a:rPr>
              <a:t>Sluchové vady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cs-CZ" b="1" dirty="0" smtClean="0">
                <a:solidFill>
                  <a:srgbClr val="000000"/>
                </a:solidFill>
                <a:latin typeface="Constantia"/>
              </a:rPr>
              <a:t>60% vrozené</a:t>
            </a:r>
            <a:endParaRPr lang="cs-CZ" dirty="0" smtClean="0"/>
          </a:p>
          <a:p>
            <a:pPr>
              <a:buFont typeface="Wingdings" charset="2"/>
              <a:buChar char=""/>
            </a:pPr>
            <a:r>
              <a:rPr lang="cs-CZ" sz="2400" dirty="0" smtClean="0">
                <a:solidFill>
                  <a:srgbClr val="000000"/>
                </a:solidFill>
              </a:rPr>
              <a:t>Poškození sluchového ústrojí v době jeho vývoje - v 1.trimestru</a:t>
            </a:r>
            <a:endParaRPr lang="cs-CZ" sz="2400" dirty="0" smtClean="0"/>
          </a:p>
          <a:p>
            <a:pPr>
              <a:lnSpc>
                <a:spcPct val="100000"/>
              </a:lnSpc>
              <a:buSzPct val="95000"/>
              <a:buFont typeface="Wingdings" charset="2"/>
              <a:buChar char=""/>
            </a:pPr>
            <a:r>
              <a:rPr lang="cs-CZ" sz="2400" dirty="0" smtClean="0">
                <a:latin typeface="Constantia"/>
              </a:rPr>
              <a:t>Genetika</a:t>
            </a:r>
            <a:r>
              <a:rPr lang="cs-CZ" sz="2400" dirty="0" smtClean="0">
                <a:solidFill>
                  <a:srgbClr val="FF0000"/>
                </a:solidFill>
                <a:latin typeface="Constantia"/>
              </a:rPr>
              <a:t> </a:t>
            </a:r>
            <a:r>
              <a:rPr lang="cs-CZ" sz="2400" dirty="0" smtClean="0">
                <a:solidFill>
                  <a:srgbClr val="000000"/>
                </a:solidFill>
                <a:latin typeface="Constantia"/>
              </a:rPr>
              <a:t>– </a:t>
            </a:r>
            <a:endParaRPr lang="cs-CZ" sz="2400" dirty="0">
              <a:solidFill>
                <a:srgbClr val="000000"/>
              </a:solidFill>
              <a:latin typeface="Constantia"/>
            </a:endParaRPr>
          </a:p>
          <a:p>
            <a:pPr marL="0" indent="0">
              <a:lnSpc>
                <a:spcPct val="100000"/>
              </a:lnSpc>
              <a:buSzPct val="95000"/>
              <a:buNone/>
            </a:pPr>
            <a:r>
              <a:rPr lang="cs-CZ" dirty="0">
                <a:solidFill>
                  <a:srgbClr val="000000"/>
                </a:solidFill>
                <a:latin typeface="Constantia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Constantia"/>
              </a:rPr>
              <a:t>           </a:t>
            </a:r>
            <a:r>
              <a:rPr lang="cs-CZ" sz="2000" dirty="0" err="1" smtClean="0">
                <a:solidFill>
                  <a:srgbClr val="000000"/>
                </a:solidFill>
                <a:latin typeface="Constantia"/>
              </a:rPr>
              <a:t>Nesyndromové</a:t>
            </a:r>
            <a:r>
              <a:rPr lang="cs-CZ" sz="2000" dirty="0" smtClean="0">
                <a:solidFill>
                  <a:srgbClr val="000000"/>
                </a:solidFill>
                <a:latin typeface="Constantia"/>
              </a:rPr>
              <a:t> 70%</a:t>
            </a:r>
            <a:r>
              <a:rPr lang="cs-CZ" sz="1900" dirty="0" smtClean="0">
                <a:solidFill>
                  <a:srgbClr val="000000"/>
                </a:solidFill>
                <a:latin typeface="Constantia"/>
              </a:rPr>
              <a:t> </a:t>
            </a:r>
          </a:p>
          <a:p>
            <a:pPr marL="0" indent="0">
              <a:lnSpc>
                <a:spcPct val="100000"/>
              </a:lnSpc>
              <a:buSzPct val="95000"/>
              <a:buNone/>
            </a:pPr>
            <a:r>
              <a:rPr lang="cs-CZ" sz="1800" dirty="0">
                <a:solidFill>
                  <a:srgbClr val="000000"/>
                </a:solidFill>
                <a:latin typeface="Constantia"/>
              </a:rPr>
              <a:t> 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                          80% AR (</a:t>
            </a:r>
            <a:r>
              <a:rPr lang="cs-CZ" sz="1800" dirty="0" err="1" smtClean="0">
                <a:solidFill>
                  <a:srgbClr val="000000"/>
                </a:solidFill>
                <a:latin typeface="Constantia"/>
              </a:rPr>
              <a:t>Connexin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 26)  - </a:t>
            </a:r>
            <a:r>
              <a:rPr lang="cs-CZ" sz="1800" dirty="0" err="1" smtClean="0">
                <a:solidFill>
                  <a:srgbClr val="000000"/>
                </a:solidFill>
                <a:latin typeface="Constantia"/>
              </a:rPr>
              <a:t>preling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., </a:t>
            </a:r>
            <a:endParaRPr lang="cs-CZ" sz="1800" dirty="0" smtClean="0"/>
          </a:p>
          <a:p>
            <a:pPr>
              <a:lnSpc>
                <a:spcPct val="100000"/>
              </a:lnSpc>
              <a:buNone/>
            </a:pPr>
            <a:r>
              <a:rPr lang="cs-CZ" sz="1800" dirty="0">
                <a:solidFill>
                  <a:srgbClr val="000000"/>
                </a:solidFill>
                <a:latin typeface="Constantia"/>
              </a:rPr>
              <a:t> 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                          20% AD  - </a:t>
            </a:r>
            <a:r>
              <a:rPr lang="cs-CZ" sz="1800" dirty="0" err="1" smtClean="0">
                <a:solidFill>
                  <a:srgbClr val="000000"/>
                </a:solidFill>
                <a:latin typeface="Constantia"/>
              </a:rPr>
              <a:t>postling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., méně závažné, progresivní                          </a:t>
            </a:r>
            <a:endParaRPr lang="cs-CZ" sz="1800" dirty="0">
              <a:solidFill>
                <a:srgbClr val="000000"/>
              </a:solidFill>
              <a:latin typeface="Constantia"/>
            </a:endParaRPr>
          </a:p>
          <a:p>
            <a:pPr>
              <a:lnSpc>
                <a:spcPct val="100000"/>
              </a:lnSpc>
              <a:buNone/>
            </a:pP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                           </a:t>
            </a:r>
            <a:r>
              <a:rPr lang="cs-CZ" sz="1800" dirty="0">
                <a:solidFill>
                  <a:srgbClr val="000000"/>
                </a:solidFill>
                <a:latin typeface="Constantia"/>
              </a:rPr>
              <a:t>5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% X chromozom</a:t>
            </a:r>
            <a:endParaRPr lang="cs-CZ" sz="1800" dirty="0" smtClean="0"/>
          </a:p>
          <a:p>
            <a:pPr>
              <a:lnSpc>
                <a:spcPct val="100000"/>
              </a:lnSpc>
              <a:buSzPct val="45000"/>
              <a:buNone/>
            </a:pPr>
            <a:r>
              <a:rPr lang="cs-CZ" sz="1900" dirty="0">
                <a:solidFill>
                  <a:srgbClr val="000000"/>
                </a:solidFill>
                <a:latin typeface="Constantia"/>
              </a:rPr>
              <a:t> </a:t>
            </a:r>
            <a:r>
              <a:rPr lang="cs-CZ" sz="1900" dirty="0" smtClean="0">
                <a:solidFill>
                  <a:srgbClr val="000000"/>
                </a:solidFill>
                <a:latin typeface="Constantia"/>
              </a:rPr>
              <a:t>                </a:t>
            </a:r>
            <a:r>
              <a:rPr lang="cs-CZ" sz="1900" dirty="0" err="1" smtClean="0">
                <a:solidFill>
                  <a:srgbClr val="000000"/>
                </a:solidFill>
                <a:latin typeface="Constantia"/>
              </a:rPr>
              <a:t>Syndromové</a:t>
            </a:r>
            <a:r>
              <a:rPr lang="cs-CZ" sz="1900" dirty="0" smtClean="0">
                <a:solidFill>
                  <a:srgbClr val="000000"/>
                </a:solidFill>
                <a:latin typeface="Constantia"/>
              </a:rPr>
              <a:t> vady   30%</a:t>
            </a:r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cs-CZ" b="1" dirty="0" smtClean="0">
                <a:solidFill>
                  <a:srgbClr val="FF0000"/>
                </a:solidFill>
                <a:latin typeface="Constantia"/>
              </a:rPr>
              <a:t>40% získané</a:t>
            </a:r>
            <a:endParaRPr lang="cs-CZ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SzPct val="95000"/>
              <a:buFont typeface="Wingdings" charset="2"/>
              <a:buChar char=""/>
            </a:pPr>
            <a:r>
              <a:rPr lang="cs-CZ" sz="2400" dirty="0" smtClean="0">
                <a:solidFill>
                  <a:srgbClr val="000000"/>
                </a:solidFill>
                <a:latin typeface="Constantia"/>
              </a:rPr>
              <a:t>Perinatální období </a:t>
            </a:r>
            <a:r>
              <a:rPr lang="cs-CZ" dirty="0" smtClean="0">
                <a:solidFill>
                  <a:srgbClr val="000000"/>
                </a:solidFill>
                <a:latin typeface="Constantia"/>
              </a:rPr>
              <a:t>– 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nedonošenost, nízká porodní hmotnost, asfyxie…</a:t>
            </a:r>
            <a:endParaRPr lang="cs-CZ" sz="1800" dirty="0" smtClean="0"/>
          </a:p>
          <a:p>
            <a:pPr>
              <a:lnSpc>
                <a:spcPct val="100000"/>
              </a:lnSpc>
              <a:buSzPct val="95000"/>
              <a:buFont typeface="Wingdings" charset="2"/>
              <a:buChar char=""/>
            </a:pPr>
            <a:r>
              <a:rPr lang="cs-CZ" sz="2400" dirty="0" smtClean="0">
                <a:solidFill>
                  <a:srgbClr val="000000"/>
                </a:solidFill>
                <a:latin typeface="Constantia"/>
              </a:rPr>
              <a:t>Postnatální období </a:t>
            </a:r>
            <a:r>
              <a:rPr lang="cs-CZ" dirty="0" smtClean="0">
                <a:solidFill>
                  <a:srgbClr val="000000"/>
                </a:solidFill>
                <a:latin typeface="Constantia"/>
              </a:rPr>
              <a:t>– 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meningitis, úrazy, </a:t>
            </a:r>
            <a:r>
              <a:rPr lang="cs-CZ" sz="1800" dirty="0" err="1" smtClean="0">
                <a:solidFill>
                  <a:srgbClr val="000000"/>
                </a:solidFill>
                <a:latin typeface="Constantia"/>
              </a:rPr>
              <a:t>encephalitis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, tumory, </a:t>
            </a:r>
            <a:r>
              <a:rPr lang="cs-CZ" sz="1800" dirty="0" err="1" smtClean="0">
                <a:solidFill>
                  <a:srgbClr val="000000"/>
                </a:solidFill>
                <a:latin typeface="Constantia"/>
              </a:rPr>
              <a:t>ototoxické</a:t>
            </a:r>
            <a:r>
              <a:rPr lang="cs-CZ" sz="1800" dirty="0" smtClean="0">
                <a:solidFill>
                  <a:srgbClr val="000000"/>
                </a:solidFill>
                <a:latin typeface="Constantia"/>
              </a:rPr>
              <a:t> preparáty</a:t>
            </a:r>
            <a:r>
              <a:rPr lang="cs-CZ" sz="1900" dirty="0" smtClean="0">
                <a:solidFill>
                  <a:srgbClr val="000000"/>
                </a:solidFill>
                <a:latin typeface="Constantia"/>
              </a:rPr>
              <a:t>…</a:t>
            </a:r>
          </a:p>
          <a:p>
            <a:pPr marL="0" indent="0">
              <a:lnSpc>
                <a:spcPct val="100000"/>
              </a:lnSpc>
              <a:buSzPct val="95000"/>
              <a:buNone/>
            </a:pPr>
            <a:endParaRPr lang="cs-CZ" dirty="0" smtClean="0">
              <a:solidFill>
                <a:srgbClr val="000000"/>
              </a:solidFill>
              <a:latin typeface="Constantia"/>
            </a:endParaRPr>
          </a:p>
          <a:p>
            <a:pPr>
              <a:lnSpc>
                <a:spcPct val="100000"/>
              </a:lnSpc>
              <a:buSzPct val="95000"/>
              <a:buFont typeface="Wingdings" charset="2"/>
              <a:buChar char=""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r>
              <a:rPr lang="cs-CZ" dirty="0" smtClean="0"/>
              <a:t>Herpetická </a:t>
            </a:r>
            <a:r>
              <a:rPr lang="cs-CZ" dirty="0" err="1" smtClean="0"/>
              <a:t>encephalitis</a:t>
            </a: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848" b="6848"/>
          <a:stretch/>
        </p:blipFill>
        <p:spPr bwMode="auto">
          <a:xfrm>
            <a:off x="357158" y="1928802"/>
            <a:ext cx="3608465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8" y="2214554"/>
            <a:ext cx="3929090" cy="410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42910" y="178592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714876" y="178592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září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Novorozenecký screening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altLang="cs-CZ" dirty="0" smtClean="0"/>
              <a:t>Metodický pokyn MZ  4/2012</a:t>
            </a:r>
          </a:p>
          <a:p>
            <a:r>
              <a:rPr lang="cs-CZ" altLang="cs-CZ" dirty="0" smtClean="0"/>
              <a:t>Provádí se ve většině porodnic ČR</a:t>
            </a:r>
          </a:p>
          <a:p>
            <a:r>
              <a:rPr lang="cs-CZ" altLang="cs-CZ" dirty="0" smtClean="0"/>
              <a:t>Praktický lékař pro děti a dorost</a:t>
            </a:r>
          </a:p>
          <a:p>
            <a:r>
              <a:rPr lang="cs-CZ" altLang="cs-CZ" dirty="0" smtClean="0"/>
              <a:t>2-4 den po porodu</a:t>
            </a:r>
          </a:p>
          <a:p>
            <a:r>
              <a:rPr lang="cs-CZ" altLang="cs-CZ" dirty="0" smtClean="0"/>
              <a:t>TEOAE - </a:t>
            </a:r>
            <a:r>
              <a:rPr lang="cs-CZ" altLang="cs-CZ" dirty="0" err="1" smtClean="0"/>
              <a:t>pass</a:t>
            </a:r>
            <a:r>
              <a:rPr lang="cs-CZ" altLang="cs-CZ" dirty="0" smtClean="0"/>
              <a:t> / </a:t>
            </a:r>
            <a:r>
              <a:rPr lang="cs-CZ" altLang="cs-CZ" dirty="0" err="1" smtClean="0"/>
              <a:t>rettest</a:t>
            </a:r>
            <a:endParaRPr lang="cs-CZ" altLang="cs-CZ" dirty="0" smtClean="0"/>
          </a:p>
          <a:p>
            <a:r>
              <a:rPr lang="cs-CZ" altLang="cs-CZ" dirty="0" err="1" smtClean="0"/>
              <a:t>Screening</a:t>
            </a:r>
            <a:r>
              <a:rPr lang="cs-CZ" altLang="cs-CZ" dirty="0" smtClean="0"/>
              <a:t> BAEP – </a:t>
            </a:r>
            <a:r>
              <a:rPr lang="cs-CZ" altLang="cs-CZ" dirty="0" err="1" smtClean="0"/>
              <a:t>pass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rettest</a:t>
            </a:r>
            <a:r>
              <a:rPr lang="cs-CZ" altLang="cs-CZ" dirty="0" smtClean="0"/>
              <a:t>  </a:t>
            </a:r>
            <a:r>
              <a:rPr lang="cs-CZ" altLang="cs-CZ" sz="1800" dirty="0" smtClean="0"/>
              <a:t>(patologický novorozenec)</a:t>
            </a:r>
          </a:p>
          <a:p>
            <a:r>
              <a:rPr lang="cs-CZ" altLang="cs-CZ" dirty="0" smtClean="0"/>
              <a:t>4 týdny po porodu – 1. </a:t>
            </a:r>
            <a:r>
              <a:rPr lang="cs-CZ" altLang="cs-CZ" dirty="0" err="1" smtClean="0"/>
              <a:t>rescreening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23758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VPA – vizuálně potencovaná audiometrie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Děti od 1 roku</a:t>
            </a:r>
          </a:p>
          <a:p>
            <a:pPr>
              <a:defRPr/>
            </a:pPr>
            <a:r>
              <a:rPr lang="cs-CZ" dirty="0" smtClean="0"/>
              <a:t>vytvoření </a:t>
            </a:r>
            <a:r>
              <a:rPr lang="cs-CZ" dirty="0"/>
              <a:t>podmíněného spojení mezi zvukem a zajímavým světelným podnětem 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 </a:t>
            </a:r>
            <a:r>
              <a:rPr lang="cs-CZ" dirty="0"/>
              <a:t>posléze pouze v prezentaci zvukového </a:t>
            </a:r>
            <a:r>
              <a:rPr lang="cs-CZ" dirty="0" smtClean="0"/>
              <a:t>podnětu </a:t>
            </a:r>
          </a:p>
          <a:p>
            <a:pPr>
              <a:defRPr/>
            </a:pPr>
            <a:r>
              <a:rPr lang="cs-CZ" dirty="0" smtClean="0"/>
              <a:t>pokud </a:t>
            </a:r>
            <a:r>
              <a:rPr lang="cs-CZ" dirty="0"/>
              <a:t>jej dítě uslyší, otáčí se a zrakem hledá původní světelný podnět.</a:t>
            </a:r>
          </a:p>
          <a:p>
            <a:pPr marL="0" indent="0">
              <a:buFontTx/>
              <a:buNone/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http</a:t>
            </a:r>
            <a:r>
              <a:rPr lang="cs-CZ" dirty="0"/>
              <a:t>://www.youtube.com/watch?v=S45H3i2ulto</a:t>
            </a:r>
          </a:p>
        </p:txBody>
      </p:sp>
    </p:spTree>
    <p:extLst>
      <p:ext uri="{BB962C8B-B14F-4D97-AF65-F5344CB8AC3E}">
        <p14:creationId xmlns:p14="http://schemas.microsoft.com/office/powerpoint/2010/main" xmlns="" val="332664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Percepční test / slovní audiometrie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altLang="cs-CZ" smtClean="0"/>
              <a:t>U dětí, které již mají dostatečně rozvinutou pasivní slovní zásobu</a:t>
            </a:r>
          </a:p>
          <a:p>
            <a:r>
              <a:rPr lang="cs-CZ" altLang="cs-CZ" smtClean="0"/>
              <a:t>Dítě přiřazuje obrázek ze standardizované sady obrázků  ke slovům</a:t>
            </a:r>
          </a:p>
          <a:p>
            <a:r>
              <a:rPr lang="cs-CZ" altLang="cs-CZ" smtClean="0"/>
              <a:t>U dětí, které mají rozvinutou aktivní slovní zásobu</a:t>
            </a:r>
          </a:p>
          <a:p>
            <a:r>
              <a:rPr lang="cs-CZ" altLang="cs-CZ" smtClean="0"/>
              <a:t>Dítě opakuje slyšené slovo</a:t>
            </a:r>
          </a:p>
          <a:p>
            <a:r>
              <a:rPr lang="cs-CZ" altLang="cs-CZ" smtClean="0"/>
              <a:t>Sluchátka x volné pole</a:t>
            </a:r>
          </a:p>
        </p:txBody>
      </p:sp>
    </p:spTree>
    <p:extLst>
      <p:ext uri="{BB962C8B-B14F-4D97-AF65-F5344CB8AC3E}">
        <p14:creationId xmlns:p14="http://schemas.microsoft.com/office/powerpoint/2010/main" xmlns="" val="29514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Audiometrie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Malé děti audiometrie hrou</a:t>
            </a:r>
          </a:p>
          <a:p>
            <a:pPr>
              <a:defRPr/>
            </a:pPr>
            <a:r>
              <a:rPr lang="cs-CZ" dirty="0" smtClean="0"/>
              <a:t>Zlatý standard vyšetřování sluchu </a:t>
            </a:r>
          </a:p>
          <a:p>
            <a:pPr>
              <a:defRPr/>
            </a:pPr>
            <a:r>
              <a:rPr lang="cs-CZ" dirty="0" smtClean="0"/>
              <a:t>Spolupráce !!! Děti od 4 let</a:t>
            </a:r>
          </a:p>
          <a:p>
            <a:pPr>
              <a:defRPr/>
            </a:pPr>
            <a:r>
              <a:rPr lang="cs-CZ" dirty="0" smtClean="0"/>
              <a:t>Vyšetření vzdušného a kostního vedení</a:t>
            </a:r>
          </a:p>
          <a:p>
            <a:pPr>
              <a:defRPr/>
            </a:pPr>
            <a:r>
              <a:rPr lang="cs-CZ" dirty="0" smtClean="0"/>
              <a:t>125Hz – 8000 Hz – vzdušné</a:t>
            </a:r>
          </a:p>
          <a:p>
            <a:pPr>
              <a:defRPr/>
            </a:pPr>
            <a:r>
              <a:rPr lang="cs-CZ" dirty="0" smtClean="0"/>
              <a:t>250Hz – 4000Hz – kostní</a:t>
            </a:r>
          </a:p>
          <a:p>
            <a:pPr>
              <a:defRPr/>
            </a:pPr>
            <a:r>
              <a:rPr lang="cs-CZ" dirty="0" err="1" smtClean="0"/>
              <a:t>L.dx</a:t>
            </a:r>
            <a:r>
              <a:rPr lang="cs-CZ" dirty="0" smtClean="0"/>
              <a:t>. </a:t>
            </a:r>
            <a:r>
              <a:rPr lang="cs-CZ" dirty="0" smtClean="0">
                <a:solidFill>
                  <a:srgbClr val="FF0000"/>
                </a:solidFill>
              </a:rPr>
              <a:t>Červená, -o-, -</a:t>
            </a:r>
            <a:r>
              <a:rPr lang="en-US" dirty="0" smtClean="0">
                <a:solidFill>
                  <a:srgbClr val="FF0000"/>
                </a:solidFill>
              </a:rPr>
              <a:t>&gt;</a:t>
            </a:r>
            <a:r>
              <a:rPr lang="cs-CZ" dirty="0">
                <a:solidFill>
                  <a:srgbClr val="FF0000"/>
                </a:solidFill>
              </a:rPr>
              <a:t>-</a:t>
            </a:r>
            <a:endParaRPr lang="cs-CZ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dirty="0" err="1" smtClean="0"/>
              <a:t>l.sin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0070C0"/>
                </a:solidFill>
              </a:rPr>
              <a:t>modrá, -x-,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cs-CZ" dirty="0" smtClean="0">
                <a:solidFill>
                  <a:srgbClr val="0070C0"/>
                </a:solidFill>
              </a:rPr>
              <a:t>-</a:t>
            </a:r>
            <a:r>
              <a:rPr lang="en-US" dirty="0" smtClean="0">
                <a:solidFill>
                  <a:srgbClr val="0070C0"/>
                </a:solidFill>
              </a:rPr>
              <a:t>&lt;</a:t>
            </a:r>
            <a:r>
              <a:rPr lang="cs-CZ" dirty="0" smtClean="0">
                <a:solidFill>
                  <a:srgbClr val="0070C0"/>
                </a:solidFill>
              </a:rPr>
              <a:t>-</a:t>
            </a:r>
          </a:p>
          <a:p>
            <a:pPr>
              <a:defRPr/>
            </a:pPr>
            <a:endParaRPr lang="cs-CZ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110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audiometrie</a:t>
            </a:r>
          </a:p>
        </p:txBody>
      </p:sp>
      <p:pic>
        <p:nvPicPr>
          <p:cNvPr id="14339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175" y="1600200"/>
            <a:ext cx="6687650" cy="4873625"/>
          </a:xfrm>
        </p:spPr>
      </p:pic>
    </p:spTree>
    <p:extLst>
      <p:ext uri="{BB962C8B-B14F-4D97-AF65-F5344CB8AC3E}">
        <p14:creationId xmlns:p14="http://schemas.microsoft.com/office/powerpoint/2010/main" xmlns="" val="295698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Audiometrie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smtClean="0"/>
              <a:t>Otoskopie, </a:t>
            </a:r>
            <a:r>
              <a:rPr lang="cs-CZ" sz="2800" dirty="0" err="1" smtClean="0"/>
              <a:t>tympanometrie</a:t>
            </a:r>
            <a:r>
              <a:rPr lang="cs-CZ" sz="2800" dirty="0" smtClean="0"/>
              <a:t>, sluchová zkouška</a:t>
            </a:r>
          </a:p>
          <a:p>
            <a:pPr>
              <a:defRPr/>
            </a:pPr>
            <a:r>
              <a:rPr lang="cs-CZ" sz="2800" dirty="0" smtClean="0"/>
              <a:t>Tichá komora, pacient nesmí vidět na panel</a:t>
            </a:r>
          </a:p>
          <a:p>
            <a:pPr>
              <a:defRPr/>
            </a:pPr>
            <a:r>
              <a:rPr lang="cs-CZ" sz="2800" dirty="0" smtClean="0"/>
              <a:t>Sluchátka , kostní vibrátor</a:t>
            </a:r>
          </a:p>
          <a:p>
            <a:pPr>
              <a:defRPr/>
            </a:pPr>
            <a:r>
              <a:rPr lang="cs-CZ" sz="2800" dirty="0" smtClean="0"/>
              <a:t>Pacient musí ihned signalizovat jakmile zaslechne tón</a:t>
            </a:r>
          </a:p>
          <a:p>
            <a:pPr>
              <a:defRPr/>
            </a:pPr>
            <a:r>
              <a:rPr lang="cs-CZ" sz="2800" dirty="0" smtClean="0"/>
              <a:t>Signalizace – tlačítko, zvednutá ruka, odpověď, u dětí domluvená signalizace, nutné nácviky</a:t>
            </a:r>
          </a:p>
          <a:p>
            <a:pPr marL="0" indent="0">
              <a:buFontTx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995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OVŘ při sluchových vadách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72050"/>
          </a:xfrm>
        </p:spPr>
        <p:txBody>
          <a:bodyPr/>
          <a:lstStyle/>
          <a:p>
            <a:r>
              <a:rPr lang="cs-CZ" sz="2800" dirty="0" smtClean="0"/>
              <a:t>Lehká nedoslýchavost – </a:t>
            </a:r>
            <a:r>
              <a:rPr lang="cs-CZ" sz="2000" dirty="0" smtClean="0"/>
              <a:t>nemusí vývoj řeči ovlivnit, pozor na fluktuaci stavu sluchu</a:t>
            </a:r>
          </a:p>
          <a:p>
            <a:r>
              <a:rPr lang="cs-CZ" sz="2800" dirty="0" smtClean="0"/>
              <a:t>Jednostranná nedoslýchavost – </a:t>
            </a:r>
            <a:r>
              <a:rPr lang="cs-CZ" sz="2000" dirty="0" smtClean="0"/>
              <a:t>neovlivní</a:t>
            </a:r>
          </a:p>
          <a:p>
            <a:r>
              <a:rPr lang="cs-CZ" sz="2800" dirty="0" smtClean="0"/>
              <a:t>Střední nedoslýchavost – </a:t>
            </a:r>
            <a:r>
              <a:rPr lang="cs-CZ" sz="2000" dirty="0" smtClean="0"/>
              <a:t>ovlivní při pozdní diagnostice, sluchadly výborně kompenzována</a:t>
            </a:r>
          </a:p>
          <a:p>
            <a:r>
              <a:rPr lang="cs-CZ" sz="2800" dirty="0" smtClean="0"/>
              <a:t>Středně těžká – </a:t>
            </a:r>
            <a:r>
              <a:rPr lang="cs-CZ" sz="2000" dirty="0" smtClean="0"/>
              <a:t>je porucha výslovnosti, dobře kompenzováno sluchadly, nutné pečlivé sledování </a:t>
            </a:r>
          </a:p>
          <a:p>
            <a:r>
              <a:rPr lang="cs-CZ" sz="2800" dirty="0" smtClean="0"/>
              <a:t>Těžká nedoslýchavost - </a:t>
            </a:r>
            <a:r>
              <a:rPr lang="cs-CZ" sz="2000" dirty="0" smtClean="0"/>
              <a:t>není plná kompenzace sluchadly, vývoj řeči je postižen vždy</a:t>
            </a:r>
          </a:p>
          <a:p>
            <a:r>
              <a:rPr lang="cs-CZ" sz="2800" dirty="0" smtClean="0"/>
              <a:t>Velmi těžká nedoslýchavost </a:t>
            </a:r>
            <a:r>
              <a:rPr lang="cs-CZ" sz="2000" dirty="0" smtClean="0"/>
              <a:t>– často spojeno s centrálními sluchovými vadami, poruchami intelektu..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108869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3300"/>
                </a:solidFill>
              </a:rPr>
              <a:t>Vývojová dysfázie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 smtClean="0"/>
              <a:t>Specificky narušený vývoj řeči, projevující se ztíženou schopností nebo neschopností naučit se verbálně komunikovat, i když podmínky pro rozvoj řeči jsou přiměřené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/>
              <a:t>Následek poruchy centrálního zpracování řečového signálu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 smtClean="0"/>
              <a:t>Difúzní postižení CNS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 smtClean="0"/>
              <a:t>Postižení vývoje kognitivních funkcí vlivem </a:t>
            </a:r>
            <a:r>
              <a:rPr lang="cs-CZ" altLang="cs-CZ" sz="2800" b="1" dirty="0" err="1" smtClean="0"/>
              <a:t>pre</a:t>
            </a:r>
            <a:r>
              <a:rPr lang="cs-CZ" altLang="cs-CZ" sz="2800" b="1" dirty="0" smtClean="0"/>
              <a:t>-, peri-, postnatálního poškození mozku</a:t>
            </a:r>
          </a:p>
          <a:p>
            <a:pPr eaLnBrk="1" hangingPunct="1">
              <a:lnSpc>
                <a:spcPct val="90000"/>
              </a:lnSpc>
            </a:pPr>
            <a:endParaRPr lang="cs-CZ" altLang="cs-CZ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3523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>
                <a:solidFill>
                  <a:srgbClr val="FF0066"/>
                </a:solidFill>
              </a:rPr>
              <a:t>Vývoj řeči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6 –8 měsíců</a:t>
            </a:r>
            <a:r>
              <a:rPr lang="cs-CZ" altLang="cs-CZ" smtClean="0">
                <a:solidFill>
                  <a:schemeClr val="accent2"/>
                </a:solidFill>
              </a:rPr>
              <a:t> - </a:t>
            </a:r>
            <a:r>
              <a:rPr lang="cs-CZ" altLang="cs-CZ" sz="2400" smtClean="0"/>
              <a:t>období </a:t>
            </a:r>
            <a:r>
              <a:rPr lang="cs-CZ" altLang="cs-CZ" sz="2400" b="1" smtClean="0"/>
              <a:t>napodobující žvatlání</a:t>
            </a:r>
            <a:r>
              <a:rPr lang="cs-CZ" altLang="cs-CZ" sz="2400" smtClean="0"/>
              <a:t> , sluchová i zraková kontrola (neslyšící děti přestávají žvatlat, slepé děti později)</a:t>
            </a:r>
            <a:r>
              <a:rPr lang="cs-CZ" altLang="cs-CZ" smtClean="0"/>
              <a:t> </a:t>
            </a:r>
          </a:p>
          <a:p>
            <a:pPr eaLnBrk="1" hangingPunct="1"/>
            <a:r>
              <a:rPr lang="cs-CZ" altLang="cs-CZ" sz="2800" smtClean="0"/>
              <a:t>8 – 12 měsíců</a:t>
            </a:r>
            <a:r>
              <a:rPr lang="cs-CZ" altLang="cs-CZ" smtClean="0">
                <a:solidFill>
                  <a:schemeClr val="accent2"/>
                </a:solidFill>
              </a:rPr>
              <a:t>  - </a:t>
            </a:r>
            <a:r>
              <a:rPr lang="cs-CZ" altLang="cs-CZ" sz="2400" b="1" smtClean="0"/>
              <a:t>stádium rozumění řeči</a:t>
            </a:r>
            <a:r>
              <a:rPr lang="cs-CZ" altLang="cs-CZ" sz="2400" smtClean="0"/>
              <a:t>, dítě nechápe obsah slov, které slyší, na základě slova sleduje předmět nebo osobu, reaguje na určitou výzvu (většinou motorické reakce – paci paci)</a:t>
            </a:r>
          </a:p>
          <a:p>
            <a:pPr eaLnBrk="1" hangingPunct="1"/>
            <a:endParaRPr lang="cs-CZ" altLang="cs-CZ" sz="2400" smtClean="0"/>
          </a:p>
          <a:p>
            <a:pPr eaLnBrk="1" hangingPunct="1"/>
            <a:endParaRPr lang="cs-CZ" altLang="cs-CZ" sz="2400" smtClean="0"/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38819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Symptomatologie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Příznaky v řeči </a:t>
            </a:r>
            <a:r>
              <a:rPr lang="cs-CZ" altLang="cs-CZ" smtClean="0"/>
              <a:t>–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000" smtClean="0"/>
              <a:t>od výraznější patlavosti až k nemluvnosti,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000" smtClean="0"/>
              <a:t>Výrazně opožděný vývoj řeči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000" smtClean="0"/>
              <a:t>Dysgramatismy – infinitiv, neskloňuje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000" smtClean="0"/>
              <a:t>Přehazování slovosledu,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000" smtClean="0"/>
              <a:t>vynechávání některých slov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000" smtClean="0"/>
              <a:t>Omezená slovní zásoba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000" smtClean="0"/>
              <a:t>Redukce stavby věty – dvoj slovné věty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000" smtClean="0"/>
              <a:t>Porucha rozlišování </a:t>
            </a:r>
            <a:r>
              <a:rPr lang="cs-CZ" altLang="cs-CZ" sz="2000" b="1" smtClean="0"/>
              <a:t>distinktivních rysů </a:t>
            </a:r>
            <a:r>
              <a:rPr lang="cs-CZ" altLang="cs-CZ" sz="2000" smtClean="0"/>
              <a:t>hlásek – znělost x neznělost..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Nerovnoměrný vývoj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Normální intelekt, často nadprůměrný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Diskrepeance mezi verbálními a neverbálními schopnostmi</a:t>
            </a:r>
          </a:p>
          <a:p>
            <a:pPr eaLnBrk="1" hangingPunct="1">
              <a:lnSpc>
                <a:spcPct val="90000"/>
              </a:lnSpc>
            </a:pP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395166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Narušení zrakového vnímání – </a:t>
            </a:r>
            <a:r>
              <a:rPr lang="cs-CZ" altLang="cs-CZ" sz="2400" dirty="0" smtClean="0">
                <a:solidFill>
                  <a:srgbClr val="FF0000"/>
                </a:solidFill>
              </a:rPr>
              <a:t>kresba</a:t>
            </a:r>
          </a:p>
          <a:p>
            <a:pPr eaLnBrk="1" hangingPunct="1"/>
            <a:r>
              <a:rPr lang="cs-CZ" altLang="cs-CZ" dirty="0" smtClean="0"/>
              <a:t>Narušení paměťových funkcí – </a:t>
            </a:r>
            <a:r>
              <a:rPr lang="cs-CZ" altLang="cs-CZ" sz="2400" dirty="0" smtClean="0"/>
              <a:t>jednoduché věty</a:t>
            </a:r>
          </a:p>
          <a:p>
            <a:pPr eaLnBrk="1" hangingPunct="1"/>
            <a:r>
              <a:rPr lang="cs-CZ" altLang="cs-CZ" dirty="0" smtClean="0"/>
              <a:t>Narušení orientace v čase i v prostoru – </a:t>
            </a:r>
            <a:r>
              <a:rPr lang="cs-CZ" altLang="cs-CZ" sz="2400" dirty="0" smtClean="0"/>
              <a:t>pravolevá orientace, časové vztahy, rodinní příslušníci, </a:t>
            </a:r>
          </a:p>
          <a:p>
            <a:pPr eaLnBrk="1" hangingPunct="1"/>
            <a:r>
              <a:rPr lang="cs-CZ" altLang="cs-CZ" dirty="0" smtClean="0"/>
              <a:t>Narušení abstrakce</a:t>
            </a:r>
            <a:endParaRPr lang="cs-CZ" altLang="cs-CZ" sz="2400" dirty="0" smtClean="0"/>
          </a:p>
          <a:p>
            <a:pPr eaLnBrk="1" hangingPunct="1"/>
            <a:r>
              <a:rPr lang="cs-CZ" altLang="cs-CZ" dirty="0" smtClean="0"/>
              <a:t>Narušení motorických funkcí - </a:t>
            </a:r>
            <a:r>
              <a:rPr lang="cs-CZ" altLang="cs-CZ" sz="2400" dirty="0" smtClean="0"/>
              <a:t>jemná motorika, </a:t>
            </a:r>
            <a:r>
              <a:rPr lang="cs-CZ" altLang="cs-CZ" sz="2400" dirty="0" err="1" smtClean="0"/>
              <a:t>oromotorika</a:t>
            </a:r>
            <a:endParaRPr lang="cs-CZ" altLang="cs-CZ" sz="2400" dirty="0" smtClean="0"/>
          </a:p>
          <a:p>
            <a:pPr eaLnBrk="1" hangingPunct="1"/>
            <a:r>
              <a:rPr lang="cs-CZ" altLang="cs-CZ" dirty="0" smtClean="0"/>
              <a:t>Lateralita – </a:t>
            </a:r>
            <a:r>
              <a:rPr lang="cs-CZ" altLang="cs-CZ" sz="2400" dirty="0" smtClean="0"/>
              <a:t>nevyhraněná dominance</a:t>
            </a:r>
          </a:p>
        </p:txBody>
      </p:sp>
    </p:spTree>
    <p:extLst>
      <p:ext uri="{BB962C8B-B14F-4D97-AF65-F5344CB8AC3E}">
        <p14:creationId xmlns:p14="http://schemas.microsoft.com/office/powerpoint/2010/main" xmlns="" val="347273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Diagnostika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Foniatrické vyšetření  - </a:t>
            </a:r>
            <a:r>
              <a:rPr lang="cs-CZ" altLang="cs-CZ" sz="2000" smtClean="0"/>
              <a:t>vyšetření sluchu, rozumění (dětský percepční test, test fonematického sluchu, dichotický test, vyšetření kmenových a korových potenciálů ) </a:t>
            </a:r>
          </a:p>
          <a:p>
            <a:pPr eaLnBrk="1" hangingPunct="1"/>
            <a:r>
              <a:rPr lang="cs-CZ" altLang="cs-CZ" sz="2800" smtClean="0"/>
              <a:t>Neurologické vyšetření  - </a:t>
            </a:r>
            <a:r>
              <a:rPr lang="cs-CZ" altLang="cs-CZ" sz="2000" smtClean="0"/>
              <a:t>může být zcela negativní nález – svědčí pro difúzní poškození, často nález LMD, velmi často  abnormity v EEG ze sluch. a  řeč. center</a:t>
            </a:r>
          </a:p>
          <a:p>
            <a:pPr eaLnBrk="1" hangingPunct="1"/>
            <a:r>
              <a:rPr lang="cs-CZ" altLang="cs-CZ" sz="2800" smtClean="0"/>
              <a:t>Logopedické vyšetření </a:t>
            </a:r>
          </a:p>
          <a:p>
            <a:pPr eaLnBrk="1" hangingPunct="1"/>
            <a:r>
              <a:rPr lang="cs-CZ" altLang="cs-CZ" sz="2800" smtClean="0"/>
              <a:t>Speciálně – pedagogická diagnostika – </a:t>
            </a:r>
            <a:r>
              <a:rPr lang="cs-CZ" altLang="cs-CZ" sz="2000" smtClean="0"/>
              <a:t>lateralita, grafomotorika, paměť</a:t>
            </a:r>
          </a:p>
          <a:p>
            <a:pPr eaLnBrk="1" hangingPunct="1"/>
            <a:r>
              <a:rPr lang="cs-CZ" altLang="cs-CZ" sz="2800" smtClean="0"/>
              <a:t>Psychologické vyšetření </a:t>
            </a:r>
          </a:p>
        </p:txBody>
      </p:sp>
    </p:spTree>
    <p:extLst>
      <p:ext uri="{BB962C8B-B14F-4D97-AF65-F5344CB8AC3E}">
        <p14:creationId xmlns:p14="http://schemas.microsoft.com/office/powerpoint/2010/main" xmlns="" val="134207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Test fonematického sluchu  - </a:t>
            </a:r>
          </a:p>
          <a:p>
            <a:pPr marL="0" indent="0">
              <a:buFontTx/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       k vyšetření schopnosti rozlišovat distinktivní hlásky</a:t>
            </a:r>
          </a:p>
          <a:p>
            <a:pPr marL="0" indent="0">
              <a:buFontTx/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       pumpa-bumbá, pije-bije, muška-tužka</a:t>
            </a:r>
          </a:p>
          <a:p>
            <a:pPr>
              <a:defRPr/>
            </a:pPr>
            <a:r>
              <a:rPr lang="cs-CZ" dirty="0" err="1" smtClean="0"/>
              <a:t>Dichotický</a:t>
            </a:r>
            <a:r>
              <a:rPr lang="cs-CZ" dirty="0" smtClean="0"/>
              <a:t> test  - </a:t>
            </a:r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        K vyšetření centrálního zpracování řeči</a:t>
            </a:r>
          </a:p>
          <a:p>
            <a:pPr marL="0" indent="0">
              <a:buFontTx/>
              <a:buNone/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5296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/>
              <a:t>Terapie</a:t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Rozvíjení zrakového vnímání </a:t>
            </a:r>
          </a:p>
          <a:p>
            <a:pPr eaLnBrk="1" hangingPunct="1"/>
            <a:r>
              <a:rPr lang="cs-CZ" altLang="cs-CZ" smtClean="0"/>
              <a:t>Rozvíjení sluchového vnímání </a:t>
            </a:r>
          </a:p>
          <a:p>
            <a:pPr eaLnBrk="1" hangingPunct="1"/>
            <a:r>
              <a:rPr lang="cs-CZ" altLang="cs-CZ" smtClean="0"/>
              <a:t>Rozvíjení myšlení, paměti, pozornosti</a:t>
            </a:r>
          </a:p>
          <a:p>
            <a:pPr eaLnBrk="1" hangingPunct="1"/>
            <a:r>
              <a:rPr lang="cs-CZ" altLang="cs-CZ" smtClean="0"/>
              <a:t>Rozvíjení motoriky</a:t>
            </a:r>
          </a:p>
          <a:p>
            <a:pPr eaLnBrk="1" hangingPunct="1"/>
            <a:r>
              <a:rPr lang="cs-CZ" altLang="cs-CZ" smtClean="0"/>
              <a:t>Rozvíjení schopnosti orientace</a:t>
            </a:r>
          </a:p>
          <a:p>
            <a:pPr eaLnBrk="1" hangingPunct="1"/>
            <a:r>
              <a:rPr lang="cs-CZ" altLang="cs-CZ" smtClean="0"/>
              <a:t>Rozvíjení grafomotoriky</a:t>
            </a:r>
          </a:p>
          <a:p>
            <a:pPr eaLnBrk="1" hangingPunct="1"/>
            <a:r>
              <a:rPr lang="cs-CZ" altLang="cs-CZ" smtClean="0"/>
              <a:t>Rozvíjení řeči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84421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Vývojová dysfazie - kazuistika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2000" smtClean="0">
                <a:solidFill>
                  <a:schemeClr val="tx2"/>
                </a:solidFill>
              </a:rPr>
              <a:t>Z anamnézy: RA neg. OA z fyziologické gravidity, porod SC v termínu, Phm 4400 g, bez asfyxie, bez ikteru. Motorický vývoj neopožděn v oblasti hrubé motoriky, </a:t>
            </a:r>
            <a:r>
              <a:rPr lang="cs-CZ" altLang="cs-CZ" sz="2000" b="1" smtClean="0">
                <a:solidFill>
                  <a:schemeClr val="tx2"/>
                </a:solidFill>
              </a:rPr>
              <a:t>vázne jemná motorika, zvl. grafomotorika</a:t>
            </a:r>
            <a:r>
              <a:rPr lang="cs-CZ" altLang="cs-CZ" sz="2000" smtClean="0">
                <a:solidFill>
                  <a:schemeClr val="tx2"/>
                </a:solidFill>
              </a:rPr>
              <a:t>. Pravák (vyhraněn od 6 let).</a:t>
            </a:r>
          </a:p>
          <a:p>
            <a:pPr eaLnBrk="1" hangingPunct="1"/>
            <a:r>
              <a:rPr lang="cs-CZ" altLang="cs-CZ" sz="2000" smtClean="0">
                <a:solidFill>
                  <a:schemeClr val="tx2"/>
                </a:solidFill>
              </a:rPr>
              <a:t>Vývoj řeči: 1. slova v 1 roce, pomalý rozvoj slovní zásoby</a:t>
            </a:r>
            <a:r>
              <a:rPr lang="cs-CZ" altLang="cs-CZ" sz="2000" b="1" smtClean="0">
                <a:solidFill>
                  <a:srgbClr val="FF0000"/>
                </a:solidFill>
              </a:rPr>
              <a:t>, 1. věty ve 4,5 letech</a:t>
            </a:r>
            <a:r>
              <a:rPr lang="cs-CZ" altLang="cs-CZ" sz="2000" smtClean="0">
                <a:solidFill>
                  <a:schemeClr val="tx2"/>
                </a:solidFill>
              </a:rPr>
              <a:t>, dlouhodobě </a:t>
            </a:r>
            <a:r>
              <a:rPr lang="cs-CZ" altLang="cs-CZ" sz="2000" smtClean="0">
                <a:solidFill>
                  <a:srgbClr val="FF0000"/>
                </a:solidFill>
              </a:rPr>
              <a:t>agramatismy</a:t>
            </a:r>
            <a:r>
              <a:rPr lang="cs-CZ" altLang="cs-CZ" sz="2000" smtClean="0">
                <a:solidFill>
                  <a:schemeClr val="tx2"/>
                </a:solidFill>
              </a:rPr>
              <a:t> slovní a větné, přetrvávající poruchy i na </a:t>
            </a:r>
            <a:r>
              <a:rPr lang="cs-CZ" altLang="cs-CZ" sz="2000" smtClean="0">
                <a:solidFill>
                  <a:srgbClr val="FF0000"/>
                </a:solidFill>
              </a:rPr>
              <a:t>fonologické úrovni </a:t>
            </a:r>
            <a:r>
              <a:rPr lang="cs-CZ" altLang="cs-CZ" sz="2000" smtClean="0">
                <a:solidFill>
                  <a:schemeClr val="tx2"/>
                </a:solidFill>
              </a:rPr>
              <a:t>(záměny hlásek, přesmyky slabik). </a:t>
            </a:r>
          </a:p>
          <a:p>
            <a:pPr eaLnBrk="1" hangingPunct="1"/>
            <a:r>
              <a:rPr lang="cs-CZ" altLang="cs-CZ" sz="2000" smtClean="0">
                <a:solidFill>
                  <a:schemeClr val="tx2"/>
                </a:solidFill>
              </a:rPr>
              <a:t>Ve 4,5 letech řeč s výraznou diskrepancí mezi pasivním a aktivním slovníkem, snížená srozumitelnost řeči, přetrvávající redukce víceslabičných výrazů, porucha krátkodobé paměti. </a:t>
            </a:r>
          </a:p>
          <a:p>
            <a:pPr eaLnBrk="1" hangingPunct="1"/>
            <a:r>
              <a:rPr lang="cs-CZ" altLang="cs-CZ" sz="2000" smtClean="0">
                <a:solidFill>
                  <a:schemeClr val="tx2"/>
                </a:solidFill>
              </a:rPr>
              <a:t>V </a:t>
            </a:r>
            <a:r>
              <a:rPr lang="cs-CZ" altLang="cs-CZ" sz="2000" smtClean="0">
                <a:solidFill>
                  <a:srgbClr val="FF0000"/>
                </a:solidFill>
              </a:rPr>
              <a:t>5 letech </a:t>
            </a:r>
            <a:r>
              <a:rPr lang="cs-CZ" altLang="cs-CZ" sz="2000" smtClean="0">
                <a:solidFill>
                  <a:schemeClr val="tx2"/>
                </a:solidFill>
              </a:rPr>
              <a:t>zlepšení obsahové stránky řeči, aktivnější užití slovesných tvarů, ale dosud výrazné</a:t>
            </a:r>
            <a:r>
              <a:rPr lang="cs-CZ" altLang="cs-CZ" sz="2000" smtClean="0"/>
              <a:t> </a:t>
            </a:r>
            <a:r>
              <a:rPr lang="cs-CZ" altLang="cs-CZ" sz="2000" smtClean="0">
                <a:solidFill>
                  <a:schemeClr val="tx2"/>
                </a:solidFill>
              </a:rPr>
              <a:t>agramatismy slovní a poruchy syntaxe. Maximálně </a:t>
            </a:r>
            <a:r>
              <a:rPr lang="cs-CZ" altLang="cs-CZ" sz="2000" smtClean="0">
                <a:solidFill>
                  <a:srgbClr val="FF0000"/>
                </a:solidFill>
              </a:rPr>
              <a:t>opakuje 3 slovnou větu, nevypráví</a:t>
            </a:r>
            <a:r>
              <a:rPr lang="cs-CZ" altLang="cs-CZ" sz="2000" smtClean="0">
                <a:solidFill>
                  <a:schemeClr val="tx2"/>
                </a:solidFill>
              </a:rPr>
              <a:t>. V 5,5 letech trvají obtíže s víceslabičnými výrazy, verbální aktivita minimální, malá tendence k mluvení</a:t>
            </a:r>
            <a:endParaRPr lang="cs-CZ" altLang="cs-CZ" sz="1600" smtClean="0"/>
          </a:p>
        </p:txBody>
      </p:sp>
    </p:spTree>
    <p:extLst>
      <p:ext uri="{BB962C8B-B14F-4D97-AF65-F5344CB8AC3E}">
        <p14:creationId xmlns:p14="http://schemas.microsoft.com/office/powerpoint/2010/main" xmlns="" val="77803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kazuistika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chemeClr val="tx2"/>
                </a:solidFill>
              </a:rPr>
              <a:t>Nácvik věty s předmětem s nestabilními výsledky. </a:t>
            </a:r>
            <a:r>
              <a:rPr lang="cs-CZ" altLang="cs-CZ" sz="2000" smtClean="0">
                <a:solidFill>
                  <a:srgbClr val="FF0000"/>
                </a:solidFill>
              </a:rPr>
              <a:t>V 6 letech </a:t>
            </a:r>
            <a:r>
              <a:rPr lang="cs-CZ" altLang="cs-CZ" sz="2000" smtClean="0">
                <a:solidFill>
                  <a:schemeClr val="tx2"/>
                </a:solidFill>
              </a:rPr>
              <a:t>zvládá </a:t>
            </a:r>
            <a:r>
              <a:rPr lang="cs-CZ" altLang="cs-CZ" sz="2000" smtClean="0">
                <a:solidFill>
                  <a:srgbClr val="FF0000"/>
                </a:solidFill>
              </a:rPr>
              <a:t>krátké vyprávění s dějovou posloupností </a:t>
            </a:r>
            <a:r>
              <a:rPr lang="cs-CZ" altLang="cs-CZ" sz="2000" smtClean="0">
                <a:solidFill>
                  <a:schemeClr val="tx2"/>
                </a:solidFill>
              </a:rPr>
              <a:t>.Spontánně začína více mluvit ve větách. Zlepšuje se fixace hlásek I. artikulačního okrsku, začíná užívat minulý čas.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chemeClr val="tx2"/>
                </a:solidFill>
              </a:rPr>
              <a:t>V 6,5 letech hovoří v krátkých větách s přetrvávajícími agramatismy, trvá porucha krátkodobé paměti a problémy se sluchovou diferenciací.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chemeClr val="tx2"/>
                </a:solidFill>
              </a:rPr>
              <a:t>V </a:t>
            </a:r>
            <a:r>
              <a:rPr lang="cs-CZ" altLang="cs-CZ" sz="2000" smtClean="0">
                <a:solidFill>
                  <a:srgbClr val="FF0000"/>
                </a:solidFill>
              </a:rPr>
              <a:t>7 letech </a:t>
            </a:r>
            <a:r>
              <a:rPr lang="cs-CZ" altLang="cs-CZ" sz="2000" smtClean="0">
                <a:solidFill>
                  <a:schemeClr val="tx2"/>
                </a:solidFill>
              </a:rPr>
              <a:t>aktivněji vypráví, užívá četněji </a:t>
            </a:r>
            <a:r>
              <a:rPr lang="cs-CZ" altLang="cs-CZ" sz="2000" smtClean="0">
                <a:solidFill>
                  <a:srgbClr val="FF0000"/>
                </a:solidFill>
              </a:rPr>
              <a:t>slovesa, jejich tvary  - způsoby a časy</a:t>
            </a:r>
            <a:r>
              <a:rPr lang="cs-CZ" altLang="cs-CZ" sz="2000" smtClean="0">
                <a:solidFill>
                  <a:schemeClr val="tx2"/>
                </a:solidFill>
              </a:rPr>
              <a:t>. Agramatismy přetrvávají ještě v 8 letech, často porucha slovosledu – jako 1. je ve větě postaveno sloveso. Neužívá kmitné hlásky. V oblasti sluchové diferenciace celkově zlepšení, ale objevují se záměny sykavek, občas neměkčí. Celkově však výrazně zlepšena slovní zásoba, kvalitně vypráví.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chemeClr val="tx2"/>
                </a:solidFill>
              </a:rPr>
              <a:t>V 9 letech se snaží užívat navozené hlásky, v artikulaci stále nekmitné R a Ř, nepřesná diferenciace sykavek. Slovní zásoba je bohatá.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chemeClr val="tx2"/>
                </a:solidFill>
              </a:rPr>
              <a:t>Obtíže se </a:t>
            </a:r>
            <a:r>
              <a:rPr lang="cs-CZ" altLang="cs-CZ" sz="2000" smtClean="0">
                <a:solidFill>
                  <a:srgbClr val="FF0000"/>
                </a:solidFill>
              </a:rPr>
              <a:t>sluchovou diferenciací přetrvávají do 10-11 </a:t>
            </a:r>
            <a:r>
              <a:rPr lang="cs-CZ" altLang="cs-CZ" sz="2000" smtClean="0">
                <a:solidFill>
                  <a:schemeClr val="tx2"/>
                </a:solidFill>
              </a:rPr>
              <a:t>let věku. Celkově menší verbální spontaneita, problémy v sémantické oblasti.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83521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kazuistika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chemeClr val="tx2"/>
                </a:solidFill>
              </a:rPr>
              <a:t>SA – po odkladu školní docházky byl chlapec zařazen do vyrovnávací třídy a pak přeřazen do třídy dyslektické.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chemeClr val="tx2"/>
                </a:solidFill>
              </a:rPr>
              <a:t>Sluch – periferně v normě. Vyšetření fonematického sluchu: 4 r. plní na 85%, 5 l. 92,5%, 6 l. 95,8%. Obtíže se sluchovou diferenciací ale přetrvávaly do 10ti let.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chemeClr val="tx2"/>
                </a:solidFill>
              </a:rPr>
              <a:t>Psychologické vyšetření (ve 4,5 l.) - rozumové schopnosti s nerovnoměrným rozložením, intelekt v dobrém průměru mimo verbálního faktoru. S dalším  rozvojem řeči bez stagnace. Opoždění vývoje grafomotoriky, známky organicity v kresbě.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chemeClr val="tx2"/>
                </a:solidFill>
              </a:rPr>
              <a:t>Neurologické vyšetření – topicky v normě, reziduální hypotonický syndrom, ojediněle expy dyskinesy.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chemeClr val="tx2"/>
                </a:solidFill>
              </a:rPr>
              <a:t>EEG nativní </a:t>
            </a:r>
            <a:r>
              <a:rPr lang="cs-CZ" altLang="cs-CZ" sz="2000" smtClean="0">
                <a:solidFill>
                  <a:srgbClr val="FF0000"/>
                </a:solidFill>
              </a:rPr>
              <a:t>– opakovaně abnormální záznam vzhledem k věku pro příměs paroxysmálních grafoelementů - v zadní temporální krajině vlevo</a:t>
            </a:r>
            <a:r>
              <a:rPr lang="cs-CZ" altLang="cs-CZ" sz="2000" smtClean="0">
                <a:solidFill>
                  <a:schemeClr val="tx2"/>
                </a:solidFill>
              </a:rPr>
              <a:t> a okcipitálně vpravo s nedokonale vyjádřeným základním rytmem a lehkou příměsí pomalých vln. Naznačené výboje theta vln a biokcipitálně příměs delta aktivity. V porovnání s předchozími záznamy lehké zlepšení s vymizením ložiskové převahy abnormity. Ep grafoelementy nezachyceny. Chlapec byl bez entiepi terapie.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solidFill>
                  <a:schemeClr val="tx2"/>
                </a:solidFill>
              </a:rPr>
              <a:t>NMR mozku (III/1996) – </a:t>
            </a:r>
            <a:r>
              <a:rPr lang="cs-CZ" altLang="cs-CZ" sz="2000" smtClean="0">
                <a:solidFill>
                  <a:srgbClr val="FF0000"/>
                </a:solidFill>
              </a:rPr>
              <a:t>normální nález </a:t>
            </a:r>
            <a:r>
              <a:rPr lang="cs-CZ" altLang="cs-CZ" sz="2000" smtClean="0">
                <a:solidFill>
                  <a:schemeClr val="tx2"/>
                </a:solidFill>
              </a:rPr>
              <a:t>extra i intrakraniálně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>
                <a:solidFill>
                  <a:schemeClr val="tx2"/>
                </a:solidFill>
              </a:rPr>
              <a:t> </a:t>
            </a:r>
            <a:r>
              <a:rPr lang="cs-CZ" altLang="cs-CZ" sz="1000" smtClean="0">
                <a:solidFill>
                  <a:schemeClr val="tx2"/>
                </a:solidFill>
              </a:rPr>
              <a:t>doc.MUDr.O. Dlouhá</a:t>
            </a:r>
            <a:endParaRPr lang="cs-CZ" altLang="cs-CZ" sz="2000" smtClean="0"/>
          </a:p>
        </p:txBody>
      </p:sp>
    </p:spTree>
    <p:extLst>
      <p:ext uri="{BB962C8B-B14F-4D97-AF65-F5344CB8AC3E}">
        <p14:creationId xmlns:p14="http://schemas.microsoft.com/office/powerpoint/2010/main" xmlns="" val="353009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/>
              <a:t>Získané organické poruchy řečové komunikace - AFAZIE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 smtClean="0"/>
              <a:t>ztráta již navozené řeči </a:t>
            </a:r>
            <a:r>
              <a:rPr lang="cs-CZ" altLang="cs-CZ" sz="2800" dirty="0" smtClean="0"/>
              <a:t>následkem porušení mozkových řečových center</a:t>
            </a:r>
          </a:p>
          <a:p>
            <a:pPr eaLnBrk="1" hangingPunct="1"/>
            <a:r>
              <a:rPr lang="cs-CZ" altLang="cs-CZ" sz="2800" dirty="0" smtClean="0"/>
              <a:t>Vzniká na základě organické léze mozku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Cévní mozkové příhody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err="1" smtClean="0"/>
              <a:t>Kraniocerebrální</a:t>
            </a:r>
            <a:r>
              <a:rPr lang="cs-CZ" altLang="cs-CZ" sz="2400" dirty="0" smtClean="0"/>
              <a:t> poranění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Tumory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Zánětlivé poškození mozku..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Intoxikace </a:t>
            </a:r>
            <a:r>
              <a:rPr lang="cs-CZ" altLang="cs-CZ" sz="2400" dirty="0" smtClean="0"/>
              <a:t>mozku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dirty="0" err="1" smtClean="0"/>
              <a:t>Landau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Kleffner</a:t>
            </a:r>
            <a:r>
              <a:rPr lang="cs-CZ" altLang="cs-CZ" dirty="0" smtClean="0"/>
              <a:t> syndrom</a:t>
            </a:r>
            <a:endParaRPr lang="cs-CZ" altLang="cs-CZ" sz="2400" dirty="0" smtClean="0"/>
          </a:p>
          <a:p>
            <a:pPr eaLnBrk="1" hangingPunct="1">
              <a:buFont typeface="Wingdings" pitchFamily="2" charset="2"/>
              <a:buNone/>
            </a:pPr>
            <a:endParaRPr lang="cs-CZ" altLang="cs-CZ" sz="2400" dirty="0" smtClean="0"/>
          </a:p>
          <a:p>
            <a:pPr eaLnBrk="1" hangingPunct="1">
              <a:buFont typeface="Wingdings" pitchFamily="2" charset="2"/>
              <a:buNone/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3957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symptomatologie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Poruchy plynulosti řeči</a:t>
            </a:r>
          </a:p>
          <a:p>
            <a:pPr eaLnBrk="1" hangingPunct="1"/>
            <a:r>
              <a:rPr lang="cs-CZ" altLang="cs-CZ" dirty="0" err="1" smtClean="0">
                <a:solidFill>
                  <a:srgbClr val="0070C0"/>
                </a:solidFill>
              </a:rPr>
              <a:t>Parafázie</a:t>
            </a:r>
            <a:r>
              <a:rPr lang="cs-CZ" altLang="cs-CZ" dirty="0" smtClean="0"/>
              <a:t> – </a:t>
            </a:r>
            <a:r>
              <a:rPr lang="cs-CZ" altLang="cs-CZ" sz="2400" dirty="0" smtClean="0"/>
              <a:t>deformace slov</a:t>
            </a:r>
            <a:r>
              <a:rPr lang="cs-CZ" altLang="cs-CZ" dirty="0" smtClean="0"/>
              <a:t> (</a:t>
            </a:r>
            <a:r>
              <a:rPr lang="cs-CZ" altLang="cs-CZ" sz="2400" i="1" dirty="0" smtClean="0"/>
              <a:t>kočka-</a:t>
            </a:r>
            <a:r>
              <a:rPr lang="cs-CZ" altLang="cs-CZ" sz="2400" i="1" dirty="0" err="1" smtClean="0"/>
              <a:t>koťa</a:t>
            </a:r>
            <a:r>
              <a:rPr lang="cs-CZ" altLang="cs-CZ" sz="2400" i="1" dirty="0" smtClean="0"/>
              <a:t>, </a:t>
            </a:r>
            <a:r>
              <a:rPr lang="cs-CZ" altLang="cs-CZ" sz="2400" i="1" dirty="0" err="1" smtClean="0"/>
              <a:t>ždruchla</a:t>
            </a:r>
            <a:r>
              <a:rPr lang="cs-CZ" altLang="cs-CZ" sz="2400" i="1" dirty="0" smtClean="0"/>
              <a:t>-židle</a:t>
            </a:r>
            <a:r>
              <a:rPr lang="cs-CZ" altLang="cs-CZ" sz="2400" dirty="0" smtClean="0"/>
              <a:t>, dokáže opsat, nedokáže pojmenovat)</a:t>
            </a:r>
          </a:p>
          <a:p>
            <a:pPr eaLnBrk="1" hangingPunct="1"/>
            <a:r>
              <a:rPr lang="cs-CZ" altLang="cs-CZ" dirty="0" err="1" smtClean="0">
                <a:solidFill>
                  <a:srgbClr val="0070C0"/>
                </a:solidFill>
              </a:rPr>
              <a:t>Parafrazie</a:t>
            </a:r>
            <a:r>
              <a:rPr lang="cs-CZ" altLang="cs-CZ" dirty="0" smtClean="0"/>
              <a:t> – </a:t>
            </a:r>
            <a:r>
              <a:rPr lang="cs-CZ" altLang="cs-CZ" sz="2400" dirty="0" smtClean="0"/>
              <a:t>nemožnost větného vyjádření, z věty zůstává jen fragment (</a:t>
            </a:r>
            <a:r>
              <a:rPr lang="cs-CZ" altLang="cs-CZ" sz="2400" i="1" dirty="0" smtClean="0"/>
              <a:t>budu muset odejít-já tam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dirty="0" smtClean="0">
                <a:solidFill>
                  <a:srgbClr val="0070C0"/>
                </a:solidFill>
              </a:rPr>
              <a:t>Perseverace</a:t>
            </a:r>
            <a:r>
              <a:rPr lang="cs-CZ" altLang="cs-CZ" sz="2400" dirty="0" smtClean="0"/>
              <a:t> – ulpívání na předchozím podnětu i při dalších odpovědích</a:t>
            </a:r>
          </a:p>
          <a:p>
            <a:pPr eaLnBrk="1" hangingPunct="1"/>
            <a:r>
              <a:rPr lang="cs-CZ" altLang="cs-CZ" dirty="0" err="1" smtClean="0">
                <a:solidFill>
                  <a:srgbClr val="0070C0"/>
                </a:solidFill>
              </a:rPr>
              <a:t>Logorhea</a:t>
            </a:r>
            <a:r>
              <a:rPr lang="cs-CZ" altLang="cs-CZ" dirty="0" smtClean="0"/>
              <a:t> – </a:t>
            </a:r>
            <a:r>
              <a:rPr lang="cs-CZ" altLang="cs-CZ" sz="2400" dirty="0" smtClean="0"/>
              <a:t>překotná mluva, nesrozumitelná, slovní salát</a:t>
            </a:r>
          </a:p>
        </p:txBody>
      </p:sp>
    </p:spTree>
    <p:extLst>
      <p:ext uri="{BB962C8B-B14F-4D97-AF65-F5344CB8AC3E}">
        <p14:creationId xmlns:p14="http://schemas.microsoft.com/office/powerpoint/2010/main" xmlns="" val="13804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>
                <a:solidFill>
                  <a:srgbClr val="FF0066"/>
                </a:solidFill>
              </a:rPr>
              <a:t>Vývoj řeči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1 rok  - vývoj řeči</a:t>
            </a:r>
            <a:r>
              <a:rPr lang="cs-CZ" altLang="cs-CZ" smtClean="0"/>
              <a:t> v pravém slova smyslu</a:t>
            </a:r>
            <a:r>
              <a:rPr lang="cs-CZ" altLang="cs-CZ" sz="3600" smtClean="0"/>
              <a:t>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Slova - zobrazují celou větu </a:t>
            </a:r>
            <a:r>
              <a:rPr lang="cs-CZ" altLang="cs-CZ" sz="2800" smtClean="0">
                <a:solidFill>
                  <a:srgbClr val="FF0066"/>
                </a:solidFill>
              </a:rPr>
              <a:t>(</a:t>
            </a:r>
            <a:r>
              <a:rPr lang="cs-CZ" altLang="cs-CZ" sz="2800" b="1" smtClean="0">
                <a:solidFill>
                  <a:srgbClr val="FF0066"/>
                </a:solidFill>
              </a:rPr>
              <a:t>jednoslovné věty</a:t>
            </a:r>
            <a:r>
              <a:rPr lang="cs-CZ" altLang="cs-CZ" sz="2800" smtClean="0">
                <a:solidFill>
                  <a:srgbClr val="FF0066"/>
                </a:solidFill>
              </a:rPr>
              <a:t>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vyjadřují přání, city, prosby = </a:t>
            </a:r>
            <a:r>
              <a:rPr lang="cs-CZ" altLang="cs-CZ" sz="2800" b="1" smtClean="0">
                <a:solidFill>
                  <a:srgbClr val="FF0066"/>
                </a:solidFill>
              </a:rPr>
              <a:t>stádium emocionálně volné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jedno i víceslabičná, spojení s konkrétními osobami a věcmi </a:t>
            </a:r>
            <a:r>
              <a:rPr lang="cs-CZ" altLang="cs-CZ" sz="2800" i="1" smtClean="0"/>
              <a:t>dé – dědeček, tá - táta</a:t>
            </a:r>
            <a:endParaRPr lang="cs-CZ" altLang="cs-CZ" sz="2800" smtClean="0"/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velký význam má citové zabarvení, přízvuk a intonace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Cca 5 slov</a:t>
            </a:r>
          </a:p>
          <a:p>
            <a:pPr eaLnBrk="1" hangingPunct="1"/>
            <a:endParaRPr lang="cs-CZ" altLang="cs-CZ" sz="2800" smtClean="0"/>
          </a:p>
          <a:p>
            <a:pPr eaLnBrk="1" hangingPunct="1">
              <a:buFontTx/>
              <a:buNone/>
            </a:pPr>
            <a:endParaRPr lang="cs-CZ" altLang="cs-CZ" sz="3600" smtClean="0"/>
          </a:p>
        </p:txBody>
      </p:sp>
    </p:spTree>
    <p:extLst>
      <p:ext uri="{BB962C8B-B14F-4D97-AF65-F5344CB8AC3E}">
        <p14:creationId xmlns:p14="http://schemas.microsoft.com/office/powerpoint/2010/main" xmlns="" val="23978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2060575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b="1" dirty="0" smtClean="0">
                <a:solidFill>
                  <a:srgbClr val="C00000"/>
                </a:solidFill>
              </a:rPr>
              <a:t>3. Narušení článkování řeči </a:t>
            </a:r>
            <a:r>
              <a:rPr lang="cs-CZ" altLang="cs-CZ" b="1" dirty="0" smtClean="0"/>
              <a:t/>
            </a:r>
            <a:br>
              <a:rPr lang="cs-CZ" altLang="cs-CZ" b="1" dirty="0" smtClean="0"/>
            </a:br>
            <a:r>
              <a:rPr lang="cs-CZ" altLang="cs-CZ" sz="4000" b="1" dirty="0" smtClean="0"/>
              <a:t>Dysartrie</a:t>
            </a:r>
            <a:br>
              <a:rPr lang="cs-CZ" altLang="cs-CZ" sz="4000" b="1" dirty="0" smtClean="0"/>
            </a:br>
            <a:r>
              <a:rPr lang="cs-CZ" altLang="cs-CZ" sz="4000" b="1" dirty="0" smtClean="0"/>
              <a:t>Dyslalie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39830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Dysartrie - definice</a:t>
            </a:r>
            <a:br>
              <a:rPr lang="cs-CZ" altLang="cs-CZ" sz="4000" b="1" smtClean="0">
                <a:solidFill>
                  <a:srgbClr val="FF3300"/>
                </a:solidFill>
              </a:rPr>
            </a:br>
            <a:endParaRPr lang="cs-CZ" altLang="cs-CZ" sz="4000" b="1" smtClean="0">
              <a:solidFill>
                <a:srgbClr val="FF33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Porucha </a:t>
            </a:r>
            <a:r>
              <a:rPr lang="cs-CZ" altLang="cs-CZ" smtClean="0">
                <a:solidFill>
                  <a:schemeClr val="accent2"/>
                </a:solidFill>
              </a:rPr>
              <a:t>motorické realizace</a:t>
            </a:r>
            <a:r>
              <a:rPr lang="cs-CZ" altLang="cs-CZ" smtClean="0"/>
              <a:t> řeči na základě </a:t>
            </a:r>
            <a:r>
              <a:rPr lang="cs-CZ" altLang="cs-CZ" smtClean="0">
                <a:solidFill>
                  <a:schemeClr val="accent2"/>
                </a:solidFill>
              </a:rPr>
              <a:t>organického poškození centrálního </a:t>
            </a:r>
            <a:r>
              <a:rPr lang="cs-CZ" altLang="cs-CZ" smtClean="0"/>
              <a:t>nervového systému.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</a:t>
            </a:r>
            <a:endParaRPr lang="cs-CZ" altLang="cs-CZ" b="1" smtClean="0"/>
          </a:p>
        </p:txBody>
      </p:sp>
    </p:spTree>
    <p:extLst>
      <p:ext uri="{BB962C8B-B14F-4D97-AF65-F5344CB8AC3E}">
        <p14:creationId xmlns:p14="http://schemas.microsoft.com/office/powerpoint/2010/main" xmlns="" val="287847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Dysartrie</a:t>
            </a:r>
            <a:br>
              <a:rPr lang="cs-CZ" altLang="cs-CZ" sz="4000" b="1" smtClean="0">
                <a:solidFill>
                  <a:srgbClr val="FF3300"/>
                </a:solidFill>
              </a:rPr>
            </a:br>
            <a:endParaRPr lang="cs-CZ" altLang="cs-CZ" sz="4000" b="1" smtClean="0">
              <a:solidFill>
                <a:srgbClr val="FF33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zahrnuje řadu </a:t>
            </a:r>
            <a:r>
              <a:rPr lang="cs-CZ" altLang="cs-CZ" sz="2800" smtClean="0">
                <a:solidFill>
                  <a:schemeClr val="accent2"/>
                </a:solidFill>
              </a:rPr>
              <a:t>typů nebo syndromů</a:t>
            </a:r>
            <a:r>
              <a:rPr lang="cs-CZ" altLang="cs-CZ" sz="2800" smtClean="0"/>
              <a:t> řečových poruch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jsou způsobeny </a:t>
            </a:r>
            <a:r>
              <a:rPr lang="cs-CZ" altLang="cs-CZ" sz="2800" smtClean="0">
                <a:solidFill>
                  <a:schemeClr val="accent2"/>
                </a:solidFill>
              </a:rPr>
              <a:t>obtížemi ve svalové kontrole</a:t>
            </a:r>
            <a:r>
              <a:rPr lang="cs-CZ" altLang="cs-CZ" sz="2800" smtClean="0"/>
              <a:t> řečových mechanismů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jsou řazeny do oblasti tzv. </a:t>
            </a:r>
            <a:r>
              <a:rPr lang="cs-CZ" altLang="cs-CZ" sz="2800" smtClean="0">
                <a:solidFill>
                  <a:schemeClr val="accent2"/>
                </a:solidFill>
              </a:rPr>
              <a:t>motorických řečových poruch.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V různé míře jsou přítomny i </a:t>
            </a:r>
            <a:r>
              <a:rPr lang="cs-CZ" altLang="cs-CZ" sz="2800" smtClean="0">
                <a:solidFill>
                  <a:schemeClr val="accent2"/>
                </a:solidFill>
              </a:rPr>
              <a:t>poruchy respirace, fonace, rezonance a prozódie</a:t>
            </a:r>
            <a:r>
              <a:rPr lang="cs-CZ" altLang="cs-CZ" sz="280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Anartrie – ztráta verbální komunikace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Může být spojena s dysfagií</a:t>
            </a:r>
          </a:p>
        </p:txBody>
      </p:sp>
    </p:spTree>
    <p:extLst>
      <p:ext uri="{BB962C8B-B14F-4D97-AF65-F5344CB8AC3E}">
        <p14:creationId xmlns:p14="http://schemas.microsoft.com/office/powerpoint/2010/main" xmlns="" val="26058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Dysartrie</a:t>
            </a:r>
            <a:br>
              <a:rPr lang="cs-CZ" altLang="cs-CZ" sz="4000" b="1" smtClean="0">
                <a:solidFill>
                  <a:srgbClr val="FF3300"/>
                </a:solidFill>
              </a:rPr>
            </a:br>
            <a:r>
              <a:rPr lang="cs-CZ" altLang="cs-CZ" sz="4000" b="1" smtClean="0">
                <a:solidFill>
                  <a:srgbClr val="FF3300"/>
                </a:solidFill>
              </a:rPr>
              <a:t> Etiologie:</a:t>
            </a:r>
            <a:r>
              <a:rPr lang="cs-CZ" altLang="cs-CZ" sz="4000" smtClean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eaLnBrk="1" hangingPunct="1"/>
            <a:r>
              <a:rPr lang="cs-CZ" altLang="cs-CZ" sz="2800" b="1" smtClean="0">
                <a:solidFill>
                  <a:srgbClr val="0070C0"/>
                </a:solidFill>
              </a:rPr>
              <a:t>Poškození CNS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>
                <a:solidFill>
                  <a:srgbClr val="0070C0"/>
                </a:solidFill>
              </a:rPr>
              <a:t>prenatální příčiny </a:t>
            </a:r>
            <a:r>
              <a:rPr lang="cs-CZ" altLang="cs-CZ" sz="2400" smtClean="0"/>
              <a:t>- nedonošenost dítěte, infekční onemocnění matky v těhotenství, vrozené defekty motorických struktur CNS. </a:t>
            </a:r>
            <a:r>
              <a:rPr lang="cs-CZ" altLang="cs-CZ" sz="2400" b="1" smtClean="0"/>
              <a:t>DMO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>
                <a:solidFill>
                  <a:srgbClr val="0070C0"/>
                </a:solidFill>
              </a:rPr>
              <a:t>perinatální příči</a:t>
            </a:r>
            <a:r>
              <a:rPr lang="cs-CZ" altLang="cs-CZ" sz="2800" smtClean="0">
                <a:solidFill>
                  <a:schemeClr val="accent2"/>
                </a:solidFill>
              </a:rPr>
              <a:t>ny</a:t>
            </a:r>
            <a:r>
              <a:rPr lang="cs-CZ" altLang="cs-CZ" sz="2800" smtClean="0"/>
              <a:t> </a:t>
            </a:r>
            <a:r>
              <a:rPr lang="cs-CZ" altLang="cs-CZ" sz="2400" smtClean="0"/>
              <a:t>- poškození motorických oblastí krvácením, asfyxie.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>
                <a:solidFill>
                  <a:srgbClr val="0070C0"/>
                </a:solidFill>
              </a:rPr>
              <a:t>postnatální příčiny </a:t>
            </a:r>
            <a:r>
              <a:rPr lang="cs-CZ" altLang="cs-CZ" sz="2800" smtClean="0"/>
              <a:t>- </a:t>
            </a:r>
            <a:r>
              <a:rPr lang="cs-CZ" altLang="cs-CZ" sz="2400" smtClean="0"/>
              <a:t> encefalitis, meningitis, intoxikaci, cévní onemocnění mozku, zánětlivá onemocnění mozku, traumata hlavy, degenerativní onemocnění CNS (Parkinsonova nemoc, roztroušená skleróza), mozkové nádory. </a:t>
            </a:r>
            <a:endParaRPr lang="cs-CZ" altLang="cs-CZ" sz="2400" b="1" smtClean="0"/>
          </a:p>
        </p:txBody>
      </p:sp>
    </p:spTree>
    <p:extLst>
      <p:ext uri="{BB962C8B-B14F-4D97-AF65-F5344CB8AC3E}">
        <p14:creationId xmlns:p14="http://schemas.microsoft.com/office/powerpoint/2010/main" xmlns="" val="331043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Dysartrie - symptomatologie</a:t>
            </a:r>
            <a:br>
              <a:rPr lang="cs-CZ" altLang="cs-CZ" sz="4000" b="1" smtClean="0">
                <a:solidFill>
                  <a:srgbClr val="FF3300"/>
                </a:solidFill>
              </a:rPr>
            </a:br>
            <a:endParaRPr lang="cs-CZ" altLang="cs-CZ" sz="4000" b="1" smtClean="0">
              <a:solidFill>
                <a:srgbClr val="FF33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 eaLnBrk="1" hangingPunct="1"/>
            <a:r>
              <a:rPr lang="cs-CZ" altLang="cs-CZ" smtClean="0">
                <a:solidFill>
                  <a:schemeClr val="accent2"/>
                </a:solidFill>
              </a:rPr>
              <a:t> </a:t>
            </a:r>
            <a:r>
              <a:rPr lang="cs-CZ" altLang="cs-CZ" sz="2800" smtClean="0"/>
              <a:t>Projevuje se </a:t>
            </a:r>
            <a:r>
              <a:rPr lang="cs-CZ" altLang="cs-CZ" sz="2800" b="1" smtClean="0"/>
              <a:t>těžkostí  při tvorbě </a:t>
            </a:r>
            <a:r>
              <a:rPr lang="cs-CZ" altLang="cs-CZ" sz="2800" smtClean="0"/>
              <a:t>hlásek, slabik, mluvní tempo je pomalé, často je projev explozivní</a:t>
            </a:r>
          </a:p>
          <a:p>
            <a:pPr marL="0" indent="0" eaLnBrk="1" hangingPunct="1"/>
            <a:r>
              <a:rPr lang="cs-CZ" altLang="cs-CZ" sz="2800" smtClean="0"/>
              <a:t> Narušena hrubá a jemná </a:t>
            </a:r>
            <a:r>
              <a:rPr lang="cs-CZ" altLang="cs-CZ" sz="2800" b="1" smtClean="0"/>
              <a:t>motorika mluvidel</a:t>
            </a:r>
          </a:p>
          <a:p>
            <a:pPr marL="0" indent="0" eaLnBrk="1" hangingPunct="1"/>
            <a:r>
              <a:rPr lang="cs-CZ" altLang="cs-CZ" sz="2800" smtClean="0"/>
              <a:t> Percepce nenarušena</a:t>
            </a:r>
          </a:p>
          <a:p>
            <a:pPr marL="0" indent="0" eaLnBrk="1" hangingPunct="1"/>
            <a:r>
              <a:rPr lang="cs-CZ" altLang="cs-CZ" sz="2800" smtClean="0"/>
              <a:t> Postižení verbální intelektové složky</a:t>
            </a:r>
          </a:p>
          <a:p>
            <a:pPr marL="0" indent="0" eaLnBrk="1" hangingPunct="1"/>
            <a:r>
              <a:rPr lang="cs-CZ" altLang="cs-CZ" sz="2800" smtClean="0"/>
              <a:t> Neverbální intelekt neporušen</a:t>
            </a:r>
          </a:p>
          <a:p>
            <a:pPr marL="0" indent="0" eaLnBrk="1" hangingPunct="1"/>
            <a:endParaRPr lang="cs-CZ" altLang="cs-CZ" sz="2800" smtClean="0"/>
          </a:p>
          <a:p>
            <a:pPr marL="0" indent="0" eaLnBrk="1" hangingPunct="1"/>
            <a:r>
              <a:rPr lang="cs-CZ" altLang="cs-CZ" sz="2800" smtClean="0"/>
              <a:t> Dle lokalizace postižení se dysartrie dělí: </a:t>
            </a:r>
          </a:p>
        </p:txBody>
      </p:sp>
    </p:spTree>
    <p:extLst>
      <p:ext uri="{BB962C8B-B14F-4D97-AF65-F5344CB8AC3E}">
        <p14:creationId xmlns:p14="http://schemas.microsoft.com/office/powerpoint/2010/main" xmlns="" val="32976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3300"/>
                </a:solidFill>
              </a:rPr>
              <a:t>Dysartrie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412875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b="1" smtClean="0">
                <a:solidFill>
                  <a:srgbClr val="0070C0"/>
                </a:solidFill>
              </a:rPr>
              <a:t>kortikální</a:t>
            </a:r>
            <a:r>
              <a:rPr lang="cs-CZ" altLang="cs-CZ" sz="2800" smtClean="0"/>
              <a:t> </a:t>
            </a:r>
            <a:r>
              <a:rPr lang="cs-CZ" altLang="cs-CZ" sz="2400" smtClean="0"/>
              <a:t>(změněná kvalita hlasu, tlačená fonace, artikulace setřelá, řeč má spastický charakter, opakování prvních slabik)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b="1" smtClean="0">
                <a:solidFill>
                  <a:srgbClr val="0070C0"/>
                </a:solidFill>
              </a:rPr>
              <a:t>pyramidová</a:t>
            </a:r>
            <a:r>
              <a:rPr lang="cs-CZ" altLang="cs-CZ" sz="2400" b="1" smtClean="0">
                <a:solidFill>
                  <a:srgbClr val="000000"/>
                </a:solidFill>
              </a:rPr>
              <a:t> </a:t>
            </a:r>
            <a:r>
              <a:rPr lang="cs-CZ" altLang="cs-CZ" sz="2400" smtClean="0">
                <a:solidFill>
                  <a:srgbClr val="000000"/>
                </a:solidFill>
              </a:rPr>
              <a:t>(spastická obrna svalstva mluvních orgánů, plytké dýchání, </a:t>
            </a:r>
            <a:r>
              <a:rPr lang="cs-CZ" altLang="cs-CZ" sz="2400" i="1" smtClean="0">
                <a:solidFill>
                  <a:srgbClr val="000000"/>
                </a:solidFill>
              </a:rPr>
              <a:t>rhinolalia aperta</a:t>
            </a:r>
            <a:r>
              <a:rPr lang="cs-CZ" altLang="cs-CZ" sz="2400" smtClean="0">
                <a:solidFill>
                  <a:srgbClr val="000000"/>
                </a:solidFill>
              </a:rPr>
              <a:t>, řeč zpomalená, těžce srozumitelná, monotónní,narušena prozodie) DMO, </a:t>
            </a:r>
            <a:r>
              <a:rPr lang="cs-CZ" altLang="cs-CZ" sz="2400" u="sng" smtClean="0">
                <a:solidFill>
                  <a:srgbClr val="000000"/>
                </a:solidFill>
              </a:rPr>
              <a:t>CMP</a:t>
            </a:r>
            <a:endParaRPr lang="cs-CZ" altLang="cs-CZ" sz="24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800" b="1" smtClean="0">
                <a:solidFill>
                  <a:srgbClr val="0070C0"/>
                </a:solidFill>
              </a:rPr>
              <a:t>extrapyramidov</a:t>
            </a:r>
            <a:r>
              <a:rPr lang="cs-CZ" altLang="cs-CZ" sz="2800" b="1" smtClean="0">
                <a:solidFill>
                  <a:srgbClr val="009999"/>
                </a:solidFill>
              </a:rPr>
              <a:t>á</a:t>
            </a:r>
            <a:r>
              <a:rPr lang="cs-CZ" altLang="cs-CZ" sz="2800" smtClean="0">
                <a:solidFill>
                  <a:srgbClr val="009999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i="1" smtClean="0">
                <a:solidFill>
                  <a:srgbClr val="000000"/>
                </a:solidFill>
              </a:rPr>
              <a:t>hypertonicko-</a:t>
            </a:r>
            <a:r>
              <a:rPr lang="cs-CZ" altLang="cs-CZ" sz="2000" b="1" i="1" smtClean="0">
                <a:solidFill>
                  <a:srgbClr val="000000"/>
                </a:solidFill>
              </a:rPr>
              <a:t>hypokinetická</a:t>
            </a:r>
            <a:r>
              <a:rPr lang="cs-CZ" altLang="cs-CZ" sz="2000" i="1" smtClean="0">
                <a:solidFill>
                  <a:srgbClr val="000000"/>
                </a:solidFill>
              </a:rPr>
              <a:t> forma</a:t>
            </a:r>
            <a:r>
              <a:rPr lang="cs-CZ" altLang="cs-CZ" sz="2000" smtClean="0">
                <a:solidFill>
                  <a:srgbClr val="000000"/>
                </a:solidFill>
              </a:rPr>
              <a:t> – ř</a:t>
            </a:r>
            <a:r>
              <a:rPr lang="cs-CZ" altLang="cs-CZ" sz="2000" smtClean="0"/>
              <a:t>eč je setřelá, velmi obtížně srozumitelná, tichá, monotónní, objevuje se zrychlení řečového projevu, </a:t>
            </a:r>
            <a:r>
              <a:rPr lang="cs-CZ" altLang="cs-CZ" sz="2000" smtClean="0">
                <a:solidFill>
                  <a:srgbClr val="000000"/>
                </a:solidFill>
              </a:rPr>
              <a:t> </a:t>
            </a:r>
            <a:r>
              <a:rPr lang="cs-CZ" altLang="cs-CZ" sz="2000" u="sng" smtClean="0">
                <a:solidFill>
                  <a:srgbClr val="000000"/>
                </a:solidFill>
              </a:rPr>
              <a:t>Parkinsonský syndrom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i="1" smtClean="0">
                <a:solidFill>
                  <a:srgbClr val="000000"/>
                </a:solidFill>
              </a:rPr>
              <a:t>hypotonicko-</a:t>
            </a:r>
            <a:r>
              <a:rPr lang="cs-CZ" altLang="cs-CZ" sz="2000" b="1" i="1" smtClean="0">
                <a:solidFill>
                  <a:srgbClr val="000000"/>
                </a:solidFill>
              </a:rPr>
              <a:t>hyperkinetická</a:t>
            </a:r>
            <a:r>
              <a:rPr lang="cs-CZ" altLang="cs-CZ" sz="2000" i="1" smtClean="0">
                <a:solidFill>
                  <a:srgbClr val="000000"/>
                </a:solidFill>
              </a:rPr>
              <a:t> forma</a:t>
            </a:r>
            <a:r>
              <a:rPr lang="cs-CZ" altLang="cs-CZ" sz="2000" smtClean="0">
                <a:solidFill>
                  <a:srgbClr val="000000"/>
                </a:solidFill>
              </a:rPr>
              <a:t> – narušené dýchání, změna hlasu, některé hlásky silně vyráženy, mění se tempo, dynamika, melodie řeči, pohybové automatismy, mimovolní pohyby mluvidel,  </a:t>
            </a:r>
            <a:r>
              <a:rPr lang="cs-CZ" altLang="cs-CZ" sz="2000" u="sng" smtClean="0">
                <a:solidFill>
                  <a:srgbClr val="000000"/>
                </a:solidFill>
              </a:rPr>
              <a:t>tikové poruchy, Huntingtonova chorea</a:t>
            </a:r>
            <a:endParaRPr lang="cs-CZ" altLang="cs-CZ" sz="20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88529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3300"/>
                </a:solidFill>
              </a:rPr>
              <a:t>Dysartrie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 smtClean="0">
                <a:solidFill>
                  <a:srgbClr val="0070C0"/>
                </a:solidFill>
              </a:rPr>
              <a:t>cerebelární</a:t>
            </a:r>
            <a:r>
              <a:rPr lang="cs-CZ" altLang="cs-CZ" sz="2800" smtClean="0"/>
              <a:t> </a:t>
            </a:r>
            <a:r>
              <a:rPr lang="cs-CZ" altLang="cs-CZ" sz="2400" smtClean="0"/>
              <a:t>(mozečková) namáhavé tvoření hlasu, řeč skandovaná, sakadovaná, často až nesrozumitelná,„jazyk se těžce obrací v ústech“ </a:t>
            </a:r>
            <a:r>
              <a:rPr lang="cs-CZ" altLang="cs-CZ" sz="2400" u="sng" smtClean="0"/>
              <a:t>řeč opilého člověka</a:t>
            </a:r>
          </a:p>
          <a:p>
            <a:pPr eaLnBrk="1" hangingPunct="1"/>
            <a:r>
              <a:rPr lang="cs-CZ" altLang="cs-CZ" sz="2800" b="1" smtClean="0">
                <a:solidFill>
                  <a:srgbClr val="0070C0"/>
                </a:solidFill>
              </a:rPr>
              <a:t>bulbární</a:t>
            </a:r>
            <a:r>
              <a:rPr lang="cs-CZ" altLang="cs-CZ" sz="2800" b="1" smtClean="0">
                <a:solidFill>
                  <a:srgbClr val="000000"/>
                </a:solidFill>
              </a:rPr>
              <a:t> </a:t>
            </a:r>
            <a:r>
              <a:rPr lang="cs-CZ" altLang="cs-CZ" sz="2400" smtClean="0">
                <a:solidFill>
                  <a:srgbClr val="000000"/>
                </a:solidFill>
              </a:rPr>
              <a:t>(porucha typu chabé – periferní obrny, postižené svaly jsou atrofické, porušena výslovnost některých hlásek, hlas dysfonický až afonický, rhinolalia aperta, řeč monotónní, tzv. „hot potato speech“, někdy porušeno i žvýkání a polykání) </a:t>
            </a:r>
          </a:p>
          <a:p>
            <a:pPr eaLnBrk="1" hangingPunct="1"/>
            <a:r>
              <a:rPr lang="cs-CZ" altLang="cs-CZ" sz="2800" b="1" smtClean="0">
                <a:solidFill>
                  <a:srgbClr val="0070C0"/>
                </a:solidFill>
              </a:rPr>
              <a:t>smíšená</a:t>
            </a:r>
            <a:endParaRPr lang="cs-CZ" altLang="cs-CZ" sz="2800" smtClean="0">
              <a:solidFill>
                <a:srgbClr val="0070C0"/>
              </a:solidFill>
            </a:endParaRP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409860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Dysartrie -  Diagnostika</a:t>
            </a:r>
            <a:endParaRPr lang="cs-CZ" altLang="cs-CZ" sz="400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70C0"/>
                </a:solidFill>
              </a:rPr>
              <a:t>Logopedické vyšetření řeči  </a:t>
            </a:r>
            <a:r>
              <a:rPr lang="cs-CZ" altLang="cs-CZ" sz="2800" smtClean="0"/>
              <a:t>- </a:t>
            </a:r>
            <a:r>
              <a:rPr lang="cs-CZ" altLang="cs-CZ" sz="2400" smtClean="0"/>
              <a:t>popisující výše uvedené symptomy.</a:t>
            </a:r>
          </a:p>
          <a:p>
            <a:pPr eaLnBrk="1" hangingPunct="1"/>
            <a:r>
              <a:rPr lang="cs-CZ" altLang="cs-CZ" sz="2800" smtClean="0">
                <a:solidFill>
                  <a:srgbClr val="0070C0"/>
                </a:solidFill>
              </a:rPr>
              <a:t>ORL</a:t>
            </a:r>
            <a:r>
              <a:rPr lang="cs-CZ" altLang="cs-CZ" sz="2800" smtClean="0"/>
              <a:t>  - </a:t>
            </a:r>
            <a:r>
              <a:rPr lang="cs-CZ" altLang="cs-CZ" sz="2400" smtClean="0"/>
              <a:t>vyšetření artikulačních a hlasotvorných orgánů (různé atonie svalstva, či paradoxní pohyby), včetně popisu hybnosti hlasivek ve stroboskopickém světle</a:t>
            </a:r>
            <a:r>
              <a:rPr lang="cs-CZ" altLang="cs-CZ" sz="2800" smtClean="0"/>
              <a:t>. </a:t>
            </a:r>
          </a:p>
          <a:p>
            <a:pPr eaLnBrk="1" hangingPunct="1"/>
            <a:r>
              <a:rPr lang="cs-CZ" altLang="cs-CZ" sz="2800" smtClean="0">
                <a:solidFill>
                  <a:srgbClr val="0070C0"/>
                </a:solidFill>
              </a:rPr>
              <a:t>Neurologické vyšetření – </a:t>
            </a:r>
            <a:r>
              <a:rPr lang="cs-CZ" altLang="cs-CZ" sz="2400" smtClean="0"/>
              <a:t>nález je často lokalizovaný, abnormity v EEG</a:t>
            </a:r>
          </a:p>
          <a:p>
            <a:pPr eaLnBrk="1" hangingPunct="1"/>
            <a:r>
              <a:rPr lang="cs-CZ" altLang="cs-CZ" sz="2800" smtClean="0">
                <a:solidFill>
                  <a:srgbClr val="0070C0"/>
                </a:solidFill>
              </a:rPr>
              <a:t>Zobrazovací vyšetření mozku </a:t>
            </a:r>
            <a:r>
              <a:rPr lang="cs-CZ" altLang="cs-CZ" sz="2800" smtClean="0"/>
              <a:t>(zejména MRI, ale i funkční vyšetření PET a fMRI) </a:t>
            </a:r>
            <a:endParaRPr lang="cs-CZ" altLang="cs-CZ" sz="2800" b="1" smtClean="0"/>
          </a:p>
          <a:p>
            <a:pPr eaLnBrk="1" hangingPunct="1">
              <a:buFontTx/>
              <a:buNone/>
            </a:pPr>
            <a:endParaRPr lang="cs-CZ" altLang="cs-CZ" sz="2800" smtClean="0"/>
          </a:p>
          <a:p>
            <a:pPr eaLnBrk="1" hangingPunct="1"/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xmlns="" val="19310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Terapie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altLang="cs-CZ" sz="2800" smtClean="0"/>
              <a:t>Propojení logopedické péče s fyzioterapií</a:t>
            </a:r>
          </a:p>
          <a:p>
            <a:r>
              <a:rPr lang="cs-CZ" altLang="cs-CZ" sz="2800" smtClean="0"/>
              <a:t>Terapie poruch příjmu potravy</a:t>
            </a:r>
            <a:r>
              <a:rPr lang="cs-CZ" altLang="cs-CZ" smtClean="0"/>
              <a:t> – </a:t>
            </a:r>
            <a:r>
              <a:rPr lang="cs-CZ" altLang="cs-CZ" sz="2400" smtClean="0"/>
              <a:t>stimulace chybějících reflexů a postupné nahrazování aktivní motorikou, zvládání slinotoku….</a:t>
            </a:r>
          </a:p>
          <a:p>
            <a:r>
              <a:rPr lang="cs-CZ" altLang="cs-CZ" sz="2800" smtClean="0"/>
              <a:t>Terapie řečových schopností – </a:t>
            </a:r>
            <a:r>
              <a:rPr lang="cs-CZ" altLang="cs-CZ" sz="2400" smtClean="0"/>
              <a:t>oční kontakt, napodobování motorických činností, masáže mluvidel, aktivní napodobování artikulačních pohybů..</a:t>
            </a:r>
          </a:p>
          <a:p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xmlns="" val="29614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Dyslalie - patlavost</a:t>
            </a:r>
            <a:r>
              <a:rPr lang="cs-CZ" altLang="cs-CZ" sz="4000" b="1" smtClean="0"/>
              <a:t/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 smtClean="0">
                <a:solidFill>
                  <a:srgbClr val="FF3300"/>
                </a:solidFill>
              </a:rPr>
              <a:t>Neschopnost správně vyslovovat jednotlivé hlásky nebo skupiny hlásek</a:t>
            </a:r>
            <a:r>
              <a:rPr lang="cs-CZ" altLang="cs-CZ" sz="2800" dirty="0" smtClean="0">
                <a:solidFill>
                  <a:srgbClr val="0070C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/>
              <a:t>Hláska je tvořena na nesprávném místě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/>
              <a:t>Nejčastější porucha dětské řeči, častější u chlapců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/>
              <a:t>Vzniká během vývoje řeči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800" dirty="0" smtClean="0"/>
              <a:t>Fyziologická</a:t>
            </a:r>
            <a:r>
              <a:rPr lang="cs-CZ" altLang="cs-CZ" sz="2400" dirty="0" smtClean="0"/>
              <a:t> (kolem věku 3 let)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800" dirty="0" smtClean="0"/>
              <a:t>Prodloužená fyziologická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800" dirty="0" smtClean="0"/>
              <a:t>Patologická </a:t>
            </a:r>
            <a:r>
              <a:rPr lang="cs-CZ" altLang="cs-CZ" sz="2400" dirty="0" smtClean="0"/>
              <a:t>(po 7 roku věku)</a:t>
            </a:r>
          </a:p>
        </p:txBody>
      </p:sp>
    </p:spTree>
    <p:extLst>
      <p:ext uri="{BB962C8B-B14F-4D97-AF65-F5344CB8AC3E}">
        <p14:creationId xmlns:p14="http://schemas.microsoft.com/office/powerpoint/2010/main" xmlns="" val="2027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>
                <a:solidFill>
                  <a:srgbClr val="FF0066"/>
                </a:solidFill>
              </a:rPr>
              <a:t>Vývoj řeči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1,5 –2 roky -  </a:t>
            </a:r>
            <a:r>
              <a:rPr lang="cs-CZ" altLang="cs-CZ" b="1" smtClean="0">
                <a:solidFill>
                  <a:srgbClr val="FF0066"/>
                </a:solidFill>
              </a:rPr>
              <a:t>egocentrické stádium</a:t>
            </a:r>
            <a:r>
              <a:rPr lang="cs-CZ" altLang="cs-CZ" sz="3600" smtClean="0"/>
              <a:t>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Dvou-slovné věty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napodobuje dospělé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samo objevuje mluvení jako činnost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samo si opakuje slova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Tempo řeči je pomalé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prudký kvalitativní a kvantitativní</a:t>
            </a:r>
            <a:r>
              <a:rPr lang="cs-CZ" altLang="cs-CZ" smtClean="0"/>
              <a:t> vývoj řeči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Cca 300 slov</a:t>
            </a:r>
          </a:p>
          <a:p>
            <a:pPr eaLnBrk="1" hangingPunct="1">
              <a:buFont typeface="Wingdings" pitchFamily="2" charset="2"/>
              <a:buChar char="Ø"/>
            </a:pPr>
            <a:endParaRPr lang="cs-CZ" altLang="cs-CZ" smtClean="0"/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30249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3300"/>
                </a:solidFill>
              </a:rPr>
              <a:t>Dyslalie, etiologie</a:t>
            </a:r>
            <a:r>
              <a:rPr lang="cs-CZ" altLang="cs-CZ" b="1" smtClean="0"/>
              <a:t>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cs-CZ" altLang="cs-CZ" sz="2800" smtClean="0"/>
          </a:p>
          <a:p>
            <a:pPr marL="0" indent="0" eaLnBrk="1" hangingPunct="1"/>
            <a:r>
              <a:rPr lang="cs-CZ" altLang="cs-CZ" sz="2800" b="1" smtClean="0">
                <a:solidFill>
                  <a:srgbClr val="0070C0"/>
                </a:solidFill>
              </a:rPr>
              <a:t> vnitřní příčiny </a:t>
            </a:r>
            <a:r>
              <a:rPr lang="cs-CZ" altLang="cs-CZ" sz="2400" smtClean="0"/>
              <a:t>(fyzická nezralost, motorická diskoordinace, poruchy sluchu, zraku, nedostatečná diskriminace zvuků, anatomické vady řečových orgánů, kognitivně – lingvistické nedostatky, poškození CNS) </a:t>
            </a:r>
            <a:endParaRPr lang="cs-CZ" altLang="cs-CZ" sz="2800" smtClean="0"/>
          </a:p>
          <a:p>
            <a:pPr marL="0" indent="0" eaLnBrk="1" hangingPunct="1"/>
            <a:r>
              <a:rPr lang="cs-CZ" altLang="cs-CZ" sz="2800" b="1" smtClean="0">
                <a:solidFill>
                  <a:srgbClr val="0070C0"/>
                </a:solidFill>
              </a:rPr>
              <a:t> vnější příčiny </a:t>
            </a:r>
            <a:r>
              <a:rPr lang="cs-CZ" altLang="cs-CZ" sz="2400" smtClean="0"/>
              <a:t>(psychosociální vlivy, hereditární zátěž, citová deprivace, nesprávný mluvní vzor</a:t>
            </a:r>
            <a:r>
              <a:rPr lang="cs-CZ" altLang="cs-CZ" sz="2800" smtClean="0"/>
              <a:t>) </a:t>
            </a:r>
            <a:endParaRPr lang="cs-CZ" altLang="cs-CZ" sz="2800" b="1" smtClean="0"/>
          </a:p>
          <a:p>
            <a:pPr marL="0" indent="0" eaLnBrk="1" hangingPunct="1"/>
            <a:endParaRPr lang="cs-CZ" altLang="cs-CZ" sz="2800" smtClean="0"/>
          </a:p>
          <a:p>
            <a:pPr marL="0" indent="0" eaLnBrk="1" hangingPunct="1"/>
            <a:endParaRPr lang="cs-CZ" altLang="cs-CZ" sz="280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66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Dyslalie -  Symptomatologie</a:t>
            </a:r>
            <a:endParaRPr lang="cs-CZ" altLang="cs-CZ" sz="400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 smtClean="0">
                <a:solidFill>
                  <a:srgbClr val="0070C0"/>
                </a:solidFill>
              </a:rPr>
              <a:t>vynecháváním</a:t>
            </a:r>
            <a:r>
              <a:rPr lang="cs-CZ" altLang="cs-CZ" sz="2800" b="1" dirty="0" smtClean="0"/>
              <a:t> </a:t>
            </a:r>
            <a:r>
              <a:rPr lang="cs-CZ" altLang="cs-CZ" sz="2800" dirty="0" smtClean="0"/>
              <a:t>hlásek </a:t>
            </a:r>
            <a:r>
              <a:rPr lang="cs-CZ" altLang="cs-CZ" sz="2400" dirty="0" smtClean="0"/>
              <a:t>(eliminace, </a:t>
            </a:r>
            <a:r>
              <a:rPr lang="cs-CZ" altLang="cs-CZ" sz="2400" dirty="0" err="1" smtClean="0"/>
              <a:t>mogilalie</a:t>
            </a:r>
            <a:r>
              <a:rPr lang="cs-CZ" altLang="cs-CZ" sz="2400" dirty="0" smtClean="0"/>
              <a:t>)</a:t>
            </a:r>
          </a:p>
          <a:p>
            <a:pPr eaLnBrk="1" hangingPunct="1">
              <a:buFontTx/>
              <a:buNone/>
            </a:pPr>
            <a:r>
              <a:rPr lang="cs-CZ" altLang="cs-CZ" sz="2400" dirty="0" smtClean="0"/>
              <a:t>Tráva - </a:t>
            </a:r>
            <a:r>
              <a:rPr lang="cs-CZ" altLang="cs-CZ" sz="2400" dirty="0" err="1" smtClean="0"/>
              <a:t>táva</a:t>
            </a:r>
            <a:endParaRPr lang="cs-CZ" altLang="cs-CZ" sz="2400" dirty="0" smtClean="0"/>
          </a:p>
          <a:p>
            <a:pPr eaLnBrk="1" hangingPunct="1"/>
            <a:r>
              <a:rPr lang="cs-CZ" altLang="cs-CZ" sz="2800" b="1" dirty="0" smtClean="0">
                <a:solidFill>
                  <a:srgbClr val="0070C0"/>
                </a:solidFill>
              </a:rPr>
              <a:t>nahrazováním</a:t>
            </a:r>
            <a:r>
              <a:rPr lang="cs-CZ" altLang="cs-CZ" sz="2800" b="1" dirty="0" smtClean="0"/>
              <a:t> </a:t>
            </a:r>
            <a:r>
              <a:rPr lang="cs-CZ" altLang="cs-CZ" sz="2800" dirty="0" smtClean="0"/>
              <a:t>obtížné hlásky hláskou jinou, artikulačně blízkou </a:t>
            </a:r>
            <a:r>
              <a:rPr lang="cs-CZ" altLang="cs-CZ" sz="2400" dirty="0" smtClean="0"/>
              <a:t>(substituce, </a:t>
            </a:r>
            <a:r>
              <a:rPr lang="cs-CZ" altLang="cs-CZ" sz="2400" dirty="0" err="1" smtClean="0"/>
              <a:t>paralalie</a:t>
            </a:r>
            <a:r>
              <a:rPr lang="cs-CZ" altLang="cs-CZ" sz="2400" dirty="0" smtClean="0"/>
              <a:t>)</a:t>
            </a:r>
          </a:p>
          <a:p>
            <a:pPr eaLnBrk="1" hangingPunct="1">
              <a:buFontTx/>
              <a:buNone/>
            </a:pPr>
            <a:r>
              <a:rPr lang="cs-CZ" altLang="cs-CZ" sz="2400" dirty="0" smtClean="0"/>
              <a:t>Tráva - </a:t>
            </a:r>
            <a:r>
              <a:rPr lang="cs-CZ" altLang="cs-CZ" sz="2400" dirty="0" err="1" smtClean="0"/>
              <a:t>tláva</a:t>
            </a:r>
            <a:endParaRPr lang="cs-CZ" altLang="cs-CZ" sz="2400" dirty="0" smtClean="0"/>
          </a:p>
          <a:p>
            <a:pPr eaLnBrk="1" hangingPunct="1"/>
            <a:r>
              <a:rPr lang="cs-CZ" altLang="cs-CZ" sz="2800" b="1" dirty="0" smtClean="0">
                <a:solidFill>
                  <a:srgbClr val="0070C0"/>
                </a:solidFill>
              </a:rPr>
              <a:t>vadnou výslovností </a:t>
            </a:r>
            <a:r>
              <a:rPr lang="cs-CZ" altLang="cs-CZ" sz="2400" dirty="0" smtClean="0"/>
              <a:t>(distorze, nazýváme podle narušené hlásky připojením koncovky –ismus, např. r – rotacismus, l – lambdacismus, s - sigmatismus, atd.). </a:t>
            </a:r>
            <a:endParaRPr lang="cs-CZ" alt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412851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smtClean="0">
                <a:solidFill>
                  <a:srgbClr val="FF3300"/>
                </a:solidFill>
              </a:rPr>
              <a:t>Dyslalie – diagnostika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Logoped – </a:t>
            </a:r>
            <a:r>
              <a:rPr lang="cs-CZ" altLang="cs-CZ" sz="2400" smtClean="0"/>
              <a:t>vyšetření místa a způsobu realizace vadné hlásky </a:t>
            </a:r>
          </a:p>
          <a:p>
            <a:pPr eaLnBrk="1" hangingPunct="1"/>
            <a:r>
              <a:rPr lang="cs-CZ" altLang="cs-CZ" smtClean="0"/>
              <a:t>ORL </a:t>
            </a:r>
            <a:r>
              <a:rPr lang="cs-CZ" altLang="cs-CZ" sz="2400" smtClean="0"/>
              <a:t>(vyšetření sluchu a artikulačních orgánů). </a:t>
            </a:r>
          </a:p>
          <a:p>
            <a:pPr eaLnBrk="1" hangingPunct="1"/>
            <a:r>
              <a:rPr lang="cs-CZ" altLang="cs-CZ" smtClean="0"/>
              <a:t>Další </a:t>
            </a:r>
            <a:r>
              <a:rPr lang="cs-CZ" altLang="cs-CZ" sz="2400" smtClean="0"/>
              <a:t>vyšetření při specifických podezřeních</a:t>
            </a:r>
            <a:r>
              <a:rPr lang="cs-CZ" altLang="cs-CZ" smtClean="0"/>
              <a:t>. </a:t>
            </a:r>
            <a:endParaRPr lang="cs-CZ" altLang="cs-CZ" b="1" smtClean="0"/>
          </a:p>
        </p:txBody>
      </p:sp>
    </p:spTree>
    <p:extLst>
      <p:ext uri="{BB962C8B-B14F-4D97-AF65-F5344CB8AC3E}">
        <p14:creationId xmlns:p14="http://schemas.microsoft.com/office/powerpoint/2010/main" xmlns="" val="30337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Zásady terapie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altLang="cs-CZ" smtClean="0"/>
              <a:t>Zásada krátkodobého cvičení </a:t>
            </a:r>
          </a:p>
          <a:p>
            <a:r>
              <a:rPr lang="cs-CZ" altLang="cs-CZ" smtClean="0"/>
              <a:t>Zásada užívání pomocných hlásek</a:t>
            </a:r>
          </a:p>
          <a:p>
            <a:r>
              <a:rPr lang="cs-CZ" altLang="cs-CZ" smtClean="0"/>
              <a:t>Zásada užívání sluchové kontroly</a:t>
            </a:r>
          </a:p>
          <a:p>
            <a:r>
              <a:rPr lang="cs-CZ" altLang="cs-CZ" smtClean="0"/>
              <a:t>Zásada minimální akce</a:t>
            </a:r>
          </a:p>
          <a:p>
            <a:r>
              <a:rPr lang="cs-CZ" altLang="cs-CZ" smtClean="0"/>
              <a:t>Užívání pomůcek  - </a:t>
            </a:r>
            <a:r>
              <a:rPr lang="cs-CZ" altLang="cs-CZ" sz="2400" smtClean="0"/>
              <a:t>zrcadlo, sondy, špachtle, rotavibrátor, diktafon, videozáznam…</a:t>
            </a:r>
          </a:p>
        </p:txBody>
      </p:sp>
    </p:spTree>
    <p:extLst>
      <p:ext uri="{BB962C8B-B14F-4D97-AF65-F5344CB8AC3E}">
        <p14:creationId xmlns:p14="http://schemas.microsoft.com/office/powerpoint/2010/main" xmlns="" val="299089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3300"/>
                </a:solidFill>
              </a:rPr>
              <a:t>Dyslalie,terapie:</a:t>
            </a:r>
            <a:r>
              <a:rPr lang="cs-CZ" altLang="cs-CZ" smtClean="0"/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Dyslalie se nejvíce vyskytuje u </a:t>
            </a:r>
            <a:r>
              <a:rPr lang="cs-CZ" altLang="cs-CZ" sz="2400" smtClean="0">
                <a:solidFill>
                  <a:schemeClr val="hlink"/>
                </a:solidFill>
              </a:rPr>
              <a:t>dětských klientů</a:t>
            </a:r>
            <a:r>
              <a:rPr lang="cs-CZ" altLang="cs-CZ" sz="2400" smtClean="0"/>
              <a:t> a většinou také ještě v dětství dochází ke korekci.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solidFill>
                  <a:schemeClr val="hlink"/>
                </a:solidFill>
              </a:rPr>
              <a:t>Mozek dítěte se stále vyvíjí</a:t>
            </a:r>
            <a:r>
              <a:rPr lang="cs-CZ" altLang="cs-CZ" sz="2400" smtClean="0"/>
              <a:t> (v třetím roce má 75% své celkové velikosti), zatímco v dospělosti je již plně vyvinut, má svou definitivní velikost a hmotnost, a také proto je úprava výslovnosti u dospělých těžší.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Event. si člověk na svou výslovnost už </a:t>
            </a:r>
            <a:r>
              <a:rPr lang="cs-CZ" altLang="cs-CZ" sz="2400" smtClean="0">
                <a:solidFill>
                  <a:schemeClr val="hlink"/>
                </a:solidFill>
              </a:rPr>
              <a:t>navyk</a:t>
            </a:r>
            <a:r>
              <a:rPr lang="cs-CZ" altLang="cs-CZ" sz="2400" smtClean="0"/>
              <a:t>l a předkládaná správná artikulace je mu cizí. Za celý svůj život se nemusí setkat s negativním postojem okolí vůči svému projevu, ale také může dojít k situaci, kdy bude potřebovat umět vyslovovat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xmlns="" val="34537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smtClean="0"/>
              <a:t>4. Poruchy plynulosti řeči</a:t>
            </a:r>
            <a:br>
              <a:rPr lang="cs-CZ" altLang="cs-CZ" b="1" dirty="0" smtClean="0"/>
            </a:br>
            <a:endParaRPr lang="cs-CZ" altLang="cs-CZ" b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Balbuties  - koktavost</a:t>
            </a:r>
          </a:p>
          <a:p>
            <a:pPr eaLnBrk="1" hangingPunct="1"/>
            <a:r>
              <a:rPr lang="cs-CZ" altLang="cs-CZ" smtClean="0"/>
              <a:t>Tumultus semonis - breptavost</a:t>
            </a:r>
          </a:p>
        </p:txBody>
      </p:sp>
    </p:spTree>
    <p:extLst>
      <p:ext uri="{BB962C8B-B14F-4D97-AF65-F5344CB8AC3E}">
        <p14:creationId xmlns:p14="http://schemas.microsoft.com/office/powerpoint/2010/main" xmlns="" val="7690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0066"/>
                </a:solidFill>
              </a:rPr>
              <a:t>Koktavost </a:t>
            </a:r>
            <a:br>
              <a:rPr lang="cs-CZ" altLang="cs-CZ" sz="4000" b="1" smtClean="0">
                <a:solidFill>
                  <a:srgbClr val="FF0066"/>
                </a:solidFill>
              </a:rPr>
            </a:br>
            <a:endParaRPr lang="cs-CZ" altLang="cs-CZ" sz="4000" smtClean="0">
              <a:solidFill>
                <a:srgbClr val="FF00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nejtěžší a nejnápadnější narušení komunikační schopnosti</a:t>
            </a:r>
          </a:p>
          <a:p>
            <a:pPr eaLnBrk="1" hangingPunct="1"/>
            <a:r>
              <a:rPr lang="cs-CZ" altLang="cs-CZ" sz="2800" smtClean="0"/>
              <a:t>samostatný obor logopedie – </a:t>
            </a:r>
            <a:r>
              <a:rPr lang="cs-CZ" altLang="cs-CZ" sz="2800" smtClean="0">
                <a:solidFill>
                  <a:srgbClr val="FF0066"/>
                </a:solidFill>
              </a:rPr>
              <a:t>balbutologie</a:t>
            </a:r>
          </a:p>
          <a:p>
            <a:pPr eaLnBrk="1" hangingPunct="1"/>
            <a:r>
              <a:rPr lang="cs-CZ" altLang="cs-CZ" sz="2800" smtClean="0"/>
              <a:t>narušena dynamika řeči</a:t>
            </a:r>
          </a:p>
          <a:p>
            <a:pPr eaLnBrk="1" hangingPunct="1"/>
            <a:r>
              <a:rPr lang="cs-CZ" altLang="cs-CZ" sz="2800" smtClean="0"/>
              <a:t>Narušení plynulosti</a:t>
            </a:r>
          </a:p>
          <a:p>
            <a:pPr eaLnBrk="1" hangingPunct="1"/>
            <a:r>
              <a:rPr lang="cs-CZ" altLang="cs-CZ" sz="2800" smtClean="0"/>
              <a:t>Narušení formulace výpovědi</a:t>
            </a:r>
          </a:p>
          <a:p>
            <a:pPr eaLnBrk="1" hangingPunct="1"/>
            <a:r>
              <a:rPr lang="cs-CZ" altLang="cs-CZ" sz="2800" smtClean="0"/>
              <a:t>Negativně ovlivňuje celou osobnost jedince</a:t>
            </a:r>
          </a:p>
        </p:txBody>
      </p:sp>
    </p:spTree>
    <p:extLst>
      <p:ext uri="{BB962C8B-B14F-4D97-AF65-F5344CB8AC3E}">
        <p14:creationId xmlns:p14="http://schemas.microsoft.com/office/powerpoint/2010/main" xmlns="" val="275518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0066"/>
                </a:solidFill>
              </a:rPr>
              <a:t>Koktavost  - Etiologie: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95288" y="162877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800" b="1" dirty="0" smtClean="0"/>
              <a:t>Neznáme</a:t>
            </a:r>
          </a:p>
          <a:p>
            <a:pPr eaLnBrk="1" hangingPunct="1"/>
            <a:r>
              <a:rPr lang="cs-CZ" altLang="cs-CZ" sz="2800" dirty="0" smtClean="0"/>
              <a:t>Orgánově podmíněná </a:t>
            </a:r>
            <a:r>
              <a:rPr lang="cs-CZ" altLang="cs-CZ" dirty="0" smtClean="0"/>
              <a:t>- </a:t>
            </a:r>
            <a:r>
              <a:rPr lang="cs-CZ" altLang="cs-CZ" sz="2400" dirty="0" smtClean="0"/>
              <a:t>genetika, poruchy metabolismu, </a:t>
            </a:r>
            <a:r>
              <a:rPr lang="cs-CZ" altLang="cs-CZ" sz="2400" dirty="0" err="1" smtClean="0"/>
              <a:t>diskoordinace</a:t>
            </a:r>
            <a:r>
              <a:rPr lang="cs-CZ" altLang="cs-CZ" sz="2400" dirty="0" smtClean="0"/>
              <a:t> mozkových hemisfér, poruchy </a:t>
            </a:r>
            <a:r>
              <a:rPr lang="cs-CZ" altLang="cs-CZ" sz="2400" dirty="0" err="1" smtClean="0"/>
              <a:t>subkorových</a:t>
            </a:r>
            <a:r>
              <a:rPr lang="cs-CZ" altLang="cs-CZ" sz="2400" dirty="0" smtClean="0"/>
              <a:t> bazálních ganglií, narušení zpětné sluchové vazby, vrozená řečová slabost</a:t>
            </a:r>
          </a:p>
          <a:p>
            <a:pPr eaLnBrk="1" hangingPunct="1"/>
            <a:r>
              <a:rPr lang="cs-CZ" altLang="cs-CZ" sz="2800" dirty="0" smtClean="0"/>
              <a:t>Neuróza </a:t>
            </a:r>
            <a:r>
              <a:rPr lang="cs-CZ" altLang="cs-CZ" sz="2400" dirty="0" smtClean="0"/>
              <a:t>– sociální prostředí, </a:t>
            </a:r>
            <a:r>
              <a:rPr lang="cs-CZ" altLang="cs-CZ" sz="2400" dirty="0" err="1" smtClean="0"/>
              <a:t>psychotraumata</a:t>
            </a:r>
            <a:endParaRPr lang="cs-CZ" altLang="cs-CZ" sz="2400" dirty="0" smtClean="0"/>
          </a:p>
          <a:p>
            <a:pPr eaLnBrk="1" hangingPunct="1"/>
            <a:r>
              <a:rPr lang="cs-CZ" altLang="cs-CZ" sz="2800" dirty="0" smtClean="0"/>
              <a:t>Kombinace</a:t>
            </a:r>
          </a:p>
        </p:txBody>
      </p:sp>
    </p:spTree>
    <p:extLst>
      <p:ext uri="{BB962C8B-B14F-4D97-AF65-F5344CB8AC3E}">
        <p14:creationId xmlns:p14="http://schemas.microsoft.com/office/powerpoint/2010/main" xmlns="" val="3633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Patogeneze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altLang="cs-CZ" smtClean="0"/>
              <a:t>3., 5. rok věku – tvorba souvětí</a:t>
            </a:r>
          </a:p>
          <a:p>
            <a:r>
              <a:rPr lang="cs-CZ" altLang="cs-CZ" smtClean="0"/>
              <a:t>Nástup do školy</a:t>
            </a:r>
          </a:p>
          <a:p>
            <a:r>
              <a:rPr lang="cs-CZ" altLang="cs-CZ" smtClean="0"/>
              <a:t>V dospělosti vzácně</a:t>
            </a:r>
          </a:p>
          <a:p>
            <a:r>
              <a:rPr lang="cs-CZ" altLang="cs-CZ" smtClean="0"/>
              <a:t>Častěji chlapci</a:t>
            </a:r>
          </a:p>
          <a:p>
            <a:endParaRPr lang="cs-CZ" altLang="cs-CZ" smtClean="0"/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301739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0000"/>
                </a:solidFill>
              </a:rPr>
              <a:t>Symptomatologie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Vnitřní</a:t>
            </a:r>
            <a:r>
              <a:rPr lang="cs-CZ" dirty="0" smtClean="0"/>
              <a:t> 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 </a:t>
            </a:r>
            <a:r>
              <a:rPr lang="cs-CZ" sz="2400" dirty="0" smtClean="0"/>
              <a:t>logofobie  - strach z řeči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400" dirty="0" smtClean="0"/>
              <a:t>Vyhýbání se kritickým hláskám, slovům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400" dirty="0" smtClean="0"/>
              <a:t>Nahrazování jinými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400" dirty="0" smtClean="0"/>
              <a:t>Trpí myšlenkový obsah řeči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400" dirty="0" smtClean="0"/>
              <a:t>Psychické poruchy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400" dirty="0" smtClean="0"/>
              <a:t>Zhoršení – neznámé prostředí, hovorová řeč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400" dirty="0" smtClean="0"/>
              <a:t>Zlepšení  - blízké osoby, zpěv, recitace, šepot</a:t>
            </a:r>
          </a:p>
          <a:p>
            <a:pPr marL="0" indent="0" eaLnBrk="1" hangingPunct="1">
              <a:buFontTx/>
              <a:buNone/>
              <a:defRPr/>
            </a:pPr>
            <a:endParaRPr lang="cs-CZ" sz="2400" dirty="0" smtClean="0"/>
          </a:p>
          <a:p>
            <a:pPr eaLnBrk="1" hangingPunct="1">
              <a:buFont typeface="Wingdings" pitchFamily="2" charset="2"/>
              <a:buChar char="Ø"/>
              <a:defRPr/>
            </a:pPr>
            <a:endParaRPr lang="cs-CZ" dirty="0" smtClean="0"/>
          </a:p>
          <a:p>
            <a:pPr eaLnBrk="1" hangingPunct="1">
              <a:buFont typeface="Wingdings" pitchFamily="2" charset="2"/>
              <a:buChar char="Ø"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79409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0066"/>
                </a:solidFill>
              </a:rPr>
              <a:t>Vývoj řeči</a:t>
            </a:r>
            <a:br>
              <a:rPr lang="cs-CZ" altLang="cs-CZ" sz="4000" b="1" smtClean="0">
                <a:solidFill>
                  <a:srgbClr val="FF0066"/>
                </a:solidFill>
              </a:rPr>
            </a:br>
            <a:endParaRPr lang="cs-CZ" altLang="cs-CZ" sz="4000" b="1" smtClean="0">
              <a:solidFill>
                <a:srgbClr val="FF0066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2-3 rok</a:t>
            </a:r>
            <a:r>
              <a:rPr lang="cs-CZ" altLang="cs-CZ" smtClean="0">
                <a:solidFill>
                  <a:schemeClr val="accent2"/>
                </a:solidFill>
              </a:rPr>
              <a:t> - </a:t>
            </a:r>
            <a:r>
              <a:rPr lang="cs-CZ" altLang="cs-CZ" sz="2400" b="1" smtClean="0"/>
              <a:t>stádium rozvoje komunikační řeči, </a:t>
            </a:r>
            <a:r>
              <a:rPr lang="cs-CZ" altLang="cs-CZ" sz="2400" smtClean="0"/>
              <a:t>pomocí řeči dosahuje drobné cíle</a:t>
            </a:r>
            <a:r>
              <a:rPr lang="cs-CZ" altLang="cs-CZ" smtClean="0"/>
              <a:t>,</a:t>
            </a:r>
            <a:r>
              <a:rPr lang="cs-CZ" altLang="cs-CZ" sz="2400" smtClean="0"/>
              <a:t> pomocí řeči může usměrňovat dospělé</a:t>
            </a:r>
            <a:r>
              <a:rPr lang="cs-CZ" altLang="cs-CZ" smtClean="0"/>
              <a:t> </a:t>
            </a:r>
          </a:p>
          <a:p>
            <a:pPr eaLnBrk="1" hangingPunct="1"/>
            <a:r>
              <a:rPr lang="cs-CZ" altLang="cs-CZ" sz="2800" smtClean="0"/>
              <a:t>3 rok</a:t>
            </a:r>
            <a:r>
              <a:rPr lang="cs-CZ" altLang="cs-CZ" smtClean="0"/>
              <a:t> -  </a:t>
            </a:r>
            <a:r>
              <a:rPr lang="cs-CZ" altLang="cs-CZ" sz="2400" b="1" smtClean="0"/>
              <a:t>stádium logických pojmů</a:t>
            </a:r>
            <a:r>
              <a:rPr lang="cs-CZ" altLang="cs-CZ" smtClean="0"/>
              <a:t> - </a:t>
            </a:r>
            <a:r>
              <a:rPr lang="cs-CZ" altLang="cs-CZ" sz="2400" smtClean="0"/>
              <a:t>zapojení abstrakce , 1000 slov</a:t>
            </a:r>
          </a:p>
          <a:p>
            <a:pPr eaLnBrk="1" hangingPunct="1"/>
            <a:r>
              <a:rPr lang="cs-CZ" altLang="cs-CZ" sz="2800" smtClean="0"/>
              <a:t>3-4 rok</a:t>
            </a:r>
            <a:r>
              <a:rPr lang="cs-CZ" altLang="cs-CZ" sz="2400" smtClean="0"/>
              <a:t> – </a:t>
            </a:r>
            <a:r>
              <a:rPr lang="cs-CZ" altLang="cs-CZ" sz="2400" b="1" smtClean="0"/>
              <a:t>stadium intelektualizace řeči</a:t>
            </a:r>
            <a:r>
              <a:rPr lang="cs-CZ" altLang="cs-CZ" sz="2400" smtClean="0"/>
              <a:t> – rozšiřování slovní zásoby, probíhá celoživotně</a:t>
            </a:r>
          </a:p>
          <a:p>
            <a:pPr eaLnBrk="1" hangingPunct="1"/>
            <a:r>
              <a:rPr lang="cs-CZ" altLang="cs-CZ" sz="2400" smtClean="0"/>
              <a:t>4-6 rok – gramatická skladba, slovní zásoba, fyziologická bradylalie</a:t>
            </a:r>
          </a:p>
          <a:p>
            <a:pPr eaLnBrk="1" hangingPunct="1"/>
            <a:endParaRPr lang="cs-CZ" altLang="cs-CZ" sz="2400" smtClean="0"/>
          </a:p>
          <a:p>
            <a:pPr eaLnBrk="1" hangingPunct="1"/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xmlns="" val="29435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66"/>
                </a:solidFill>
              </a:rPr>
              <a:t>Symptomatologie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Vnější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dirty="0" smtClean="0"/>
              <a:t>Křečovité pohyby řečového svalstva </a:t>
            </a:r>
            <a:r>
              <a:rPr lang="cs-CZ" altLang="cs-CZ" dirty="0" smtClean="0"/>
              <a:t>– </a:t>
            </a:r>
            <a:r>
              <a:rPr lang="cs-CZ" altLang="cs-CZ" sz="2400" dirty="0" smtClean="0"/>
              <a:t>tony, klony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dirty="0" smtClean="0"/>
              <a:t>Poruchy respirační </a:t>
            </a:r>
            <a:r>
              <a:rPr lang="cs-CZ" altLang="cs-CZ" dirty="0" smtClean="0"/>
              <a:t>– </a:t>
            </a:r>
            <a:r>
              <a:rPr lang="cs-CZ" altLang="cs-CZ" sz="2400" dirty="0" smtClean="0"/>
              <a:t>plýtvání vzduchem, tvorba hlasu při nádechu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dirty="0" smtClean="0"/>
              <a:t>Poruchy fonace – </a:t>
            </a:r>
            <a:r>
              <a:rPr lang="cs-CZ" altLang="cs-CZ" sz="2400" dirty="0" smtClean="0"/>
              <a:t>překrvení hlasivek, uzlíky hlasivek, tlačení hlasu, tvrdé hlasové začátky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dirty="0" smtClean="0"/>
              <a:t>Poruchy artikulace - </a:t>
            </a:r>
            <a:r>
              <a:rPr lang="cs-CZ" altLang="cs-CZ" sz="2400" dirty="0" smtClean="0"/>
              <a:t>artikulační hypertonie, převaha svěračů, trismus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dirty="0" smtClean="0"/>
              <a:t>Souhyby</a:t>
            </a:r>
            <a:r>
              <a:rPr lang="cs-CZ" altLang="cs-CZ" sz="2400" dirty="0" smtClean="0"/>
              <a:t> – mlaskání, mrkání, podupávání..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dirty="0" smtClean="0"/>
              <a:t>Součiny</a:t>
            </a:r>
            <a:r>
              <a:rPr lang="cs-CZ" altLang="cs-CZ" sz="2400" dirty="0" smtClean="0"/>
              <a:t>- vědomé pohyby sval skupin k překonání tonu</a:t>
            </a: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48311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solidFill>
                  <a:srgbClr val="FF0066"/>
                </a:solidFill>
              </a:rPr>
              <a:t>Vnější symptomy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800" dirty="0" err="1" smtClean="0">
                <a:solidFill>
                  <a:srgbClr val="FF0000"/>
                </a:solidFill>
              </a:rPr>
              <a:t>embolofrázie</a:t>
            </a:r>
            <a:r>
              <a:rPr lang="cs-CZ" sz="2800" dirty="0" smtClean="0"/>
              <a:t> </a:t>
            </a:r>
            <a:r>
              <a:rPr lang="cs-CZ" sz="2400" dirty="0" smtClean="0"/>
              <a:t>(tzv. slovní vmetky, slova či hlásky – např. hm, že, ano, prostě.. – kterými si </a:t>
            </a:r>
            <a:r>
              <a:rPr lang="cs-CZ" sz="2400" dirty="0" err="1" smtClean="0"/>
              <a:t>balbutik</a:t>
            </a:r>
            <a:r>
              <a:rPr lang="cs-CZ" sz="2400" dirty="0" smtClean="0"/>
              <a:t> pomáhá překonat křeč mluvidel)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800" dirty="0" err="1" smtClean="0">
                <a:solidFill>
                  <a:srgbClr val="FF0000"/>
                </a:solidFill>
              </a:rPr>
              <a:t>parafrázie</a:t>
            </a:r>
            <a:r>
              <a:rPr lang="cs-CZ" sz="2800" dirty="0" smtClean="0">
                <a:solidFill>
                  <a:srgbClr val="FF0000"/>
                </a:solidFill>
              </a:rPr>
              <a:t>  - </a:t>
            </a:r>
            <a:r>
              <a:rPr lang="cs-CZ" sz="2400" dirty="0" smtClean="0"/>
              <a:t>používání synonymních výrazů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800" dirty="0" smtClean="0"/>
              <a:t>Motorický neklid </a:t>
            </a:r>
            <a:r>
              <a:rPr lang="cs-CZ" sz="2400" dirty="0" smtClean="0"/>
              <a:t>– noční děsy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sz="2800" dirty="0" smtClean="0"/>
              <a:t>Somatické projevy – </a:t>
            </a:r>
            <a:r>
              <a:rPr lang="cs-CZ" sz="2400" dirty="0" smtClean="0"/>
              <a:t>nespavost, vysoký krevní tlak, pocení rukou, rudnutí v obličeji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cs-CZ" dirty="0" smtClean="0"/>
          </a:p>
          <a:p>
            <a:pPr marL="0" indent="0">
              <a:buFontTx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269992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Formy koktavosti: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klonická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Opakování prvních slabik – ba- ba- ba- babička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Jako samostatná se vyskytuje zřídka</a:t>
            </a:r>
          </a:p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tonická</a:t>
            </a:r>
            <a:r>
              <a:rPr lang="cs-CZ" altLang="cs-CZ" dirty="0" smtClean="0"/>
              <a:t>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err="1" smtClean="0"/>
              <a:t>Prefonační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smasmus</a:t>
            </a:r>
            <a:r>
              <a:rPr lang="cs-CZ" altLang="cs-CZ" sz="2400" dirty="0" smtClean="0"/>
              <a:t> </a:t>
            </a:r>
            <a:r>
              <a:rPr lang="cs-CZ" altLang="cs-CZ" sz="2400" dirty="0" smtClean="0">
                <a:cs typeface="Arial" charset="0"/>
              </a:rPr>
              <a:t>→ řečový blok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Zvýšené napětí artikulačních a krčních svalů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Zkrácená fonační doba, častější nadechování</a:t>
            </a:r>
          </a:p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smíšená </a:t>
            </a:r>
            <a:r>
              <a:rPr lang="cs-CZ" altLang="cs-CZ" dirty="0" err="1" smtClean="0">
                <a:solidFill>
                  <a:srgbClr val="FF0000"/>
                </a:solidFill>
              </a:rPr>
              <a:t>tonoklonická</a:t>
            </a:r>
            <a:endParaRPr lang="cs-CZ" altLang="cs-CZ" dirty="0" smtClean="0">
              <a:solidFill>
                <a:srgbClr val="FF0000"/>
              </a:solidFill>
            </a:endParaRP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25102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Terapie:symptomatologická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smtClean="0">
                <a:solidFill>
                  <a:srgbClr val="FF0066"/>
                </a:solidFill>
              </a:rPr>
              <a:t>Logopedie</a:t>
            </a:r>
            <a:r>
              <a:rPr lang="cs-CZ" altLang="cs-CZ" sz="280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smtClean="0"/>
              <a:t>dechová cvičení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smtClean="0"/>
              <a:t>uvolňovací artikulační cvičení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smtClean="0"/>
              <a:t>cvičení plynulosti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smtClean="0"/>
              <a:t>cvičení čtením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smtClean="0"/>
              <a:t>rytmické vytleskávání hlásek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smtClean="0"/>
              <a:t>tajné písmo (obloučky jako ekvivalenty slabik, úsečky jako ekvivalent slov)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smtClean="0"/>
              <a:t>používání fonograforytmiky….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>
                <a:solidFill>
                  <a:srgbClr val="FF0066"/>
                </a:solidFill>
              </a:rPr>
              <a:t>Psychoterapie</a:t>
            </a:r>
            <a:r>
              <a:rPr lang="cs-CZ" altLang="cs-CZ" sz="2800" smtClean="0"/>
              <a:t> – </a:t>
            </a:r>
            <a:r>
              <a:rPr lang="cs-CZ" altLang="cs-CZ" sz="2000" smtClean="0"/>
              <a:t>eliminace vnitřních příznaků, smíření se s koktavostí, nevyhýbat se stresovým situacím, spíše naopak,  sociální izolace, hypnóza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>
                <a:solidFill>
                  <a:srgbClr val="FF0066"/>
                </a:solidFill>
              </a:rPr>
              <a:t>Medikamentózní terapie</a:t>
            </a:r>
            <a:r>
              <a:rPr lang="cs-CZ" altLang="cs-CZ" sz="2800" smtClean="0"/>
              <a:t> – </a:t>
            </a:r>
            <a:r>
              <a:rPr lang="cs-CZ" altLang="cs-CZ" sz="2000" smtClean="0"/>
              <a:t>anxiolytika, myorelaxancia, sporná, nežádoucí účinky</a:t>
            </a:r>
          </a:p>
        </p:txBody>
      </p:sp>
    </p:spTree>
    <p:extLst>
      <p:ext uri="{BB962C8B-B14F-4D97-AF65-F5344CB8AC3E}">
        <p14:creationId xmlns:p14="http://schemas.microsoft.com/office/powerpoint/2010/main" xmlns="" val="14619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0066"/>
                </a:solidFill>
              </a:rPr>
              <a:t>Breptavost </a:t>
            </a:r>
            <a:br>
              <a:rPr lang="cs-CZ" altLang="cs-CZ" sz="4000" b="1" smtClean="0">
                <a:solidFill>
                  <a:srgbClr val="FF0066"/>
                </a:solidFill>
              </a:rPr>
            </a:br>
            <a:endParaRPr lang="cs-CZ" altLang="cs-CZ" sz="400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1438"/>
            <a:ext cx="8229600" cy="4784725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Překotná řeč – přeříkávání, komolení slabik, zrychlené tempo řeči</a:t>
            </a:r>
          </a:p>
          <a:p>
            <a:pPr eaLnBrk="1" hangingPunct="1"/>
            <a:r>
              <a:rPr lang="cs-CZ" altLang="cs-CZ" sz="2800" smtClean="0">
                <a:solidFill>
                  <a:srgbClr val="FF0066"/>
                </a:solidFill>
              </a:rPr>
              <a:t>Etiologie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smtClean="0"/>
              <a:t>Není příliš známa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smtClean="0"/>
              <a:t>Dědičnost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smtClean="0"/>
              <a:t>Organický podklad – nezralost CNS…</a:t>
            </a:r>
          </a:p>
          <a:p>
            <a:pPr eaLnBrk="1" hangingPunct="1"/>
            <a:endParaRPr lang="cs-CZ" altLang="cs-CZ" sz="2800" smtClean="0"/>
          </a:p>
          <a:p>
            <a:pPr eaLnBrk="1" hangingPunct="1"/>
            <a:endParaRPr lang="cs-CZ" altLang="cs-CZ" sz="2800" smtClean="0"/>
          </a:p>
          <a:p>
            <a:pPr eaLnBrk="1" hangingPunct="1"/>
            <a:endParaRPr lang="cs-CZ" altLang="cs-CZ" sz="2000" smtClean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3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0066"/>
                </a:solidFill>
              </a:rPr>
              <a:t>Symptomy: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600" smtClean="0"/>
              <a:t>Zrychlené tempo řeči </a:t>
            </a:r>
            <a:r>
              <a:rPr lang="cs-CZ" altLang="cs-CZ" sz="2400" smtClean="0"/>
              <a:t>(mezi slovy, ve slově) výraznější u delších slov – 200 slov/min</a:t>
            </a:r>
          </a:p>
          <a:p>
            <a:pPr eaLnBrk="1" hangingPunct="1"/>
            <a:r>
              <a:rPr lang="cs-CZ" altLang="cs-CZ" sz="2600" smtClean="0"/>
              <a:t>Redukce slabik</a:t>
            </a:r>
          </a:p>
          <a:p>
            <a:pPr eaLnBrk="1" hangingPunct="1"/>
            <a:r>
              <a:rPr lang="cs-CZ" altLang="cs-CZ" sz="2600" smtClean="0"/>
              <a:t>Akcelerace celé osobnosti</a:t>
            </a:r>
          </a:p>
          <a:p>
            <a:pPr eaLnBrk="1" hangingPunct="1"/>
            <a:r>
              <a:rPr lang="cs-CZ" altLang="cs-CZ" sz="2600" smtClean="0"/>
              <a:t>Narušená artikulace</a:t>
            </a:r>
          </a:p>
          <a:p>
            <a:pPr eaLnBrk="1" hangingPunct="1"/>
            <a:r>
              <a:rPr lang="cs-CZ" altLang="cs-CZ" sz="2600" smtClean="0"/>
              <a:t>Motorický neklid</a:t>
            </a:r>
          </a:p>
          <a:p>
            <a:pPr eaLnBrk="1" hangingPunct="1"/>
            <a:r>
              <a:rPr lang="cs-CZ" altLang="cs-CZ" sz="2600" smtClean="0"/>
              <a:t>Porušené dýchání, hlasové poruchy</a:t>
            </a:r>
          </a:p>
          <a:p>
            <a:pPr eaLnBrk="1" hangingPunct="1"/>
            <a:r>
              <a:rPr lang="cs-CZ" altLang="cs-CZ" sz="2600" smtClean="0"/>
              <a:t>Dyzmúzie - monotónnost</a:t>
            </a:r>
          </a:p>
          <a:p>
            <a:pPr eaLnBrk="1" hangingPunct="1"/>
            <a:r>
              <a:rPr lang="cs-CZ" altLang="cs-CZ" sz="2600" smtClean="0"/>
              <a:t>Neuvědomují si zrychlené tempo řeči</a:t>
            </a:r>
          </a:p>
          <a:p>
            <a:pPr eaLnBrk="1" hangingPunct="1"/>
            <a:r>
              <a:rPr lang="cs-CZ" altLang="cs-CZ" sz="2600" smtClean="0"/>
              <a:t>Dysgrafické písmo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600" smtClean="0"/>
          </a:p>
        </p:txBody>
      </p:sp>
    </p:spTree>
    <p:extLst>
      <p:ext uri="{BB962C8B-B14F-4D97-AF65-F5344CB8AC3E}">
        <p14:creationId xmlns:p14="http://schemas.microsoft.com/office/powerpoint/2010/main" xmlns="" val="16275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0066"/>
                </a:solidFill>
              </a:rPr>
              <a:t>Terapie: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Logopedická intervence</a:t>
            </a:r>
          </a:p>
          <a:p>
            <a:pPr eaLnBrk="1" hangingPunct="1"/>
            <a:r>
              <a:rPr lang="cs-CZ" altLang="cs-CZ" sz="2800" smtClean="0"/>
              <a:t>Trénink pomalého tempa</a:t>
            </a:r>
          </a:p>
          <a:p>
            <a:pPr eaLnBrk="1" hangingPunct="1"/>
            <a:r>
              <a:rPr lang="cs-CZ" altLang="cs-CZ" sz="2800" smtClean="0"/>
              <a:t>Taktování, metronom</a:t>
            </a:r>
          </a:p>
          <a:p>
            <a:pPr eaLnBrk="1" hangingPunct="1"/>
            <a:r>
              <a:rPr lang="cs-CZ" altLang="cs-CZ" sz="2800" smtClean="0"/>
              <a:t>v případě potřeby jsou schopni (ovšem jen krátkodobě) své projevy kontrolovat.</a:t>
            </a:r>
          </a:p>
          <a:p>
            <a:pPr eaLnBrk="1" hangingPunct="1"/>
            <a:r>
              <a:rPr lang="cs-CZ" altLang="cs-CZ" sz="2800" smtClean="0"/>
              <a:t>Narušení si neuvědomují, pomoc nevyhledávají. </a:t>
            </a:r>
          </a:p>
        </p:txBody>
      </p:sp>
    </p:spTree>
    <p:extLst>
      <p:ext uri="{BB962C8B-B14F-4D97-AF65-F5344CB8AC3E}">
        <p14:creationId xmlns:p14="http://schemas.microsoft.com/office/powerpoint/2010/main" xmlns="" val="38343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/>
          <a:lstStyle/>
          <a:p>
            <a:pPr eaLnBrk="1" hangingPunct="1"/>
            <a:r>
              <a:rPr lang="cs-CZ" altLang="cs-CZ" b="1" dirty="0" smtClean="0">
                <a:solidFill>
                  <a:srgbClr val="FF0000"/>
                </a:solidFill>
              </a:rPr>
              <a:t>Poruchy zvuku řeči</a:t>
            </a:r>
            <a:br>
              <a:rPr lang="cs-CZ" altLang="cs-CZ" b="1" dirty="0" smtClean="0">
                <a:solidFill>
                  <a:srgbClr val="FF0000"/>
                </a:solidFill>
              </a:rPr>
            </a:br>
            <a:endParaRPr lang="cs-CZ" altLang="cs-CZ" b="1" dirty="0" smtClean="0">
              <a:solidFill>
                <a:srgbClr val="FF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Rhinolalie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Palatolalie</a:t>
            </a:r>
          </a:p>
        </p:txBody>
      </p:sp>
    </p:spTree>
    <p:extLst>
      <p:ext uri="{BB962C8B-B14F-4D97-AF65-F5344CB8AC3E}">
        <p14:creationId xmlns:p14="http://schemas.microsoft.com/office/powerpoint/2010/main" xmlns="" val="8628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400" smtClean="0"/>
              <a:t>Hlas každého člověka zní jinak. </a:t>
            </a:r>
          </a:p>
          <a:p>
            <a:pPr eaLnBrk="1" hangingPunct="1"/>
            <a:r>
              <a:rPr lang="cs-CZ" altLang="cs-CZ" sz="2400" smtClean="0"/>
              <a:t>základní hrtanový/hlasivkový tón</a:t>
            </a:r>
            <a:r>
              <a:rPr lang="cs-CZ" altLang="cs-CZ" sz="2800" smtClean="0"/>
              <a:t> </a:t>
            </a:r>
          </a:p>
          <a:p>
            <a:pPr eaLnBrk="1" hangingPunct="1"/>
            <a:r>
              <a:rPr lang="cs-CZ" altLang="cs-CZ" sz="2400" smtClean="0"/>
              <a:t>Rezonanční dutiny</a:t>
            </a:r>
            <a:r>
              <a:rPr lang="cs-CZ" altLang="cs-CZ" sz="2800" smtClean="0"/>
              <a:t> </a:t>
            </a:r>
            <a:r>
              <a:rPr lang="cs-CZ" altLang="cs-CZ" sz="2000" smtClean="0"/>
              <a:t>(hrtanová, hltanová, ústní, nosohltanová, nosní)</a:t>
            </a:r>
          </a:p>
          <a:p>
            <a:pPr eaLnBrk="1" hangingPunct="1"/>
            <a:r>
              <a:rPr lang="cs-CZ" altLang="cs-CZ" sz="2400" smtClean="0"/>
              <a:t>Na výslednou akustickou podobu hlásky má velký vliv poměr rezonancí v jednotlivých dutinách. Průchodem přes dutiny se k základnímu tónu </a:t>
            </a:r>
            <a:r>
              <a:rPr lang="cs-CZ" altLang="cs-CZ" sz="2400" smtClean="0">
                <a:solidFill>
                  <a:schemeClr val="hlink"/>
                </a:solidFill>
              </a:rPr>
              <a:t>přidávají šumy a tóny</a:t>
            </a:r>
            <a:r>
              <a:rPr lang="cs-CZ" altLang="cs-CZ" sz="2400" smtClean="0"/>
              <a:t> rezonující v těchto dutinách.</a:t>
            </a:r>
          </a:p>
          <a:p>
            <a:pPr eaLnBrk="1" hangingPunct="1"/>
            <a:r>
              <a:rPr lang="cs-CZ" altLang="cs-CZ" sz="2400" smtClean="0"/>
              <a:t>závisí na </a:t>
            </a:r>
            <a:r>
              <a:rPr lang="cs-CZ" altLang="cs-CZ" sz="2400" smtClean="0">
                <a:solidFill>
                  <a:schemeClr val="hlink"/>
                </a:solidFill>
              </a:rPr>
              <a:t>objemu a tvaru dutiny</a:t>
            </a:r>
            <a:r>
              <a:rPr lang="cs-CZ" altLang="cs-CZ" sz="2400" smtClean="0"/>
              <a:t>, jejího vstupního a výstupního otvoru i vzájemném uspořádání dutin. </a:t>
            </a:r>
          </a:p>
          <a:p>
            <a:pPr eaLnBrk="1" hangingPunct="1"/>
            <a:endParaRPr lang="cs-CZ" altLang="cs-CZ" sz="2800" smtClean="0"/>
          </a:p>
          <a:p>
            <a:pPr eaLnBrk="1" hangingPunct="1"/>
            <a:endParaRPr lang="cs-CZ" altLang="cs-CZ" sz="2800" smtClean="0"/>
          </a:p>
          <a:p>
            <a:pPr eaLnBrk="1" hangingPunct="1"/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xmlns="" val="39871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b="1" smtClean="0">
              <a:solidFill>
                <a:schemeClr val="accent2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smtClean="0"/>
              <a:t>Nosovost je fyziologický jev</a:t>
            </a:r>
          </a:p>
          <a:p>
            <a:pPr eaLnBrk="1" hangingPunct="1"/>
            <a:r>
              <a:rPr lang="cs-CZ" altLang="cs-CZ" sz="2800" dirty="0" smtClean="0">
                <a:solidFill>
                  <a:srgbClr val="FF0000"/>
                </a:solidFill>
              </a:rPr>
              <a:t>Orální hlásky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/>
              <a:t>- </a:t>
            </a:r>
            <a:r>
              <a:rPr lang="cs-CZ" altLang="cs-CZ" sz="2400" dirty="0" smtClean="0"/>
              <a:t>artikulační výdechový proud vzduchu směřován z hrtanu do dutiny ústní. </a:t>
            </a:r>
            <a:r>
              <a:rPr lang="cs-CZ" altLang="cs-CZ" sz="2400" b="1" dirty="0" smtClean="0"/>
              <a:t>– vytvoření </a:t>
            </a:r>
            <a:r>
              <a:rPr lang="cs-CZ" altLang="cs-CZ" sz="2400" b="1" dirty="0" err="1" smtClean="0"/>
              <a:t>patrohltanového</a:t>
            </a:r>
            <a:r>
              <a:rPr lang="cs-CZ" altLang="cs-CZ" sz="2400" b="1" dirty="0" smtClean="0"/>
              <a:t> (</a:t>
            </a:r>
            <a:r>
              <a:rPr lang="cs-CZ" altLang="cs-CZ" sz="2400" b="1" dirty="0" err="1" smtClean="0"/>
              <a:t>velofaryngeálního</a:t>
            </a:r>
            <a:r>
              <a:rPr lang="cs-CZ" altLang="cs-CZ" sz="2400" b="1" dirty="0" smtClean="0"/>
              <a:t>) uzávěru </a:t>
            </a:r>
          </a:p>
          <a:p>
            <a:pPr eaLnBrk="1" hangingPunct="1"/>
            <a:r>
              <a:rPr lang="cs-CZ" altLang="cs-CZ" sz="2800" dirty="0" smtClean="0">
                <a:solidFill>
                  <a:srgbClr val="FF0000"/>
                </a:solidFill>
              </a:rPr>
              <a:t>Nazálních hlásky (nosovky</a:t>
            </a:r>
            <a:r>
              <a:rPr lang="cs-CZ" altLang="cs-CZ" sz="2800" dirty="0" smtClean="0"/>
              <a:t>)</a:t>
            </a:r>
            <a:r>
              <a:rPr lang="cs-CZ" altLang="cs-CZ" dirty="0" smtClean="0"/>
              <a:t> -  </a:t>
            </a:r>
            <a:r>
              <a:rPr lang="cs-CZ" altLang="cs-CZ" sz="2400" dirty="0" smtClean="0"/>
              <a:t>zapojena dutina nosní i nosohltanová.  - </a:t>
            </a:r>
            <a:r>
              <a:rPr lang="cs-CZ" altLang="cs-CZ" sz="2400" dirty="0" err="1" smtClean="0"/>
              <a:t>m,n,ň,ng</a:t>
            </a: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8329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Jazykové roviny</a:t>
            </a:r>
            <a:br>
              <a:rPr lang="cs-CZ" altLang="cs-CZ" smtClean="0"/>
            </a:br>
            <a:endParaRPr lang="cs-CZ" altLang="cs-CZ" smtClean="0"/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80907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chemeClr val="accent2"/>
                </a:solidFill>
              </a:rPr>
              <a:t>Rinolalie/Rinofonie</a:t>
            </a:r>
            <a:br>
              <a:rPr lang="cs-CZ" altLang="cs-CZ" sz="4000" b="1" smtClean="0">
                <a:solidFill>
                  <a:schemeClr val="accent2"/>
                </a:solidFill>
              </a:rPr>
            </a:br>
            <a:endParaRPr lang="cs-CZ" altLang="cs-CZ" sz="4000" b="1" smtClean="0">
              <a:solidFill>
                <a:schemeClr val="accent2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>
                <a:solidFill>
                  <a:schemeClr val="hlink"/>
                </a:solidFill>
              </a:rPr>
              <a:t>rinolalie</a:t>
            </a:r>
            <a:r>
              <a:rPr lang="cs-CZ" altLang="cs-CZ" sz="2800" dirty="0" smtClean="0">
                <a:solidFill>
                  <a:schemeClr val="hlink"/>
                </a:solidFill>
              </a:rPr>
              <a:t> </a:t>
            </a:r>
            <a:r>
              <a:rPr lang="cs-CZ" altLang="cs-CZ" sz="2400" dirty="0" smtClean="0"/>
              <a:t>(užívaná spíše logopedy) </a:t>
            </a:r>
          </a:p>
          <a:p>
            <a:pPr eaLnBrk="1" hangingPunct="1"/>
            <a:r>
              <a:rPr lang="cs-CZ" altLang="cs-CZ" sz="2800" dirty="0" err="1" smtClean="0">
                <a:solidFill>
                  <a:schemeClr val="hlink"/>
                </a:solidFill>
              </a:rPr>
              <a:t>rinofonie</a:t>
            </a:r>
            <a:r>
              <a:rPr lang="cs-CZ" altLang="cs-CZ" sz="2800" dirty="0" smtClean="0">
                <a:solidFill>
                  <a:schemeClr val="hlink"/>
                </a:solidFill>
              </a:rPr>
              <a:t> </a:t>
            </a:r>
            <a:r>
              <a:rPr lang="cs-CZ" altLang="cs-CZ" sz="2400" dirty="0" smtClean="0"/>
              <a:t>(užívaný spíše lékaři)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dirty="0" smtClean="0">
                <a:solidFill>
                  <a:srgbClr val="FF0000"/>
                </a:solidFill>
              </a:rPr>
              <a:t>Huhňavost otevřená </a:t>
            </a:r>
            <a:r>
              <a:rPr lang="cs-CZ" altLang="cs-CZ" sz="2800" dirty="0" smtClean="0"/>
              <a:t>– </a:t>
            </a:r>
            <a:r>
              <a:rPr lang="cs-CZ" altLang="cs-CZ" sz="2400" dirty="0" smtClean="0"/>
              <a:t>zvýšení nosovosti - </a:t>
            </a:r>
            <a:r>
              <a:rPr lang="cs-CZ" altLang="cs-CZ" sz="2400" dirty="0" err="1" smtClean="0"/>
              <a:t>hyperrhinofonia</a:t>
            </a:r>
            <a:endParaRPr lang="cs-CZ" altLang="cs-CZ" sz="2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dirty="0" smtClean="0">
                <a:solidFill>
                  <a:srgbClr val="FF0000"/>
                </a:solidFill>
              </a:rPr>
              <a:t>Huhňavost zavřená </a:t>
            </a:r>
            <a:r>
              <a:rPr lang="cs-CZ" altLang="cs-CZ" sz="2800" dirty="0" smtClean="0"/>
              <a:t>– </a:t>
            </a:r>
            <a:r>
              <a:rPr lang="cs-CZ" altLang="cs-CZ" sz="2400" dirty="0" smtClean="0"/>
              <a:t>snížení nosovosti - </a:t>
            </a:r>
            <a:r>
              <a:rPr lang="cs-CZ" altLang="cs-CZ" sz="2400" dirty="0" err="1" smtClean="0"/>
              <a:t>hyporhinofonia</a:t>
            </a:r>
            <a:endParaRPr lang="cs-CZ" altLang="cs-CZ" sz="2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dirty="0" smtClean="0"/>
              <a:t>Huhňavost smíšená</a:t>
            </a:r>
          </a:p>
          <a:p>
            <a:pPr eaLnBrk="1" hangingPunct="1">
              <a:buFont typeface="Wingdings" pitchFamily="2" charset="2"/>
              <a:buChar char="Ø"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674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 err="1" smtClean="0">
                <a:solidFill>
                  <a:schemeClr val="accent2"/>
                </a:solidFill>
              </a:rPr>
              <a:t>Hypernazalita</a:t>
            </a:r>
            <a:r>
              <a:rPr lang="cs-CZ" altLang="cs-CZ" b="1" dirty="0" smtClean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smtClean="0"/>
              <a:t>Patologicky </a:t>
            </a:r>
            <a:r>
              <a:rPr lang="cs-CZ" altLang="cs-CZ" sz="2800" b="1" dirty="0" smtClean="0"/>
              <a:t>zvýšená</a:t>
            </a:r>
            <a:r>
              <a:rPr lang="cs-CZ" altLang="cs-CZ" sz="2800" dirty="0" smtClean="0"/>
              <a:t> nosovost</a:t>
            </a:r>
          </a:p>
          <a:p>
            <a:pPr eaLnBrk="1" hangingPunct="1"/>
            <a:r>
              <a:rPr lang="cs-CZ" altLang="cs-CZ" sz="2800" dirty="0" smtClean="0"/>
              <a:t>Vzduch uniká do dutiny nosní</a:t>
            </a:r>
          </a:p>
          <a:p>
            <a:pPr eaLnBrk="1" hangingPunct="1"/>
            <a:r>
              <a:rPr lang="cs-CZ" altLang="cs-CZ" sz="2800" dirty="0" smtClean="0">
                <a:solidFill>
                  <a:srgbClr val="0070C0"/>
                </a:solidFill>
              </a:rPr>
              <a:t>Otevřená huhňavost</a:t>
            </a:r>
          </a:p>
          <a:p>
            <a:pPr eaLnBrk="1" hangingPunct="1"/>
            <a:r>
              <a:rPr lang="cs-CZ" altLang="cs-CZ" sz="2800" dirty="0" smtClean="0"/>
              <a:t>snížení </a:t>
            </a:r>
            <a:r>
              <a:rPr lang="cs-CZ" altLang="cs-CZ" sz="2800" dirty="0" err="1" smtClean="0"/>
              <a:t>orality</a:t>
            </a:r>
            <a:r>
              <a:rPr lang="cs-CZ" altLang="cs-CZ" dirty="0" smtClean="0"/>
              <a:t> </a:t>
            </a:r>
            <a:r>
              <a:rPr lang="cs-CZ" altLang="cs-CZ" sz="2400" dirty="0" smtClean="0"/>
              <a:t>(hypoplazie palatum velum, elevace a refrakce </a:t>
            </a:r>
            <a:r>
              <a:rPr lang="cs-CZ" altLang="cs-CZ" sz="2400" dirty="0" err="1" smtClean="0"/>
              <a:t>dorsum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lingue</a:t>
            </a:r>
            <a:r>
              <a:rPr lang="cs-CZ" altLang="cs-CZ" sz="2400" dirty="0" smtClean="0"/>
              <a:t>, malý čelistní úhel) </a:t>
            </a:r>
          </a:p>
          <a:p>
            <a:pPr eaLnBrk="1" hangingPunct="1"/>
            <a:r>
              <a:rPr lang="cs-CZ" altLang="cs-CZ" sz="2800" dirty="0" smtClean="0"/>
              <a:t>VFI </a:t>
            </a:r>
          </a:p>
          <a:p>
            <a:pPr eaLnBrk="1" hangingPunct="1"/>
            <a:r>
              <a:rPr lang="cs-CZ" altLang="cs-CZ" sz="2800" dirty="0" err="1" smtClean="0"/>
              <a:t>oronasální</a:t>
            </a:r>
            <a:r>
              <a:rPr lang="cs-CZ" altLang="cs-CZ" sz="2800" dirty="0" smtClean="0"/>
              <a:t> komunikace</a:t>
            </a: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5627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accent2"/>
                </a:solidFill>
              </a:rPr>
              <a:t>Příčiny orgánové vrozené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 smtClean="0"/>
              <a:t>parézy</a:t>
            </a:r>
            <a:r>
              <a:rPr lang="cs-CZ" altLang="cs-CZ" sz="2800" smtClean="0"/>
              <a:t> periferní i centrální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smtClean="0"/>
              <a:t>rozštěpy</a:t>
            </a:r>
            <a:r>
              <a:rPr lang="cs-CZ" altLang="cs-CZ" sz="2800" smtClean="0"/>
              <a:t> tvrdého a měkkého patra včetně submukózních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kongenitálně zkrácené měkké patro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kongenitální vývojové vady </a:t>
            </a:r>
            <a:r>
              <a:rPr lang="cs-CZ" altLang="cs-CZ" sz="2400" smtClean="0"/>
              <a:t>(např. syndrom Sedláčkové )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nedostatečný/nepravidelný vývoj či </a:t>
            </a:r>
            <a:r>
              <a:rPr lang="cs-CZ" altLang="cs-CZ" sz="2800" b="1" smtClean="0"/>
              <a:t>patologická činnost svalstva měkkého patra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velký epifaryngální prostor – hluboký megafarynx 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xmlns="" val="38171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accent2"/>
                </a:solidFill>
              </a:rPr>
              <a:t>Příčiny orgánové získané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smtClean="0"/>
              <a:t>parézy</a:t>
            </a:r>
            <a:r>
              <a:rPr lang="cs-CZ" altLang="cs-CZ" sz="2400" smtClean="0"/>
              <a:t> periferní i centrální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smtClean="0"/>
              <a:t>perforace měkkého či tvrdého patra </a:t>
            </a:r>
            <a:r>
              <a:rPr lang="cs-CZ" altLang="cs-CZ" sz="2400" smtClean="0"/>
              <a:t>způsobující atrofii tkáně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defekty patra po chirurgickém zásahu v dutině ústní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velofaryngeální insuficience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infekční onemocnění (např. chřipka, encefalitida, TBC, lues, záškrt)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nádory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smtClean="0"/>
              <a:t>neurologická onemocnění </a:t>
            </a:r>
            <a:r>
              <a:rPr lang="cs-CZ" altLang="cs-CZ" sz="2400" smtClean="0"/>
              <a:t>(Parkinsonova choroba, myastenia gravis 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smtClean="0"/>
              <a:t>pseudobulbární obrny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xmlns="" val="52996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>
                <a:solidFill>
                  <a:schemeClr val="accent2"/>
                </a:solidFill>
              </a:rPr>
              <a:t>Hypernazalita způsobená funkčními příčinami</a:t>
            </a:r>
            <a:r>
              <a:rPr lang="cs-CZ" altLang="cs-CZ" sz="4000" smtClean="0"/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nepravidelné příznaky a </a:t>
            </a:r>
            <a:r>
              <a:rPr lang="cs-CZ" altLang="cs-CZ" sz="2800" b="1" smtClean="0"/>
              <a:t>neporušená funkce VFU</a:t>
            </a:r>
            <a:r>
              <a:rPr lang="cs-CZ" altLang="cs-CZ" sz="2400" b="1" smtClean="0"/>
              <a:t>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400" smtClean="0"/>
              <a:t>mentální retardace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400" smtClean="0"/>
              <a:t>sluchové postižení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400" smtClean="0"/>
              <a:t>psychogenní příčiny (hysterie, neuróza)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400" smtClean="0"/>
              <a:t>důsledek napodobování mluvního vzoru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400" smtClean="0"/>
              <a:t>habituální (jako návyk) otevřená huhňavost po adenotomii a tonzilektomii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400" smtClean="0"/>
              <a:t>hypotonie svalstva podílejícího se na VFU v důsledku somatického či motorického oslabení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400" smtClean="0"/>
              <a:t>nápodoba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400" smtClean="0"/>
              <a:t>nedbalý či mazlivý mluvní styl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xmlns="" val="39536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chemeClr val="accent2"/>
                </a:solidFill>
              </a:rPr>
              <a:t>Hyponazalita</a:t>
            </a:r>
            <a:br>
              <a:rPr lang="cs-CZ" altLang="cs-CZ" sz="4000" b="1" smtClean="0">
                <a:solidFill>
                  <a:schemeClr val="accent2"/>
                </a:solidFill>
              </a:rPr>
            </a:br>
            <a:endParaRPr lang="cs-CZ" altLang="cs-CZ" sz="4000" b="1" smtClean="0">
              <a:solidFill>
                <a:schemeClr val="accent2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Zavřená huhňavost (rhinolalia clausa, hyporhinolalia) je patologicky snížená až chybějící nosovost. </a:t>
            </a:r>
          </a:p>
        </p:txBody>
      </p:sp>
    </p:spTree>
    <p:extLst>
      <p:ext uri="{BB962C8B-B14F-4D97-AF65-F5344CB8AC3E}">
        <p14:creationId xmlns:p14="http://schemas.microsoft.com/office/powerpoint/2010/main" xmlns="" val="257432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accent2"/>
                </a:solidFill>
              </a:rPr>
              <a:t>Etiologie: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nosový výdechový proud vzduchu z důvodu zavřeného VFU (či kvůli jiné překážce v nose) nemůže nosem procházet.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/>
              <a:t>Artikulační vzduchový proud prochází dutinou ústní a ztrácí se tím nosovost</a:t>
            </a:r>
            <a:r>
              <a:rPr lang="cs-CZ" altLang="cs-CZ" sz="240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Nosové hlásky m, n, ň znějí jako b, d, ď.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Neprůchodnost dutiny nosní a/nebo nosohltanové může být částečná, ale i úplná, což způsobuje tzv. denazalitu, čili naprostou absenci nosovosti.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Příčiny mohou být vrozené či získané, organické či funkční, přechodné či trvalé.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xmlns="" val="283096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accent2"/>
                </a:solidFill>
              </a:rPr>
              <a:t>Hyponazalita, klasifikace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zavřená huhňavost přední (rhinolalia clausa anterior)</a:t>
            </a:r>
          </a:p>
          <a:p>
            <a:pPr eaLnBrk="1" hangingPunct="1"/>
            <a:r>
              <a:rPr lang="cs-CZ" altLang="cs-CZ" smtClean="0"/>
              <a:t>zavřenou huhňavost zadní (rhinolalia clausa posterior). </a:t>
            </a:r>
          </a:p>
        </p:txBody>
      </p:sp>
    </p:spTree>
    <p:extLst>
      <p:ext uri="{BB962C8B-B14F-4D97-AF65-F5344CB8AC3E}">
        <p14:creationId xmlns:p14="http://schemas.microsoft.com/office/powerpoint/2010/main" xmlns="" val="85606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>
                <a:solidFill>
                  <a:schemeClr val="accent2"/>
                </a:solidFill>
              </a:rPr>
              <a:t>Organické příčiny přední zavřené huhňavosti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 smtClean="0"/>
              <a:t>neprůchodnost dutiny nosní</a:t>
            </a:r>
            <a:r>
              <a:rPr lang="cs-CZ" altLang="cs-CZ" sz="2800" smtClean="0"/>
              <a:t>.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chronické či alergické rinitidy </a:t>
            </a:r>
            <a:r>
              <a:rPr lang="cs-CZ" altLang="cs-CZ" sz="2000" smtClean="0"/>
              <a:t>(záněty nosní sliznice),</a:t>
            </a:r>
            <a:r>
              <a:rPr lang="cs-CZ" altLang="cs-CZ" sz="2800" smtClean="0"/>
              <a:t>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zduření nosní sliznice při rýmě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polypy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deformace nosní přepážky,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vrozené úzké nosní průduchy,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nádory, orofaciální deformity,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800" smtClean="0"/>
              <a:t>vrozené syndromy. </a:t>
            </a:r>
          </a:p>
        </p:txBody>
      </p:sp>
    </p:spTree>
    <p:extLst>
      <p:ext uri="{BB962C8B-B14F-4D97-AF65-F5344CB8AC3E}">
        <p14:creationId xmlns:p14="http://schemas.microsoft.com/office/powerpoint/2010/main" xmlns="" val="38868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>
                <a:solidFill>
                  <a:schemeClr val="accent2"/>
                </a:solidFill>
              </a:rPr>
              <a:t>Organická příčina zavřené zadní huhňavosti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 smtClean="0"/>
              <a:t>neprůchodná je dutina nosohltanová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dirty="0" smtClean="0"/>
              <a:t>hypertrofie adenoidní vegetace nebo tonzil,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dirty="0" smtClean="0"/>
              <a:t>atrezie choan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dirty="0" smtClean="0"/>
              <a:t>nádory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dirty="0" smtClean="0"/>
              <a:t>mohutný </a:t>
            </a:r>
            <a:r>
              <a:rPr lang="cs-CZ" altLang="cs-CZ" dirty="0" err="1" smtClean="0"/>
              <a:t>Passavantův</a:t>
            </a:r>
            <a:r>
              <a:rPr lang="cs-CZ" altLang="cs-CZ" dirty="0" smtClean="0"/>
              <a:t> val ,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dirty="0" smtClean="0"/>
              <a:t>deformace nosní přepážky po úrazech aj.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6424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>
                <a:solidFill>
                  <a:srgbClr val="FF0066"/>
                </a:solidFill>
              </a:rPr>
              <a:t>Jazykové roviny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Při vývoji dětské řeči se vzájemně prolínají foneticko-fonologická, lexikální, gramatická a pragmatická rovina verbálních projevů.</a:t>
            </a:r>
          </a:p>
        </p:txBody>
      </p:sp>
    </p:spTree>
    <p:extLst>
      <p:ext uri="{BB962C8B-B14F-4D97-AF65-F5344CB8AC3E}">
        <p14:creationId xmlns:p14="http://schemas.microsoft.com/office/powerpoint/2010/main" xmlns="" val="14494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Funkční zavřená huhňavost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poruchy funkce svalstva měkkého patra způsobující zvýšenou činnost a sílu VFU</a:t>
            </a:r>
          </a:p>
        </p:txBody>
      </p:sp>
    </p:spTree>
    <p:extLst>
      <p:ext uri="{BB962C8B-B14F-4D97-AF65-F5344CB8AC3E}">
        <p14:creationId xmlns:p14="http://schemas.microsoft.com/office/powerpoint/2010/main" xmlns="" val="16172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>
                <a:solidFill>
                  <a:schemeClr val="accent2"/>
                </a:solidFill>
              </a:rPr>
              <a:t>Smíšená huhňavost (rhinolalia mixta).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kombinace hyponazality a hypernazality</a:t>
            </a:r>
          </a:p>
          <a:p>
            <a:pPr eaLnBrk="1" hangingPunct="1"/>
            <a:r>
              <a:rPr lang="cs-CZ" altLang="cs-CZ" smtClean="0"/>
              <a:t>v případě VFI a při současném zúžení až neprůchodnosti dutiny nosní či nosohltanové.</a:t>
            </a:r>
          </a:p>
          <a:p>
            <a:pPr eaLnBrk="1" hangingPunct="1"/>
            <a:r>
              <a:rPr lang="cs-CZ" altLang="cs-CZ" smtClean="0"/>
              <a:t>Příčiny organické i funkční.</a:t>
            </a:r>
          </a:p>
          <a:p>
            <a:pPr eaLnBrk="1" hangingPunct="1"/>
            <a:r>
              <a:rPr lang="cs-CZ" altLang="cs-CZ" smtClean="0"/>
              <a:t>narušená výslovnost vokálů ,sykavek i nazálních konsonantů. </a:t>
            </a:r>
          </a:p>
        </p:txBody>
      </p:sp>
    </p:spTree>
    <p:extLst>
      <p:ext uri="{BB962C8B-B14F-4D97-AF65-F5344CB8AC3E}">
        <p14:creationId xmlns:p14="http://schemas.microsoft.com/office/powerpoint/2010/main" xmlns="" val="24641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accent2"/>
                </a:solidFill>
              </a:rPr>
              <a:t>Přístrojové vyšetřovací techniky</a:t>
            </a:r>
            <a:r>
              <a:rPr lang="cs-CZ" altLang="cs-CZ" smtClean="0"/>
              <a:t>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endoskopie, fibroskopie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velofaryngometrie, manometrie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spirometrie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ultrazvuk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kefalometrické vyšetření,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videofluoroskopie,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RTG,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elektromyografie,elektropalatografie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artikulografie 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xmlns="" val="24086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Diagnostika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Slovní, obrázkové sestavy </a:t>
            </a:r>
            <a:r>
              <a:rPr lang="cs-CZ" altLang="cs-CZ" sz="2800" smtClean="0"/>
              <a:t>(obsahující hlásky tvořené pevným velofaryng. uzávěrem)</a:t>
            </a:r>
          </a:p>
          <a:p>
            <a:pPr eaLnBrk="1" hangingPunct="1"/>
            <a:r>
              <a:rPr lang="cs-CZ" altLang="cs-CZ" smtClean="0"/>
              <a:t>Hodnocení konverzační řeči</a:t>
            </a:r>
          </a:p>
          <a:p>
            <a:pPr eaLnBrk="1" hangingPunct="1"/>
            <a:r>
              <a:rPr lang="cs-CZ" altLang="cs-CZ" smtClean="0"/>
              <a:t>Gutzmannova A-I zkouška – </a:t>
            </a:r>
            <a:r>
              <a:rPr lang="cs-CZ" altLang="cs-CZ" sz="2000" smtClean="0"/>
              <a:t>nezmění-li se nosovost – zavřená, změní – li se nosovost  - otevřená</a:t>
            </a:r>
          </a:p>
          <a:p>
            <a:pPr eaLnBrk="1" hangingPunct="1"/>
            <a:r>
              <a:rPr lang="cs-CZ" altLang="cs-CZ" smtClean="0"/>
              <a:t>Zkouška nafouknutí tváří – </a:t>
            </a:r>
            <a:r>
              <a:rPr lang="cs-CZ" altLang="cs-CZ" sz="2000" smtClean="0"/>
              <a:t>otevřená  - nelze nafouknout</a:t>
            </a:r>
          </a:p>
          <a:p>
            <a:pPr eaLnBrk="1" hangingPunct="1"/>
            <a:r>
              <a:rPr lang="cs-CZ" altLang="cs-CZ" smtClean="0"/>
              <a:t>Schlessingerova zkouška </a:t>
            </a:r>
            <a:r>
              <a:rPr lang="cs-CZ" altLang="cs-CZ" sz="2000" smtClean="0"/>
              <a:t>(organická x funkční otevřená r.) je-li stejná hypernasalita vleže i ve stoje – organická, změní-li se  - funkční</a:t>
            </a:r>
          </a:p>
        </p:txBody>
      </p:sp>
    </p:spTree>
    <p:extLst>
      <p:ext uri="{BB962C8B-B14F-4D97-AF65-F5344CB8AC3E}">
        <p14:creationId xmlns:p14="http://schemas.microsoft.com/office/powerpoint/2010/main" xmlns="" val="103132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chemeClr val="accent2"/>
                </a:solidFill>
              </a:rPr>
              <a:t>Terapie: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lékař (léčba, operativní zákrok…) a logoped.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/>
              <a:t>Hyponazalita</a:t>
            </a:r>
            <a:r>
              <a:rPr lang="cs-CZ" altLang="cs-CZ" sz="2400" smtClean="0"/>
              <a:t>  -  nácvik dýchání nosem a správnou artikulaci nosovek, pohmatem na nosní chřípí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/>
              <a:t>Hypernazalita</a:t>
            </a:r>
            <a:r>
              <a:rPr lang="cs-CZ" altLang="cs-CZ" sz="2400" smtClean="0"/>
              <a:t>  - zlepšení funkce VFU a tím i k lepší rezonanci.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aktivní  - foukání, pískání, sání, kloktání, zívání, polykání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pasivní (napínání, posílení vela - masáže, elektrostimulace, dávivý reflex, správné držení těla apod.).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U </a:t>
            </a:r>
            <a:r>
              <a:rPr lang="cs-CZ" altLang="cs-CZ" sz="2400" b="1" smtClean="0"/>
              <a:t>smíšené formy</a:t>
            </a:r>
            <a:r>
              <a:rPr lang="cs-CZ" altLang="cs-CZ" sz="2400" smtClean="0"/>
              <a:t> se terapie přizpůsobuje převažující složce rinolalie. </a:t>
            </a:r>
          </a:p>
        </p:txBody>
      </p:sp>
    </p:spTree>
    <p:extLst>
      <p:ext uri="{BB962C8B-B14F-4D97-AF65-F5344CB8AC3E}">
        <p14:creationId xmlns:p14="http://schemas.microsoft.com/office/powerpoint/2010/main" xmlns="" val="10765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Operativní zákrok v dětství nemusí znamenat vymizení projevů.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nutná dlouhodobá reedukace zahrnující cvičení odvíjející se od typu rinolalie.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U dospělých osob se rinolalie může objevit někdy např. jen náznakově přetrvávajícími (sociálně nepříznivě působícími) poruchami mimiky jako pozůstatkem kompenzačních mechanismů při omezených možnostech artikulace. </a:t>
            </a:r>
          </a:p>
        </p:txBody>
      </p:sp>
    </p:spTree>
    <p:extLst>
      <p:ext uri="{BB962C8B-B14F-4D97-AF65-F5344CB8AC3E}">
        <p14:creationId xmlns:p14="http://schemas.microsoft.com/office/powerpoint/2010/main" xmlns="" val="40642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Palatolalie - definice</a:t>
            </a:r>
            <a:br>
              <a:rPr lang="cs-CZ" altLang="cs-CZ" sz="4000" b="1" smtClean="0">
                <a:solidFill>
                  <a:srgbClr val="FF3300"/>
                </a:solidFill>
              </a:rPr>
            </a:br>
            <a:endParaRPr lang="cs-CZ" altLang="cs-CZ" sz="4000" b="1" smtClean="0">
              <a:solidFill>
                <a:srgbClr val="FF33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5573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800" smtClean="0"/>
              <a:t>Palatolalie je porucha řeči, která doprovází </a:t>
            </a:r>
            <a:r>
              <a:rPr lang="cs-CZ" altLang="cs-CZ" sz="2800" smtClean="0">
                <a:solidFill>
                  <a:srgbClr val="FF0000"/>
                </a:solidFill>
              </a:rPr>
              <a:t>rozštěp</a:t>
            </a:r>
            <a:r>
              <a:rPr lang="cs-CZ" altLang="cs-CZ" sz="2800" smtClean="0">
                <a:solidFill>
                  <a:schemeClr val="hlink"/>
                </a:solidFill>
              </a:rPr>
              <a:t> </a:t>
            </a:r>
            <a:r>
              <a:rPr lang="cs-CZ" altLang="cs-CZ" sz="2800" smtClean="0"/>
              <a:t>patra, případně rozštěp patra a rtu. </a:t>
            </a:r>
          </a:p>
          <a:p>
            <a:pPr eaLnBrk="1" hangingPunct="1"/>
            <a:r>
              <a:rPr lang="cs-CZ" altLang="cs-CZ" sz="2800" smtClean="0"/>
              <a:t>Je důsledkem orgánového defektu, zejména </a:t>
            </a:r>
            <a:r>
              <a:rPr lang="cs-CZ" altLang="cs-CZ" sz="2800" smtClean="0">
                <a:solidFill>
                  <a:srgbClr val="FF0000"/>
                </a:solidFill>
              </a:rPr>
              <a:t>patrohltanového uzávěru</a:t>
            </a:r>
            <a:r>
              <a:rPr lang="cs-CZ" altLang="cs-CZ" smtClean="0"/>
              <a:t>. </a:t>
            </a:r>
          </a:p>
          <a:p>
            <a:pPr eaLnBrk="1" hangingPunct="1"/>
            <a:r>
              <a:rPr lang="cs-CZ" altLang="cs-CZ" sz="2800" smtClean="0"/>
              <a:t>Rozštěp vzniká nespojením mezenchymových výběžků, které vytváří podklad kostěných a měkkých částí obličeje. </a:t>
            </a:r>
          </a:p>
          <a:p>
            <a:pPr eaLnBrk="1" hangingPunct="1"/>
            <a:r>
              <a:rPr lang="cs-CZ" altLang="cs-CZ" sz="2800" smtClean="0"/>
              <a:t>opoždění horizontalizace patrových desek, které se zakládají původně vertikálně, za celkovým růstem obličeje do stran.</a:t>
            </a:r>
          </a:p>
          <a:p>
            <a:pPr eaLnBrk="1" hangingPunct="1"/>
            <a:endParaRPr lang="cs-CZ" altLang="cs-CZ" b="1" smtClean="0"/>
          </a:p>
        </p:txBody>
      </p:sp>
    </p:spTree>
    <p:extLst>
      <p:ext uri="{BB962C8B-B14F-4D97-AF65-F5344CB8AC3E}">
        <p14:creationId xmlns:p14="http://schemas.microsoft.com/office/powerpoint/2010/main" xmlns="" val="35004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Palatolalie</a:t>
            </a:r>
            <a:br>
              <a:rPr lang="cs-CZ" altLang="cs-CZ" sz="4000" b="1" smtClean="0">
                <a:solidFill>
                  <a:srgbClr val="FF3300"/>
                </a:solidFill>
              </a:rPr>
            </a:br>
            <a:r>
              <a:rPr lang="cs-CZ" altLang="cs-CZ" sz="4000" b="1" smtClean="0">
                <a:solidFill>
                  <a:srgbClr val="FF3300"/>
                </a:solidFill>
              </a:rPr>
              <a:t>etiologie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multifaktoriální,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smtClean="0">
                <a:solidFill>
                  <a:srgbClr val="FF0000"/>
                </a:solidFill>
              </a:rPr>
              <a:t>endogenní</a:t>
            </a:r>
            <a:r>
              <a:rPr lang="cs-CZ" altLang="cs-CZ" sz="2800" b="1" smtClean="0">
                <a:solidFill>
                  <a:schemeClr val="hlink"/>
                </a:solidFill>
              </a:rPr>
              <a:t> </a:t>
            </a:r>
            <a:r>
              <a:rPr lang="cs-CZ" altLang="cs-CZ" sz="2800" smtClean="0"/>
              <a:t>– genetický přenos,  40% dědičnost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smtClean="0">
                <a:solidFill>
                  <a:srgbClr val="FF0000"/>
                </a:solidFill>
              </a:rPr>
              <a:t>exogenní příčiny-</a:t>
            </a:r>
            <a:r>
              <a:rPr lang="cs-CZ" altLang="cs-CZ" sz="2800" b="1" smtClean="0"/>
              <a:t> </a:t>
            </a:r>
            <a:r>
              <a:rPr lang="cs-CZ" altLang="cs-CZ" sz="2800" smtClean="0"/>
              <a:t>teratogenní vlivy vyskytující se v prvním trimestru těhotenství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 virové, bakteriální, parazitní infekce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 chemické látky (některé léky, drogy),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 hypo či hypervitaminóza,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 fyzikální vlivy (rentgenové, ionizační, radioaktivní záření)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400" smtClean="0"/>
              <a:t>špatná životospráva matky, její vyšší věk (nad 38 let), diabetes, metabolické poruchy, psychická traumata. </a:t>
            </a:r>
          </a:p>
        </p:txBody>
      </p:sp>
    </p:spTree>
    <p:extLst>
      <p:ext uri="{BB962C8B-B14F-4D97-AF65-F5344CB8AC3E}">
        <p14:creationId xmlns:p14="http://schemas.microsoft.com/office/powerpoint/2010/main" xmlns="" val="166146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>
                <a:solidFill>
                  <a:srgbClr val="FF3300"/>
                </a:solidFill>
              </a:rPr>
              <a:t>Palatolalie</a:t>
            </a:r>
            <a:br>
              <a:rPr lang="cs-CZ" altLang="cs-CZ" sz="4000" b="1" smtClean="0">
                <a:solidFill>
                  <a:srgbClr val="FF3300"/>
                </a:solidFill>
              </a:rPr>
            </a:br>
            <a:endParaRPr lang="cs-CZ" altLang="cs-CZ" sz="4000" b="1" smtClean="0">
              <a:solidFill>
                <a:srgbClr val="FF33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mtClean="0"/>
              <a:t>Rozštěpy se vyskytují jako symptomy různých syndromů (např. Apertův, Crousonův, Treacher-Collinsův, syndrom Sedláčkové). </a:t>
            </a:r>
          </a:p>
        </p:txBody>
      </p:sp>
    </p:spTree>
    <p:extLst>
      <p:ext uri="{BB962C8B-B14F-4D97-AF65-F5344CB8AC3E}">
        <p14:creationId xmlns:p14="http://schemas.microsoft.com/office/powerpoint/2010/main" xmlns="" val="9665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/>
              <a:t/>
            </a:r>
            <a:br>
              <a:rPr lang="cs-CZ" altLang="cs-CZ" sz="4000" b="1" smtClean="0"/>
            </a:br>
            <a:r>
              <a:rPr lang="cs-CZ" altLang="cs-CZ" sz="3600" b="1" smtClean="0">
                <a:solidFill>
                  <a:srgbClr val="FF3300"/>
                </a:solidFill>
              </a:rPr>
              <a:t>Klasifikace rozštěpů (dle Buriana):</a:t>
            </a:r>
            <a:r>
              <a:rPr lang="cs-CZ" altLang="cs-CZ" sz="3600" smtClean="0"/>
              <a:t> </a:t>
            </a:r>
            <a:br>
              <a:rPr lang="cs-CZ" altLang="cs-CZ" sz="3600" smtClean="0"/>
            </a:br>
            <a:endParaRPr lang="cs-CZ" altLang="cs-CZ" sz="360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76475"/>
            <a:ext cx="8229600" cy="3849688"/>
          </a:xfrm>
        </p:spPr>
        <p:txBody>
          <a:bodyPr/>
          <a:lstStyle/>
          <a:p>
            <a:pPr eaLnBrk="1" hangingPunct="1"/>
            <a:r>
              <a:rPr lang="cs-CZ" altLang="cs-CZ" smtClean="0"/>
              <a:t>Rozštěpy typické: </a:t>
            </a:r>
          </a:p>
          <a:p>
            <a:pPr eaLnBrk="1" hangingPunct="1"/>
            <a:r>
              <a:rPr lang="cs-CZ" altLang="cs-CZ" smtClean="0"/>
              <a:t>Rozštěpy atypické:</a:t>
            </a:r>
          </a:p>
        </p:txBody>
      </p:sp>
    </p:spTree>
    <p:extLst>
      <p:ext uri="{BB962C8B-B14F-4D97-AF65-F5344CB8AC3E}">
        <p14:creationId xmlns:p14="http://schemas.microsoft.com/office/powerpoint/2010/main" xmlns="" val="24579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</TotalTime>
  <Words>4655</Words>
  <Application>Microsoft Office PowerPoint</Application>
  <PresentationFormat>Předvádění na obrazovce (4:3)</PresentationFormat>
  <Paragraphs>728</Paragraphs>
  <Slides>110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110</vt:i4>
      </vt:variant>
    </vt:vector>
  </HeadingPairs>
  <TitlesOfParts>
    <vt:vector size="111" baseType="lpstr">
      <vt:lpstr>Arkýř</vt:lpstr>
      <vt:lpstr>1. Foniatrie</vt:lpstr>
      <vt:lpstr>Vývoj řeči </vt:lpstr>
      <vt:lpstr>Vývoj řeči</vt:lpstr>
      <vt:lpstr>Vývoj řeči</vt:lpstr>
      <vt:lpstr>Vývoj řeči</vt:lpstr>
      <vt:lpstr>Vývoj řeči</vt:lpstr>
      <vt:lpstr>Vývoj řeči </vt:lpstr>
      <vt:lpstr>Jazykové roviny </vt:lpstr>
      <vt:lpstr>Jazykové roviny</vt:lpstr>
      <vt:lpstr>Zvuková rovina</vt:lpstr>
      <vt:lpstr>Lexikální rovina</vt:lpstr>
      <vt:lpstr>Gramatická rovina</vt:lpstr>
      <vt:lpstr>Pragmatická rovina</vt:lpstr>
      <vt:lpstr>2. Narušená komunikační schopnost</vt:lpstr>
      <vt:lpstr>Poruchy vývoje řeči</vt:lpstr>
      <vt:lpstr>Opožděný vývoj řeči</vt:lpstr>
      <vt:lpstr>OVŘ - etilogie</vt:lpstr>
      <vt:lpstr>OVŘ - symptomy</vt:lpstr>
      <vt:lpstr>Diagnostika</vt:lpstr>
      <vt:lpstr>Terapie</vt:lpstr>
      <vt:lpstr>OVŘ u poruchy sluchu</vt:lpstr>
      <vt:lpstr>Vrozené anomálie ucha</vt:lpstr>
      <vt:lpstr>Aplazie cochley</vt:lpstr>
      <vt:lpstr>Mondiniho malformace</vt:lpstr>
      <vt:lpstr>Atrezie zvukovodu </vt:lpstr>
      <vt:lpstr>Atrezie zvukovodu </vt:lpstr>
      <vt:lpstr>Sluchové vady </vt:lpstr>
      <vt:lpstr>Connexin 26</vt:lpstr>
      <vt:lpstr>Syndromové ztráty sluchu</vt:lpstr>
      <vt:lpstr>Sluchové vady </vt:lpstr>
      <vt:lpstr>Herpetická encephalitis</vt:lpstr>
      <vt:lpstr>Novorozenecký screening</vt:lpstr>
      <vt:lpstr>VPA – vizuálně potencovaná audiometrie</vt:lpstr>
      <vt:lpstr>Percepční test / slovní audiometrie</vt:lpstr>
      <vt:lpstr>Audiometrie </vt:lpstr>
      <vt:lpstr>audiometrie</vt:lpstr>
      <vt:lpstr>Audiometrie </vt:lpstr>
      <vt:lpstr>OVŘ při sluchových vadách</vt:lpstr>
      <vt:lpstr>Vývojová dysfázie</vt:lpstr>
      <vt:lpstr>Symptomatologie</vt:lpstr>
      <vt:lpstr>Snímek 41</vt:lpstr>
      <vt:lpstr>Diagnostika</vt:lpstr>
      <vt:lpstr>Snímek 43</vt:lpstr>
      <vt:lpstr>Terapie </vt:lpstr>
      <vt:lpstr>Vývojová dysfazie - kazuistika</vt:lpstr>
      <vt:lpstr>kazuistika</vt:lpstr>
      <vt:lpstr>kazuistika</vt:lpstr>
      <vt:lpstr>Získané organické poruchy řečové komunikace - AFAZIE</vt:lpstr>
      <vt:lpstr>symptomatologie</vt:lpstr>
      <vt:lpstr>3. Narušení článkování řeči  Dysartrie Dyslalie</vt:lpstr>
      <vt:lpstr>Dysartrie - definice </vt:lpstr>
      <vt:lpstr>Dysartrie </vt:lpstr>
      <vt:lpstr>Dysartrie  Etiologie: </vt:lpstr>
      <vt:lpstr>Dysartrie - symptomatologie </vt:lpstr>
      <vt:lpstr>Dysartrie</vt:lpstr>
      <vt:lpstr>Dysartrie</vt:lpstr>
      <vt:lpstr>Dysartrie -  Diagnostika</vt:lpstr>
      <vt:lpstr>Terapie</vt:lpstr>
      <vt:lpstr>Dyslalie - patlavost </vt:lpstr>
      <vt:lpstr>Dyslalie, etiologie:</vt:lpstr>
      <vt:lpstr>Dyslalie -  Symptomatologie</vt:lpstr>
      <vt:lpstr>Dyslalie – diagnostika </vt:lpstr>
      <vt:lpstr>Zásady terapie </vt:lpstr>
      <vt:lpstr>Dyslalie,terapie: </vt:lpstr>
      <vt:lpstr>4. Poruchy plynulosti řeči </vt:lpstr>
      <vt:lpstr>Koktavost  </vt:lpstr>
      <vt:lpstr>Koktavost  - Etiologie:</vt:lpstr>
      <vt:lpstr>Patogeneze</vt:lpstr>
      <vt:lpstr>Symptomatologie </vt:lpstr>
      <vt:lpstr>Symptomatologie</vt:lpstr>
      <vt:lpstr>Vnější symptomy</vt:lpstr>
      <vt:lpstr>Formy koktavosti:</vt:lpstr>
      <vt:lpstr>Terapie:symptomatologická</vt:lpstr>
      <vt:lpstr>Breptavost  </vt:lpstr>
      <vt:lpstr>Symptomy:</vt:lpstr>
      <vt:lpstr>Terapie:</vt:lpstr>
      <vt:lpstr>Poruchy zvuku řeči </vt:lpstr>
      <vt:lpstr>Snímek 78</vt:lpstr>
      <vt:lpstr>Snímek 79</vt:lpstr>
      <vt:lpstr>Rinolalie/Rinofonie </vt:lpstr>
      <vt:lpstr>Hypernazalita </vt:lpstr>
      <vt:lpstr>Příčiny orgánové vrozené</vt:lpstr>
      <vt:lpstr>Příčiny orgánové získané</vt:lpstr>
      <vt:lpstr>Hypernazalita způsobená funkčními příčinami </vt:lpstr>
      <vt:lpstr>Hyponazalita </vt:lpstr>
      <vt:lpstr>Etiologie:</vt:lpstr>
      <vt:lpstr>Hyponazalita, klasifikace</vt:lpstr>
      <vt:lpstr>Organické příčiny přední zavřené huhňavosti</vt:lpstr>
      <vt:lpstr>Organická příčina zavřené zadní huhňavosti</vt:lpstr>
      <vt:lpstr>Funkční zavřená huhňavost </vt:lpstr>
      <vt:lpstr>Smíšená huhňavost (rhinolalia mixta).</vt:lpstr>
      <vt:lpstr>Přístrojové vyšetřovací techniky:</vt:lpstr>
      <vt:lpstr>Diagnostika </vt:lpstr>
      <vt:lpstr>Terapie:</vt:lpstr>
      <vt:lpstr>Snímek 95</vt:lpstr>
      <vt:lpstr>Palatolalie - definice </vt:lpstr>
      <vt:lpstr>Palatolalie etiologie</vt:lpstr>
      <vt:lpstr>Palatolalie </vt:lpstr>
      <vt:lpstr> Klasifikace rozštěpů (dle Buriana):  </vt:lpstr>
      <vt:lpstr>Rozštěpy typické:  </vt:lpstr>
      <vt:lpstr>Rozštěpy typické:  </vt:lpstr>
      <vt:lpstr>Rozštěp rtu, patra, rtu a patra</vt:lpstr>
      <vt:lpstr>Rozštěpy atypické:  </vt:lpstr>
      <vt:lpstr>Palatolalie </vt:lpstr>
      <vt:lpstr>Symptomatologie:</vt:lpstr>
      <vt:lpstr>Symptomatologie:</vt:lpstr>
      <vt:lpstr>Symptomatologie:</vt:lpstr>
      <vt:lpstr>Symptomatologie:</vt:lpstr>
      <vt:lpstr>Diagnostika:</vt:lpstr>
      <vt:lpstr>Terapie:</vt:lpstr>
    </vt:vector>
  </TitlesOfParts>
  <Company>FN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Foniatrie</dc:title>
  <dc:creator>Hosnova Dagmar</dc:creator>
  <cp:lastModifiedBy>Dagmar</cp:lastModifiedBy>
  <cp:revision>23</cp:revision>
  <dcterms:created xsi:type="dcterms:W3CDTF">2016-02-25T09:16:33Z</dcterms:created>
  <dcterms:modified xsi:type="dcterms:W3CDTF">2016-10-25T12:53:30Z</dcterms:modified>
</cp:coreProperties>
</file>