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6" r:id="rId2"/>
    <p:sldId id="257" r:id="rId3"/>
    <p:sldId id="259" r:id="rId4"/>
    <p:sldId id="282" r:id="rId5"/>
    <p:sldId id="261" r:id="rId6"/>
    <p:sldId id="262" r:id="rId7"/>
    <p:sldId id="264" r:id="rId8"/>
    <p:sldId id="265" r:id="rId9"/>
    <p:sldId id="281" r:id="rId10"/>
    <p:sldId id="283" r:id="rId11"/>
    <p:sldId id="284" r:id="rId12"/>
    <p:sldId id="268" r:id="rId13"/>
    <p:sldId id="267" r:id="rId14"/>
    <p:sldId id="287" r:id="rId15"/>
    <p:sldId id="285" r:id="rId16"/>
    <p:sldId id="288" r:id="rId17"/>
    <p:sldId id="266" r:id="rId18"/>
    <p:sldId id="289" r:id="rId19"/>
    <p:sldId id="294" r:id="rId20"/>
    <p:sldId id="290" r:id="rId21"/>
    <p:sldId id="291" r:id="rId22"/>
    <p:sldId id="292" r:id="rId23"/>
    <p:sldId id="293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263" r:id="rId34"/>
    <p:sldId id="270" r:id="rId35"/>
    <p:sldId id="271" r:id="rId36"/>
    <p:sldId id="272" r:id="rId37"/>
    <p:sldId id="280" r:id="rId38"/>
    <p:sldId id="279" r:id="rId39"/>
    <p:sldId id="258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63607-6ECC-4266-9E63-8508F565494B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9A8E9-D49D-48FE-9380-57C4E99636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66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r>
              <a:rPr lang="cs-CZ" dirty="0"/>
              <a:t>Centrální</a:t>
            </a:r>
            <a:r>
              <a:rPr lang="cs-CZ" baseline="0" dirty="0"/>
              <a:t> fixace</a:t>
            </a:r>
          </a:p>
          <a:p>
            <a:pPr marL="228600" indent="-228600">
              <a:buAutoNum type="alphaLcParenR" startAt="2"/>
            </a:pPr>
            <a:r>
              <a:rPr lang="cs-CZ" baseline="0" dirty="0"/>
              <a:t>Excentrická fixace (poloha peri)</a:t>
            </a:r>
          </a:p>
          <a:p>
            <a:pPr marL="228600" indent="-228600">
              <a:buAutoNum type="alphaLcParenR" startAt="2"/>
            </a:pPr>
            <a:r>
              <a:rPr lang="cs-CZ" baseline="0" dirty="0"/>
              <a:t>Excentrická fixace (poloha para)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9A8E9-D49D-48FE-9380-57C4E99636F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725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0,25</a:t>
            </a:r>
            <a:r>
              <a:rPr lang="cs-CZ" baseline="0" dirty="0"/>
              <a:t> D anizometropie = 0,5 % aniseikonie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46C6E-DC9A-463E-A91D-D3F88CB7A5D5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54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Motility test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9A8E9-D49D-48FE-9380-57C4E99636F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061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Motility test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9A8E9-D49D-48FE-9380-57C4E99636F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061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Motility test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9A8E9-D49D-48FE-9380-57C4E99636F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061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Motility test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9A8E9-D49D-48FE-9380-57C4E99636F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061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Vyšetření</a:t>
            </a:r>
            <a:r>
              <a:rPr lang="cs-CZ" baseline="0" dirty="0"/>
              <a:t> fixace dle Dostála.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9A8E9-D49D-48FE-9380-57C4E99636F6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832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Výlučně u dětí do 8 let.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46C6E-DC9A-463E-A91D-D3F88CB7A5D5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196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Relativní amblyopie</a:t>
            </a:r>
            <a:r>
              <a:rPr lang="cs-CZ" baseline="0" dirty="0"/>
              <a:t> – organická vada oka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46C6E-DC9A-463E-A91D-D3F88CB7A5D5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547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0,25</a:t>
            </a:r>
            <a:r>
              <a:rPr lang="cs-CZ" baseline="0" dirty="0"/>
              <a:t> D anizometropie = 0,5 % aniseikonie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46C6E-DC9A-463E-A91D-D3F88CB7A5D5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547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AE5F-BE03-428B-8633-34E989618351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B5089FA-BBFF-4035-B30B-F91D2CFE065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AE5F-BE03-428B-8633-34E989618351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89FA-BBFF-4035-B30B-F91D2CFE065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AE5F-BE03-428B-8633-34E989618351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89FA-BBFF-4035-B30B-F91D2CFE065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AE5F-BE03-428B-8633-34E989618351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89FA-BBFF-4035-B30B-F91D2CFE065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AE5F-BE03-428B-8633-34E989618351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B5089FA-BBFF-4035-B30B-F91D2CFE065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AE5F-BE03-428B-8633-34E989618351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89FA-BBFF-4035-B30B-F91D2CFE065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AE5F-BE03-428B-8633-34E989618351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89FA-BBFF-4035-B30B-F91D2CFE065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AE5F-BE03-428B-8633-34E989618351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89FA-BBFF-4035-B30B-F91D2CFE065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AE5F-BE03-428B-8633-34E989618351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89FA-BBFF-4035-B30B-F91D2CFE065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AE5F-BE03-428B-8633-34E989618351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89FA-BBFF-4035-B30B-F91D2CFE065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AE5F-BE03-428B-8633-34E989618351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B5089FA-BBFF-4035-B30B-F91D2CFE065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610AE5F-BE03-428B-8633-34E989618351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B5089FA-BBFF-4035-B30B-F91D2CFE065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NutqzVuurE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binocular.cz/presentations/uvodAVyznamBV-2.0/" TargetMode="External"/><Relationship Id="rId2" Type="http://schemas.openxmlformats.org/officeDocument/2006/relationships/hyperlink" Target="https://is.muni.cz/th/zc8is/Diplomova_prace_-_B._Hrackova_5llez.pdf?zpet=/vyhledavani/?search%3DHR%C3%81%C4%8CKOV%C3%81%20agenda:th%26start%3D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nocular.cz/presentations/z5-BinokularniVideni/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patrondeti.cz/pribeh/copate-anetce-na-bifokalni-bryle" TargetMode="External"/><Relationship Id="rId13" Type="http://schemas.openxmlformats.org/officeDocument/2006/relationships/hyperlink" Target="http://svetfyzioterapie.cz/okohybne-svaly-a-bolesti-hlavy/" TargetMode="External"/><Relationship Id="rId3" Type="http://schemas.openxmlformats.org/officeDocument/2006/relationships/hyperlink" Target="https://slideplayer.cz/slide/11388942/" TargetMode="External"/><Relationship Id="rId7" Type="http://schemas.openxmlformats.org/officeDocument/2006/relationships/hyperlink" Target="https://www.ochkov.net/informaciya/stati/chto-takoe-astenopiya.htm" TargetMode="External"/><Relationship Id="rId12" Type="http://schemas.openxmlformats.org/officeDocument/2006/relationships/hyperlink" Target="https://www.prolekare.cz/specialist-agreement" TargetMode="External"/><Relationship Id="rId2" Type="http://schemas.openxmlformats.org/officeDocument/2006/relationships/hyperlink" Target="https://cs.puntomarinero.com/what-is-binocular-vis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ma.pigy.cz/jak-pecovat-o-oci-vaseho-miminka/" TargetMode="External"/><Relationship Id="rId11" Type="http://schemas.openxmlformats.org/officeDocument/2006/relationships/hyperlink" Target="https://theses.cz/id/yoty2k/74680-933747728.pdf" TargetMode="External"/><Relationship Id="rId5" Type="http://schemas.openxmlformats.org/officeDocument/2006/relationships/hyperlink" Target="https://neupsykey.com/neuro-ophthalmology-ocular-motor-system/" TargetMode="External"/><Relationship Id="rId15" Type="http://schemas.openxmlformats.org/officeDocument/2006/relationships/hyperlink" Target="https://www.areaoftalmologica.com/de/oftalmologia-pediatrica/estrabismo/exotropia-exoforia/" TargetMode="External"/><Relationship Id="rId10" Type="http://schemas.openxmlformats.org/officeDocument/2006/relationships/hyperlink" Target="http://www.andeloptik.cz/deti/okluzory/" TargetMode="External"/><Relationship Id="rId4" Type="http://schemas.openxmlformats.org/officeDocument/2006/relationships/hyperlink" Target="https://twitter.com/hashtag/horopter" TargetMode="External"/><Relationship Id="rId9" Type="http://schemas.openxmlformats.org/officeDocument/2006/relationships/hyperlink" Target="https://www.ortoptika-sovicka.cz/lecba-tupozrakosti-a-silhani" TargetMode="External"/><Relationship Id="rId14" Type="http://schemas.openxmlformats.org/officeDocument/2006/relationships/hyperlink" Target="https://www.karmalogie.cz/mesicni-predikce/a2017/listopad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932040" y="4653136"/>
            <a:ext cx="3888432" cy="1728192"/>
          </a:xfrm>
        </p:spPr>
        <p:txBody>
          <a:bodyPr>
            <a:noAutofit/>
          </a:bodyPr>
          <a:lstStyle/>
          <a:p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Mgr. Barbora Hráčková</a:t>
            </a:r>
          </a:p>
          <a:p>
            <a:r>
              <a:rPr 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Oftalmologie</a:t>
            </a:r>
          </a:p>
          <a:p>
            <a:r>
              <a:rPr 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Pedagogická fakulta</a:t>
            </a:r>
          </a:p>
          <a:p>
            <a:r>
              <a:rPr 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24. 11. 2020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20112" y="1441263"/>
            <a:ext cx="7543800" cy="1655440"/>
          </a:xfrm>
        </p:spPr>
        <p:txBody>
          <a:bodyPr/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BINOKULÁRNÍ VIDĚNÍ</a:t>
            </a:r>
          </a:p>
        </p:txBody>
      </p:sp>
      <p:pic>
        <p:nvPicPr>
          <p:cNvPr id="11266" name="Picture 2" descr="Image result for BINOKULÁRNÍ VIDĚNÍ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5" y="3429000"/>
            <a:ext cx="393643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981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755576" y="404664"/>
            <a:ext cx="6781800" cy="10801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PODMÍNKY BV</a:t>
            </a:r>
          </a:p>
        </p:txBody>
      </p:sp>
      <p:sp>
        <p:nvSpPr>
          <p:cNvPr id="5" name="Zástupný symbol pro obsah 7"/>
          <p:cNvSpPr>
            <a:spLocks noGrp="1"/>
          </p:cNvSpPr>
          <p:nvPr>
            <p:ph sz="quarter" idx="1"/>
          </p:nvPr>
        </p:nvSpPr>
        <p:spPr>
          <a:xfrm>
            <a:off x="755576" y="1700808"/>
            <a:ext cx="7772400" cy="3886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>
                <a:solidFill>
                  <a:schemeClr val="accent1"/>
                </a:solidFill>
                <a:latin typeface="Candara" panose="020E0502030303020204" pitchFamily="34" charset="0"/>
              </a:rPr>
              <a:t>Senzorická složka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normální retinální korespondence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000" dirty="0">
              <a:latin typeface="Candara" panose="020E0502030303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5"/>
          <a:stretch/>
        </p:blipFill>
        <p:spPr bwMode="auto">
          <a:xfrm>
            <a:off x="3131840" y="3212336"/>
            <a:ext cx="3096344" cy="308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680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755576" y="404664"/>
            <a:ext cx="6781800" cy="10081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PODMÍNKY BV</a:t>
            </a:r>
          </a:p>
        </p:txBody>
      </p:sp>
      <p:sp>
        <p:nvSpPr>
          <p:cNvPr id="5" name="Zástupný symbol pro obsah 7"/>
          <p:cNvSpPr>
            <a:spLocks noGrp="1"/>
          </p:cNvSpPr>
          <p:nvPr>
            <p:ph sz="quarter" idx="1"/>
          </p:nvPr>
        </p:nvSpPr>
        <p:spPr>
          <a:xfrm>
            <a:off x="755576" y="1700808"/>
            <a:ext cx="7772400" cy="3886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>
                <a:solidFill>
                  <a:schemeClr val="accent1"/>
                </a:solidFill>
                <a:latin typeface="Candara" panose="020E0502030303020204" pitchFamily="34" charset="0"/>
              </a:rPr>
              <a:t>Senzorická složka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schopnost fúze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fyziologická funkce zrakových drah a center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cs-CZ" sz="2000" dirty="0">
              <a:latin typeface="Candara" panose="020E0502030303020204" pitchFamily="34" charset="0"/>
            </a:endParaRPr>
          </a:p>
          <a:p>
            <a:pPr marL="320040" lvl="1" indent="0">
              <a:buClr>
                <a:schemeClr val="accent1"/>
              </a:buClr>
              <a:buNone/>
            </a:pPr>
            <a:endParaRPr lang="cs-CZ" sz="2000" dirty="0">
              <a:latin typeface="Candara" panose="020E0502030303020204" pitchFamily="34" charset="0"/>
            </a:endParaRP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cs-CZ" sz="2000" dirty="0">
              <a:latin typeface="Candara" panose="020E0502030303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9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76493" y="1700808"/>
            <a:ext cx="7543800" cy="504056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VYŠETŘENÍ FIXACE DLE DOSTÁLA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1691680" y="3284984"/>
            <a:ext cx="0" cy="15841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 flipH="1">
            <a:off x="975792" y="4069432"/>
            <a:ext cx="14317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6516216" y="3284984"/>
            <a:ext cx="0" cy="15841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4213262" y="3284984"/>
            <a:ext cx="0" cy="15841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 flipH="1">
            <a:off x="5800328" y="4097161"/>
            <a:ext cx="14317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H="1">
            <a:off x="3497374" y="4097161"/>
            <a:ext cx="14317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1638722" y="4015426"/>
            <a:ext cx="105916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3851920" y="3717032"/>
            <a:ext cx="105916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3746004" y="3824931"/>
            <a:ext cx="105916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4038786" y="4293096"/>
            <a:ext cx="105916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3851920" y="4528600"/>
            <a:ext cx="105916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3621327" y="4401108"/>
            <a:ext cx="105916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4355976" y="3864004"/>
            <a:ext cx="105916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7126188" y="3878937"/>
            <a:ext cx="105916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/>
        </p:nvSpPr>
        <p:spPr>
          <a:xfrm>
            <a:off x="4420789" y="4268331"/>
            <a:ext cx="105916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/>
          <p:cNvSpPr/>
          <p:nvPr/>
        </p:nvSpPr>
        <p:spPr>
          <a:xfrm>
            <a:off x="6804248" y="3603919"/>
            <a:ext cx="105916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4495435" y="4528600"/>
            <a:ext cx="105916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/>
          <p:cNvSpPr/>
          <p:nvPr/>
        </p:nvSpPr>
        <p:spPr>
          <a:xfrm>
            <a:off x="6825936" y="3883740"/>
            <a:ext cx="105916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/>
          <p:cNvSpPr/>
          <p:nvPr/>
        </p:nvSpPr>
        <p:spPr>
          <a:xfrm>
            <a:off x="6698332" y="3790220"/>
            <a:ext cx="105916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/>
          <p:cNvSpPr/>
          <p:nvPr/>
        </p:nvSpPr>
        <p:spPr>
          <a:xfrm>
            <a:off x="6651194" y="3495907"/>
            <a:ext cx="105916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Nadpis 1"/>
          <p:cNvSpPr txBox="1">
            <a:spLocks/>
          </p:cNvSpPr>
          <p:nvPr/>
        </p:nvSpPr>
        <p:spPr>
          <a:xfrm>
            <a:off x="907976" y="557064"/>
            <a:ext cx="67818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PODMÍNKY BV</a:t>
            </a:r>
          </a:p>
        </p:txBody>
      </p:sp>
    </p:spTree>
    <p:extLst>
      <p:ext uri="{BB962C8B-B14F-4D97-AF65-F5344CB8AC3E}">
        <p14:creationId xmlns:p14="http://schemas.microsoft.com/office/powerpoint/2010/main" val="299413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55576" y="1628800"/>
            <a:ext cx="7543800" cy="2792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>
                <a:solidFill>
                  <a:schemeClr val="accent1"/>
                </a:solidFill>
                <a:latin typeface="Candara" panose="020E0502030303020204" pitchFamily="34" charset="0"/>
              </a:rPr>
              <a:t>Motorická složka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ortoforie</a:t>
            </a:r>
          </a:p>
          <a:p>
            <a:pPr marL="320040" lvl="1" indent="0">
              <a:buClr>
                <a:schemeClr val="accent1"/>
              </a:buClr>
              <a:buNone/>
            </a:pPr>
            <a:endParaRPr lang="cs-CZ" sz="2000" dirty="0">
              <a:latin typeface="Candara" panose="020E0502030303020204" pitchFamily="34" charset="0"/>
            </a:endParaRPr>
          </a:p>
          <a:p>
            <a:endParaRPr lang="cs-CZ" sz="2000" dirty="0">
              <a:latin typeface="Candara" panose="020E0502030303020204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755576" y="404664"/>
            <a:ext cx="6781800" cy="10801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PODMÍNKY BV</a:t>
            </a:r>
          </a:p>
        </p:txBody>
      </p:sp>
    </p:spTree>
    <p:extLst>
      <p:ext uri="{BB962C8B-B14F-4D97-AF65-F5344CB8AC3E}">
        <p14:creationId xmlns:p14="http://schemas.microsoft.com/office/powerpoint/2010/main" val="4062854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55576" y="1700808"/>
            <a:ext cx="7543800" cy="2792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>
                <a:solidFill>
                  <a:schemeClr val="accent1"/>
                </a:solidFill>
                <a:latin typeface="Candara" panose="020E0502030303020204" pitchFamily="34" charset="0"/>
              </a:rPr>
              <a:t>Motorická složka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volná pohyblivost bulbů ve všech pohledových směrech</a:t>
            </a:r>
          </a:p>
          <a:p>
            <a:pPr lvl="2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1600" b="1" dirty="0">
                <a:latin typeface="Candara" panose="020E0502030303020204" pitchFamily="34" charset="0"/>
              </a:rPr>
              <a:t>Motility test </a:t>
            </a:r>
          </a:p>
          <a:p>
            <a:pPr marL="320040" lvl="1" indent="0">
              <a:buClr>
                <a:schemeClr val="accent1"/>
              </a:buClr>
              <a:buNone/>
            </a:pPr>
            <a:endParaRPr lang="cs-CZ" sz="2000" dirty="0">
              <a:latin typeface="Candara" panose="020E0502030303020204" pitchFamily="34" charset="0"/>
            </a:endParaRPr>
          </a:p>
          <a:p>
            <a:endParaRPr lang="cs-CZ" sz="2000" dirty="0">
              <a:latin typeface="Candara" panose="020E0502030303020204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755576" y="404664"/>
            <a:ext cx="6781800" cy="10081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PODMÍNKY BV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EB833E2-1BD3-41E0-A65F-C44D2EF93E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410"/>
          <a:stretch/>
        </p:blipFill>
        <p:spPr>
          <a:xfrm>
            <a:off x="2781300" y="3096951"/>
            <a:ext cx="3581400" cy="268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1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52088" y="1644825"/>
            <a:ext cx="7543800" cy="2792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>
                <a:solidFill>
                  <a:schemeClr val="accent1"/>
                </a:solidFill>
                <a:latin typeface="Candara" panose="020E0502030303020204" pitchFamily="34" charset="0"/>
              </a:rPr>
              <a:t>Motorická složka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koordinace akomodace a konvergence</a:t>
            </a:r>
          </a:p>
          <a:p>
            <a:pPr marL="320040" lvl="1" indent="0">
              <a:buClr>
                <a:schemeClr val="accent1"/>
              </a:buClr>
              <a:buNone/>
            </a:pPr>
            <a:endParaRPr lang="cs-CZ" sz="2000" dirty="0">
              <a:latin typeface="Candara" panose="020E0502030303020204" pitchFamily="34" charset="0"/>
            </a:endParaRPr>
          </a:p>
          <a:p>
            <a:endParaRPr lang="cs-CZ" sz="2000" dirty="0">
              <a:latin typeface="Candara" panose="020E0502030303020204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755576" y="404664"/>
            <a:ext cx="6781800" cy="10081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PODMÍNKY BV</a:t>
            </a:r>
          </a:p>
        </p:txBody>
      </p:sp>
      <p:pic>
        <p:nvPicPr>
          <p:cNvPr id="4098" name="Picture 2" descr="a4m39mma:15 [vyuka.iim.cz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720" y="3429000"/>
            <a:ext cx="602265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289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54659" y="1628800"/>
            <a:ext cx="7543800" cy="2792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>
                <a:solidFill>
                  <a:schemeClr val="accent1"/>
                </a:solidFill>
                <a:latin typeface="Candara" panose="020E0502030303020204" pitchFamily="34" charset="0"/>
              </a:rPr>
              <a:t>Motorická složka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fyziologická funkce motorických drah a center</a:t>
            </a:r>
          </a:p>
          <a:p>
            <a:pPr marL="320040" lvl="1" indent="0">
              <a:buClr>
                <a:schemeClr val="accent1"/>
              </a:buClr>
              <a:buNone/>
            </a:pPr>
            <a:endParaRPr lang="cs-CZ" sz="2000" dirty="0">
              <a:latin typeface="Candara" panose="020E0502030303020204" pitchFamily="34" charset="0"/>
            </a:endParaRPr>
          </a:p>
          <a:p>
            <a:endParaRPr lang="cs-CZ" sz="2000" dirty="0">
              <a:latin typeface="Candara" panose="020E0502030303020204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755576" y="404664"/>
            <a:ext cx="6781800" cy="10081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PODMÍNKY BV</a:t>
            </a:r>
          </a:p>
        </p:txBody>
      </p:sp>
    </p:spTree>
    <p:extLst>
      <p:ext uri="{BB962C8B-B14F-4D97-AF65-F5344CB8AC3E}">
        <p14:creationId xmlns:p14="http://schemas.microsoft.com/office/powerpoint/2010/main" val="2425261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755576" y="1628800"/>
            <a:ext cx="3744416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>
                <a:solidFill>
                  <a:schemeClr val="accent1"/>
                </a:solidFill>
                <a:latin typeface="Candara" panose="020E0502030303020204" pitchFamily="34" charset="0"/>
              </a:rPr>
              <a:t>Senzorická složka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vyrovnaný visus obou očí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iseikonie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centrální fixace obou očí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normální retinální korespondence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schopnost fúze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fyziologická funkce zrakových drah a center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755576" y="404664"/>
            <a:ext cx="6781800" cy="10801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PODMÍNKY BV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853116" y="1628800"/>
            <a:ext cx="3600400" cy="37444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cs-CZ" sz="2000" b="1" u="sng" dirty="0">
                <a:solidFill>
                  <a:schemeClr val="accent1"/>
                </a:solidFill>
                <a:latin typeface="Candara" panose="020E0502030303020204" pitchFamily="34" charset="0"/>
              </a:rPr>
              <a:t>Motorická složka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ortoforie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volná pohyblivost bulbů ve všech pohledových směrech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koordinace akomodace a konvergence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fyziologická funkce motorických drah a center</a:t>
            </a:r>
          </a:p>
          <a:p>
            <a:endParaRPr lang="cs-CZ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444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1143000"/>
          </a:xfrm>
        </p:spPr>
        <p:txBody>
          <a:bodyPr>
            <a:normAutofit/>
          </a:bodyPr>
          <a:lstStyle/>
          <a:p>
            <a:pPr algn="just"/>
            <a:r>
              <a:rPr lang="cs-CZ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STUPNĚ BV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1.</a:t>
            </a:r>
            <a:r>
              <a:rPr lang="cs-CZ" b="1" dirty="0">
                <a:solidFill>
                  <a:schemeClr val="accent1"/>
                </a:solidFill>
                <a:latin typeface="Candara" panose="020E0502030303020204" pitchFamily="34" charset="0"/>
              </a:rPr>
              <a:t> </a:t>
            </a:r>
            <a:r>
              <a:rPr lang="cs-CZ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SIMULTÁNNÍ PERCEPCE</a:t>
            </a:r>
          </a:p>
          <a:p>
            <a:pPr marL="176213" indent="-176213">
              <a:buNone/>
            </a:pPr>
            <a:r>
              <a:rPr lang="cs-CZ" sz="2000" dirty="0">
                <a:latin typeface="Candara" panose="020E0502030303020204" pitchFamily="34" charset="0"/>
              </a:rPr>
              <a:t>= schopnost mozku vnímat současně pozorované předměty ze sítnic obou očí</a:t>
            </a:r>
            <a:endParaRPr lang="cs-CZ" sz="2000" b="1" dirty="0">
              <a:solidFill>
                <a:schemeClr val="accent2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24944"/>
            <a:ext cx="4168284" cy="277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686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1143000"/>
          </a:xfrm>
        </p:spPr>
        <p:txBody>
          <a:bodyPr>
            <a:normAutofit/>
          </a:bodyPr>
          <a:lstStyle/>
          <a:p>
            <a:pPr algn="just"/>
            <a:r>
              <a:rPr lang="cs-CZ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STUPNĚ BV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1.</a:t>
            </a:r>
            <a:r>
              <a:rPr lang="cs-CZ" b="1" dirty="0">
                <a:solidFill>
                  <a:schemeClr val="accent1"/>
                </a:solidFill>
                <a:latin typeface="Candara" panose="020E0502030303020204" pitchFamily="34" charset="0"/>
              </a:rPr>
              <a:t> </a:t>
            </a:r>
            <a:r>
              <a:rPr lang="cs-CZ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SIMULTÁNNÍ PERCEPCE</a:t>
            </a:r>
          </a:p>
          <a:p>
            <a:pPr marL="176213" indent="-176213">
              <a:buNone/>
            </a:pPr>
            <a:r>
              <a:rPr lang="cs-CZ" sz="2000" dirty="0">
                <a:latin typeface="Candara" panose="020E0502030303020204" pitchFamily="34" charset="0"/>
              </a:rPr>
              <a:t>= schopnost mozku vnímat současně pozorované předměty ze sítnic obou očí</a:t>
            </a:r>
            <a:endParaRPr lang="cs-CZ" sz="2000" b="1" dirty="0">
              <a:solidFill>
                <a:schemeClr val="accent2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10417" t="30294" r="40143" b="29118"/>
          <a:stretch/>
        </p:blipFill>
        <p:spPr bwMode="auto">
          <a:xfrm>
            <a:off x="1691680" y="3284984"/>
            <a:ext cx="6341906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9312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781800" cy="100811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BINOKULÁRNÍ VIDĚNÍ (BV)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10633" y="1556792"/>
            <a:ext cx="7543800" cy="4246240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Candara" panose="020E0502030303020204" pitchFamily="34" charset="0"/>
              </a:rPr>
              <a:t>schopnost fúze obrazu pravého a levého oka</a:t>
            </a:r>
          </a:p>
          <a:p>
            <a:endParaRPr lang="cs-CZ" sz="2000" dirty="0">
              <a:latin typeface="Candara" panose="020E0502030303020204" pitchFamily="34" charset="0"/>
            </a:endParaRPr>
          </a:p>
          <a:p>
            <a:endParaRPr lang="cs-CZ" sz="2000" dirty="0">
              <a:latin typeface="Candara" panose="020E0502030303020204" pitchFamily="34" charset="0"/>
            </a:endParaRPr>
          </a:p>
          <a:p>
            <a:endParaRPr lang="cs-CZ" sz="2000" dirty="0">
              <a:latin typeface="Candara" panose="020E0502030303020204" pitchFamily="34" charset="0"/>
            </a:endParaRPr>
          </a:p>
          <a:p>
            <a:endParaRPr lang="cs-CZ" sz="2000" dirty="0">
              <a:latin typeface="Candara" panose="020E0502030303020204" pitchFamily="34" charset="0"/>
            </a:endParaRPr>
          </a:p>
          <a:p>
            <a:endParaRPr lang="cs-CZ" sz="2000" dirty="0">
              <a:latin typeface="Candara" panose="020E0502030303020204" pitchFamily="34" charset="0"/>
            </a:endParaRPr>
          </a:p>
          <a:p>
            <a:endParaRPr lang="cs-CZ" sz="2000" dirty="0">
              <a:latin typeface="Candara" panose="020E0502030303020204" pitchFamily="34" charset="0"/>
            </a:endParaRPr>
          </a:p>
          <a:p>
            <a:endParaRPr lang="cs-CZ" sz="2000" dirty="0">
              <a:latin typeface="Candara" panose="020E0502030303020204" pitchFamily="34" charset="0"/>
            </a:endParaRPr>
          </a:p>
          <a:p>
            <a:endParaRPr lang="cs-CZ" sz="2000" dirty="0">
              <a:latin typeface="Candara" panose="020E0502030303020204" pitchFamily="34" charset="0"/>
            </a:endParaRPr>
          </a:p>
        </p:txBody>
      </p:sp>
      <p:pic>
        <p:nvPicPr>
          <p:cNvPr id="1028" name="Picture 4" descr="Image result for zraková dráha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" t="3777" r="9458" b="23581"/>
          <a:stretch/>
        </p:blipFill>
        <p:spPr bwMode="auto">
          <a:xfrm>
            <a:off x="1619672" y="2204864"/>
            <a:ext cx="5437690" cy="360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537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STUPNĚ BV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  <a:latin typeface="Candara" panose="020E0502030303020204" pitchFamily="34" charset="0"/>
              </a:rPr>
              <a:t>1. </a:t>
            </a:r>
            <a:r>
              <a:rPr lang="cs-CZ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SIMULTÁNNÍ PERCEPCE</a:t>
            </a:r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21165" t="31177" r="52213" b="25588"/>
          <a:stretch/>
        </p:blipFill>
        <p:spPr bwMode="auto">
          <a:xfrm>
            <a:off x="2771800" y="2660039"/>
            <a:ext cx="3497733" cy="31369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187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2. FÚZE</a:t>
            </a:r>
          </a:p>
          <a:p>
            <a:pPr marL="176213" indent="-176213">
              <a:buNone/>
            </a:pPr>
            <a:r>
              <a:rPr lang="cs-CZ" sz="2000" dirty="0">
                <a:latin typeface="Candara" panose="020E0502030303020204" pitchFamily="34" charset="0"/>
              </a:rPr>
              <a:t>=</a:t>
            </a:r>
            <a:r>
              <a:rPr lang="cs-CZ" sz="2000" b="1" dirty="0">
                <a:solidFill>
                  <a:schemeClr val="accent2"/>
                </a:solidFill>
                <a:latin typeface="Candara" panose="020E0502030303020204" pitchFamily="34" charset="0"/>
              </a:rPr>
              <a:t> </a:t>
            </a:r>
            <a:r>
              <a:rPr lang="cs-CZ" sz="2000" dirty="0">
                <a:latin typeface="Candara" panose="020E0502030303020204" pitchFamily="34" charset="0"/>
              </a:rPr>
              <a:t>schopnost mozku spojit stejné obrázky pravého a levého oka a vytvořit tak vizuální vjem</a:t>
            </a:r>
            <a:endParaRPr lang="cs-CZ" sz="2000" b="1" dirty="0">
              <a:solidFill>
                <a:schemeClr val="accent2"/>
              </a:solidFill>
              <a:latin typeface="Candara" panose="020E0502030303020204" pitchFamily="34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STUPNĚ BV</a:t>
            </a:r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34228" t="22941" r="17985" b="37352"/>
          <a:stretch/>
        </p:blipFill>
        <p:spPr bwMode="auto">
          <a:xfrm>
            <a:off x="1979712" y="3284984"/>
            <a:ext cx="5264794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5538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C000"/>
                </a:solidFill>
                <a:latin typeface="Candara" panose="020E0502030303020204" pitchFamily="34" charset="0"/>
              </a:rPr>
              <a:t>2. </a:t>
            </a:r>
            <a:r>
              <a:rPr lang="cs-CZ" sz="2000" b="1" dirty="0">
                <a:solidFill>
                  <a:srgbClr val="FFC000"/>
                </a:solidFill>
                <a:latin typeface="Candara" panose="020E0502030303020204" pitchFamily="34" charset="0"/>
              </a:rPr>
              <a:t>FÚZE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STUPNĚ BV</a:t>
            </a:r>
          </a:p>
        </p:txBody>
      </p:sp>
      <p:pic>
        <p:nvPicPr>
          <p:cNvPr id="6" name="Obrázek 5"/>
          <p:cNvPicPr/>
          <p:nvPr/>
        </p:nvPicPr>
        <p:blipFill rotWithShape="1">
          <a:blip r:embed="rId2"/>
          <a:srcRect l="44149" t="34707" r="29065" b="22058"/>
          <a:stretch/>
        </p:blipFill>
        <p:spPr bwMode="auto">
          <a:xfrm>
            <a:off x="2987824" y="2564903"/>
            <a:ext cx="3816424" cy="32828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8087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FFC000"/>
                </a:solidFill>
                <a:latin typeface="Candara" panose="020E0502030303020204" pitchFamily="34" charset="0"/>
              </a:rPr>
              <a:t>3. STEREOPSE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STUPNĚ BV</a:t>
            </a:r>
          </a:p>
        </p:txBody>
      </p:sp>
      <p:pic>
        <p:nvPicPr>
          <p:cNvPr id="1026" name="Picture 2" descr="VÃ½sledek obrÃ¡zku pro stereotes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3896072" cy="327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ek obrÃ¡zku pro stereotes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3093604" cy="292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173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PATOLOGIE BV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1628800"/>
            <a:ext cx="6399813" cy="360381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SUPRESE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AMBLYOPIE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ANOMÁLNÍ RETINÁLNÍ KORESPONDENCE (ARK)</a:t>
            </a:r>
          </a:p>
        </p:txBody>
      </p:sp>
    </p:spTree>
    <p:extLst>
      <p:ext uri="{BB962C8B-B14F-4D97-AF65-F5344CB8AC3E}">
        <p14:creationId xmlns:p14="http://schemas.microsoft.com/office/powerpoint/2010/main" val="279059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262" y="1628800"/>
            <a:ext cx="6840760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SUPRESE</a:t>
            </a:r>
          </a:p>
          <a:p>
            <a:pPr marL="0" indent="0">
              <a:buNone/>
            </a:pPr>
            <a:r>
              <a:rPr lang="cs-CZ" sz="2000" dirty="0">
                <a:latin typeface="Candara" panose="020E0502030303020204" pitchFamily="34" charset="0"/>
              </a:rPr>
              <a:t>= útlum, zabraňující vstupu informací z uchýleného oka do zrakového centra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PATOLOGIE BV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0" t="40833" r="35344" b="22917"/>
          <a:stretch/>
        </p:blipFill>
        <p:spPr bwMode="auto">
          <a:xfrm>
            <a:off x="1547663" y="3140968"/>
            <a:ext cx="6338359" cy="315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349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691736"/>
            <a:ext cx="6565344" cy="36038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AMBLYOPIE (TUPOZRAKOST)</a:t>
            </a:r>
          </a:p>
          <a:p>
            <a:pPr marL="0" indent="0">
              <a:buNone/>
            </a:pPr>
            <a:r>
              <a:rPr lang="cs-CZ" sz="2000" dirty="0">
                <a:latin typeface="Candara" panose="020E0502030303020204" pitchFamily="34" charset="0"/>
              </a:rPr>
              <a:t>= snížením zrakové ostrosti různého stupně při normálním anatomickém nálezu na oku</a:t>
            </a:r>
          </a:p>
          <a:p>
            <a:pPr marL="0" indent="0">
              <a:buNone/>
            </a:pPr>
            <a:endParaRPr lang="cs-CZ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cs-CZ" sz="2000" u="sng" dirty="0">
                <a:latin typeface="Candara" panose="020E0502030303020204" pitchFamily="34" charset="0"/>
              </a:rPr>
              <a:t>1) Kongenitální amblyopie</a:t>
            </a:r>
          </a:p>
          <a:p>
            <a:pPr marL="0" indent="0">
              <a:buNone/>
            </a:pPr>
            <a:r>
              <a:rPr lang="cs-CZ" sz="2000" dirty="0">
                <a:latin typeface="Candara" panose="020E0502030303020204" pitchFamily="34" charset="0"/>
              </a:rPr>
              <a:t>- nystagmus, albinismus, achromatopsie</a:t>
            </a:r>
          </a:p>
          <a:p>
            <a:pPr>
              <a:buFontTx/>
              <a:buChar char="-"/>
            </a:pPr>
            <a:endParaRPr lang="cs-CZ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cs-CZ" sz="2000" u="sng" dirty="0">
                <a:latin typeface="Candara" panose="020E0502030303020204" pitchFamily="34" charset="0"/>
              </a:rPr>
              <a:t>2) Amblyopie z nepoužívání oka</a:t>
            </a:r>
          </a:p>
          <a:p>
            <a:pPr marL="0" indent="0">
              <a:buNone/>
            </a:pPr>
            <a:r>
              <a:rPr lang="cs-CZ" sz="2000" dirty="0">
                <a:latin typeface="Candara" panose="020E0502030303020204" pitchFamily="34" charset="0"/>
              </a:rPr>
              <a:t>	deprivační amblyopie</a:t>
            </a:r>
          </a:p>
          <a:p>
            <a:pPr marL="0" indent="0">
              <a:buNone/>
            </a:pPr>
            <a:r>
              <a:rPr lang="cs-CZ" sz="2000" dirty="0">
                <a:latin typeface="Candara" panose="020E0502030303020204" pitchFamily="34" charset="0"/>
              </a:rPr>
              <a:t>	okluzní amblyopie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PATOLOGIE BV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1259632" y="4624694"/>
            <a:ext cx="7200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1259632" y="4624694"/>
            <a:ext cx="720080" cy="3382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879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AMBLYOPIE (TUPOZRAKOST)</a:t>
            </a:r>
          </a:p>
          <a:p>
            <a:pPr marL="0" indent="0">
              <a:buNone/>
            </a:pPr>
            <a:endParaRPr lang="cs-CZ" sz="200" b="1" dirty="0">
              <a:solidFill>
                <a:schemeClr val="accent2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cs-CZ" sz="2000" u="sng" dirty="0">
                <a:latin typeface="Candara" panose="020E0502030303020204" pitchFamily="34" charset="0"/>
              </a:rPr>
              <a:t>3) Ametropická amblyopie</a:t>
            </a:r>
          </a:p>
          <a:p>
            <a:pPr marL="0" indent="0">
              <a:buNone/>
            </a:pPr>
            <a:endParaRPr lang="cs-CZ" sz="400" u="sng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cs-CZ" sz="2000" u="sng" dirty="0">
                <a:latin typeface="Candara" panose="020E0502030303020204" pitchFamily="34" charset="0"/>
              </a:rPr>
              <a:t>4) Anizometropická amblyopie</a:t>
            </a:r>
          </a:p>
          <a:p>
            <a:pPr marL="0" indent="0">
              <a:buNone/>
            </a:pPr>
            <a:endParaRPr lang="cs-CZ" sz="400" u="sng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cs-CZ" sz="2000" u="sng" dirty="0">
                <a:latin typeface="Candara" panose="020E0502030303020204" pitchFamily="34" charset="0"/>
              </a:rPr>
              <a:t>5) </a:t>
            </a:r>
            <a:r>
              <a:rPr lang="cs-CZ" sz="2000" u="sng" dirty="0" err="1">
                <a:latin typeface="Candara" panose="020E0502030303020204" pitchFamily="34" charset="0"/>
              </a:rPr>
              <a:t>Meridionální</a:t>
            </a:r>
            <a:r>
              <a:rPr lang="cs-CZ" sz="2000" u="sng" dirty="0">
                <a:latin typeface="Candara" panose="020E0502030303020204" pitchFamily="34" charset="0"/>
              </a:rPr>
              <a:t> amblyopie</a:t>
            </a:r>
          </a:p>
          <a:p>
            <a:pPr marL="0" indent="0">
              <a:buNone/>
            </a:pPr>
            <a:endParaRPr lang="cs-CZ" sz="400" u="sng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cs-CZ" sz="2000" u="sng" dirty="0">
                <a:latin typeface="Candara" panose="020E0502030303020204" pitchFamily="34" charset="0"/>
              </a:rPr>
              <a:t>6) Relativní amblyopie</a:t>
            </a:r>
          </a:p>
          <a:p>
            <a:pPr marL="0" indent="0">
              <a:buNone/>
            </a:pPr>
            <a:endParaRPr lang="cs-CZ" sz="400" u="sng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cs-CZ" sz="2000" u="sng" dirty="0">
                <a:latin typeface="Candara" panose="020E0502030303020204" pitchFamily="34" charset="0"/>
              </a:rPr>
              <a:t>7) Amblyopie při strabismu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PATOLOGIE BV</a:t>
            </a:r>
          </a:p>
        </p:txBody>
      </p:sp>
    </p:spTree>
    <p:extLst>
      <p:ext uri="{BB962C8B-B14F-4D97-AF65-F5344CB8AC3E}">
        <p14:creationId xmlns:p14="http://schemas.microsoft.com/office/powerpoint/2010/main" val="4195841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accent1"/>
                </a:solidFill>
                <a:latin typeface="Candara" panose="020E0502030303020204" pitchFamily="34" charset="0"/>
              </a:rPr>
              <a:t>JAKÁ BYLA PŘÍČINA VZNIKU AMBLYOPIE?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29505" t="16149" r="49938" b="23602"/>
          <a:stretch/>
        </p:blipFill>
        <p:spPr bwMode="auto">
          <a:xfrm>
            <a:off x="2987824" y="1916832"/>
            <a:ext cx="2880320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7436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accent1"/>
                </a:solidFill>
                <a:latin typeface="Candara" panose="020E0502030303020204" pitchFamily="34" charset="0"/>
              </a:rPr>
              <a:t>JAKÁ BYLA PŘÍČINA VZNIKU AMBLYOPIE?</a:t>
            </a:r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49896" t="16149" r="29658" b="23602"/>
          <a:stretch/>
        </p:blipFill>
        <p:spPr bwMode="auto">
          <a:xfrm>
            <a:off x="2987824" y="1961097"/>
            <a:ext cx="2808312" cy="3628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1311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781800" cy="100811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VÝVOJ BV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55576" y="2276872"/>
            <a:ext cx="7543800" cy="3886200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13310"/>
              </p:ext>
            </p:extLst>
          </p:nvPr>
        </p:nvGraphicFramePr>
        <p:xfrm>
          <a:off x="899592" y="1628800"/>
          <a:ext cx="7272808" cy="352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0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cs-CZ" sz="2000" b="0" u="none" dirty="0">
                          <a:effectLst/>
                          <a:latin typeface="Candara" panose="020E0502030303020204" pitchFamily="34" charset="0"/>
                        </a:rPr>
                        <a:t>STÁŘÍ DÍTĚTE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u="none" dirty="0">
                          <a:effectLst/>
                          <a:latin typeface="Candara" panose="020E0502030303020204" pitchFamily="34" charset="0"/>
                        </a:rPr>
                        <a:t>DOVEDNOST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ndara" panose="020E0502030303020204" pitchFamily="34" charset="0"/>
                        </a:rPr>
                        <a:t>Novorozenec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ndara" panose="020E0502030303020204" pitchFamily="34" charset="0"/>
                        </a:rPr>
                        <a:t>světlocit, skotopické vidění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ndara" panose="020E0502030303020204" pitchFamily="34" charset="0"/>
                        </a:rPr>
                        <a:t>1.</a:t>
                      </a:r>
                      <a:r>
                        <a:rPr lang="cs-CZ" sz="2000" baseline="0" dirty="0">
                          <a:latin typeface="Candara" panose="020E0502030303020204" pitchFamily="34" charset="0"/>
                        </a:rPr>
                        <a:t> měsíc</a:t>
                      </a:r>
                      <a:endParaRPr lang="cs-CZ" sz="20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ndara" panose="020E0502030303020204" pitchFamily="34" charset="0"/>
                        </a:rPr>
                        <a:t>monokulární fixační</a:t>
                      </a:r>
                      <a:r>
                        <a:rPr lang="cs-CZ" sz="2000" baseline="0" dirty="0">
                          <a:latin typeface="Candara" panose="020E0502030303020204" pitchFamily="34" charset="0"/>
                        </a:rPr>
                        <a:t> reflex</a:t>
                      </a:r>
                      <a:endParaRPr lang="cs-CZ" sz="20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ndara" panose="020E0502030303020204" pitchFamily="34" charset="0"/>
                        </a:rPr>
                        <a:t>2. měsíc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ndara" panose="020E0502030303020204" pitchFamily="34" charset="0"/>
                        </a:rPr>
                        <a:t>konjugované pohyby (verze)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ndara" panose="020E0502030303020204" pitchFamily="34" charset="0"/>
                        </a:rPr>
                        <a:t>3. měsíc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err="1">
                          <a:latin typeface="Candara" panose="020E0502030303020204" pitchFamily="34" charset="0"/>
                        </a:rPr>
                        <a:t>disjungované</a:t>
                      </a:r>
                      <a:r>
                        <a:rPr lang="cs-CZ" sz="2000" dirty="0">
                          <a:latin typeface="Candara" panose="020E0502030303020204" pitchFamily="34" charset="0"/>
                        </a:rPr>
                        <a:t> pohyby (vergence)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ndara" panose="020E0502030303020204" pitchFamily="34" charset="0"/>
                        </a:rPr>
                        <a:t>4. měsíc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ndara" panose="020E0502030303020204" pitchFamily="34" charset="0"/>
                        </a:rPr>
                        <a:t>akomodačně konvergenční reflex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ndara" panose="020E0502030303020204" pitchFamily="34" charset="0"/>
                        </a:rPr>
                        <a:t>6.</a:t>
                      </a:r>
                      <a:r>
                        <a:rPr lang="cs-CZ" sz="2000" baseline="0" dirty="0">
                          <a:latin typeface="Candara" panose="020E0502030303020204" pitchFamily="34" charset="0"/>
                        </a:rPr>
                        <a:t> měsíc</a:t>
                      </a:r>
                      <a:endParaRPr lang="cs-CZ" sz="20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ndara" panose="020E0502030303020204" pitchFamily="34" charset="0"/>
                        </a:rPr>
                        <a:t>fúzní reflex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569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accent1"/>
                </a:solidFill>
                <a:latin typeface="Candara" panose="020E0502030303020204" pitchFamily="34" charset="0"/>
              </a:rPr>
              <a:t>JAKÁ BYLA PŘÍČINA VZNIKU AMBLYOPIE?</a:t>
            </a:r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69885" t="16149" r="9211" b="23602"/>
          <a:stretch/>
        </p:blipFill>
        <p:spPr bwMode="auto">
          <a:xfrm>
            <a:off x="2987824" y="1988841"/>
            <a:ext cx="2880320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42973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AMBLYOPIE (TUPOZRAKOST)</a:t>
            </a:r>
          </a:p>
          <a:p>
            <a:pPr marL="0" indent="0">
              <a:buNone/>
            </a:pPr>
            <a:endParaRPr lang="cs-CZ" sz="200" b="1" dirty="0">
              <a:solidFill>
                <a:schemeClr val="accent2"/>
              </a:solidFill>
              <a:latin typeface="Candara" panose="020E0502030303020204" pitchFamily="34" charset="0"/>
            </a:endParaRPr>
          </a:p>
          <a:p>
            <a:pPr>
              <a:buFontTx/>
              <a:buChar char="-"/>
            </a:pPr>
            <a:r>
              <a:rPr lang="cs-CZ" sz="2000" dirty="0">
                <a:latin typeface="Candara" panose="020E0502030303020204" pitchFamily="34" charset="0"/>
              </a:rPr>
              <a:t>dělení dle míry snížení zrakové ostrosti:</a:t>
            </a:r>
          </a:p>
          <a:p>
            <a:pPr lvl="1">
              <a:buClr>
                <a:schemeClr val="accent1"/>
              </a:buClr>
            </a:pPr>
            <a:r>
              <a:rPr lang="cs-CZ" sz="2000" b="1" dirty="0">
                <a:latin typeface="Candara" panose="020E0502030303020204" pitchFamily="34" charset="0"/>
              </a:rPr>
              <a:t>lehká</a:t>
            </a:r>
            <a:r>
              <a:rPr lang="cs-CZ" sz="2000" dirty="0">
                <a:latin typeface="Candara" panose="020E0502030303020204" pitchFamily="34" charset="0"/>
              </a:rPr>
              <a:t> – visus 6/18-6/8 (0,3-0,8)</a:t>
            </a:r>
          </a:p>
          <a:p>
            <a:pPr lvl="1">
              <a:buClr>
                <a:schemeClr val="accent1"/>
              </a:buClr>
            </a:pPr>
            <a:r>
              <a:rPr lang="cs-CZ" sz="2000" b="1" dirty="0">
                <a:latin typeface="Candara" panose="020E0502030303020204" pitchFamily="34" charset="0"/>
              </a:rPr>
              <a:t>střední</a:t>
            </a:r>
            <a:r>
              <a:rPr lang="cs-CZ" sz="2000" dirty="0">
                <a:latin typeface="Candara" panose="020E0502030303020204" pitchFamily="34" charset="0"/>
              </a:rPr>
              <a:t> – visus 6/60-6/18 (0,1-0,3)</a:t>
            </a:r>
          </a:p>
          <a:p>
            <a:pPr lvl="1">
              <a:buClr>
                <a:schemeClr val="accent1"/>
              </a:buClr>
            </a:pPr>
            <a:r>
              <a:rPr lang="cs-CZ" sz="2000" b="1" dirty="0">
                <a:latin typeface="Candara" panose="020E0502030303020204" pitchFamily="34" charset="0"/>
              </a:rPr>
              <a:t>těžká</a:t>
            </a:r>
            <a:r>
              <a:rPr lang="cs-CZ" sz="2000" dirty="0">
                <a:latin typeface="Candara" panose="020E0502030303020204" pitchFamily="34" charset="0"/>
              </a:rPr>
              <a:t> – visus 6/60 (0,1) a horší</a:t>
            </a:r>
          </a:p>
          <a:p>
            <a:pPr>
              <a:buFontTx/>
              <a:buChar char="-"/>
            </a:pPr>
            <a:endParaRPr lang="cs-CZ" dirty="0">
              <a:latin typeface="Candara" panose="020E0502030303020204" pitchFamily="34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PATOLOGIE BV</a:t>
            </a:r>
          </a:p>
        </p:txBody>
      </p:sp>
      <p:pic>
        <p:nvPicPr>
          <p:cNvPr id="5124" name="Picture 4" descr="MUDr. Pavel Stodůlka,Ph.D. - ppt stáhnou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7" t="7806" r="27878" b="-2014"/>
          <a:stretch/>
        </p:blipFill>
        <p:spPr bwMode="auto">
          <a:xfrm>
            <a:off x="5724128" y="1412776"/>
            <a:ext cx="3119906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158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ANOMÁLNÍ RETINÁLNÍ KORESPONDENCE</a:t>
            </a:r>
          </a:p>
          <a:p>
            <a:pPr marL="0" indent="0">
              <a:buNone/>
            </a:pPr>
            <a:endParaRPr lang="cs-CZ" sz="200" b="1" dirty="0">
              <a:solidFill>
                <a:schemeClr val="accent2"/>
              </a:solidFill>
              <a:latin typeface="Candara" panose="020E0502030303020204" pitchFamily="34" charset="0"/>
            </a:endParaRPr>
          </a:p>
          <a:p>
            <a:pPr>
              <a:buFontTx/>
              <a:buChar char="-"/>
            </a:pPr>
            <a:endParaRPr lang="cs-CZ" dirty="0">
              <a:latin typeface="Candara" panose="020E0502030303020204" pitchFamily="34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PATOLOGIE BV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66"/>
          <a:stretch/>
        </p:blipFill>
        <p:spPr bwMode="auto">
          <a:xfrm>
            <a:off x="2771800" y="2132856"/>
            <a:ext cx="2825477" cy="342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814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55576" y="1629916"/>
            <a:ext cx="75438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Primární</a:t>
            </a:r>
            <a:r>
              <a:rPr lang="cs-CZ" sz="2000" b="1" dirty="0">
                <a:latin typeface="Candara" panose="020E0502030303020204" pitchFamily="34" charset="0"/>
              </a:rPr>
              <a:t>	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		latentní (heteroforie)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bg2">
                    <a:lumMod val="75000"/>
                  </a:schemeClr>
                </a:solidFill>
                <a:latin typeface="Candara" panose="020E0502030303020204" pitchFamily="34" charset="0"/>
              </a:rPr>
              <a:t>		</a:t>
            </a:r>
            <a:r>
              <a:rPr lang="cs-CZ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manifestní (</a:t>
            </a:r>
            <a:r>
              <a:rPr lang="cs-CZ" sz="2000" b="1" dirty="0" err="1">
                <a:solidFill>
                  <a:schemeClr val="tx1"/>
                </a:solidFill>
                <a:latin typeface="Candara" panose="020E0502030303020204" pitchFamily="34" charset="0"/>
              </a:rPr>
              <a:t>heterotropie</a:t>
            </a:r>
            <a:r>
              <a:rPr lang="cs-CZ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)</a:t>
            </a:r>
          </a:p>
          <a:p>
            <a:pPr marL="0" indent="0">
              <a:buNone/>
            </a:pPr>
            <a:r>
              <a:rPr lang="cs-CZ" sz="2000" b="1" dirty="0">
                <a:latin typeface="Candara" panose="020E0502030303020204" pitchFamily="34" charset="0"/>
              </a:rPr>
              <a:t>			</a:t>
            </a:r>
            <a:r>
              <a:rPr lang="cs-CZ" sz="2000" b="1" dirty="0">
                <a:solidFill>
                  <a:srgbClr val="00B050"/>
                </a:solidFill>
                <a:latin typeface="Candara" panose="020E0502030303020204" pitchFamily="34" charset="0"/>
              </a:rPr>
              <a:t>konkomitantní</a:t>
            </a:r>
          </a:p>
          <a:p>
            <a:pPr marL="0" indent="0">
              <a:buNone/>
            </a:pPr>
            <a:r>
              <a:rPr lang="cs-CZ" sz="2000" b="1" dirty="0">
                <a:latin typeface="Candara" panose="020E0502030303020204" pitchFamily="34" charset="0"/>
              </a:rPr>
              <a:t>				</a:t>
            </a:r>
            <a:r>
              <a:rPr lang="cs-CZ" sz="2000" b="1" dirty="0">
                <a:solidFill>
                  <a:srgbClr val="00B0F0"/>
                </a:solidFill>
                <a:latin typeface="Candara" panose="020E0502030303020204" pitchFamily="34" charset="0"/>
              </a:rPr>
              <a:t>konvergentní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B0F0"/>
                </a:solidFill>
                <a:latin typeface="Candara" panose="020E0502030303020204" pitchFamily="34" charset="0"/>
              </a:rPr>
              <a:t>				divergentní</a:t>
            </a:r>
          </a:p>
          <a:p>
            <a:pPr marL="0" indent="0">
              <a:buNone/>
            </a:pPr>
            <a:r>
              <a:rPr lang="cs-CZ" sz="2000" b="1" dirty="0">
                <a:latin typeface="Candara" panose="020E0502030303020204" pitchFamily="34" charset="0"/>
              </a:rPr>
              <a:t>			</a:t>
            </a:r>
            <a:r>
              <a:rPr lang="cs-CZ" sz="2000" b="1" dirty="0">
                <a:solidFill>
                  <a:srgbClr val="00B050"/>
                </a:solidFill>
                <a:latin typeface="Candara" panose="020E0502030303020204" pitchFamily="34" charset="0"/>
              </a:rPr>
              <a:t>paralytický</a:t>
            </a:r>
          </a:p>
          <a:p>
            <a:pPr marL="0" indent="0">
              <a:buNone/>
            </a:pPr>
            <a:r>
              <a:rPr lang="cs-CZ" sz="2000" b="1" dirty="0">
                <a:latin typeface="Candara" panose="020E0502030303020204" pitchFamily="34" charset="0"/>
              </a:rPr>
              <a:t>				</a:t>
            </a:r>
            <a:r>
              <a:rPr lang="cs-CZ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kongenitální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				získaný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Sekundární</a:t>
            </a:r>
          </a:p>
        </p:txBody>
      </p:sp>
      <p:cxnSp>
        <p:nvCxnSpPr>
          <p:cNvPr id="6" name="Přímá spojnice 5"/>
          <p:cNvCxnSpPr/>
          <p:nvPr/>
        </p:nvCxnSpPr>
        <p:spPr>
          <a:xfrm flipH="1">
            <a:off x="2134890" y="2204864"/>
            <a:ext cx="2880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2134890" y="2204864"/>
            <a:ext cx="288032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2780450" y="2996952"/>
            <a:ext cx="6480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2780450" y="2996952"/>
            <a:ext cx="648072" cy="10801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4104052" y="3356992"/>
            <a:ext cx="2880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4091483" y="3392996"/>
            <a:ext cx="288032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4104052" y="4509120"/>
            <a:ext cx="2880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4091483" y="4509120"/>
            <a:ext cx="288032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Nadpis 1"/>
          <p:cNvSpPr txBox="1">
            <a:spLocks/>
          </p:cNvSpPr>
          <p:nvPr/>
        </p:nvSpPr>
        <p:spPr>
          <a:xfrm>
            <a:off x="755576" y="404664"/>
            <a:ext cx="6781800" cy="10081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STRABISMUS</a:t>
            </a:r>
          </a:p>
        </p:txBody>
      </p:sp>
    </p:spTree>
    <p:extLst>
      <p:ext uri="{BB962C8B-B14F-4D97-AF65-F5344CB8AC3E}">
        <p14:creationId xmlns:p14="http://schemas.microsoft.com/office/powerpoint/2010/main" val="599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33910" y="1628800"/>
            <a:ext cx="75438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latin typeface="Candara" panose="020E0502030303020204" pitchFamily="34" charset="0"/>
              </a:rPr>
              <a:t>= latentní (skryté) šilhání, které se projeví při nerovnováze zevních očních svalů po zrušení fúze</a:t>
            </a:r>
          </a:p>
          <a:p>
            <a:pPr>
              <a:buFontTx/>
              <a:buChar char="-"/>
            </a:pPr>
            <a:r>
              <a:rPr lang="cs-CZ" sz="2000" dirty="0">
                <a:latin typeface="Candara" panose="020E0502030303020204" pitchFamily="34" charset="0"/>
              </a:rPr>
              <a:t>dělení dle směru úchylky:	</a:t>
            </a:r>
          </a:p>
          <a:p>
            <a:pPr marL="0" indent="0">
              <a:buNone/>
            </a:pPr>
            <a:r>
              <a:rPr lang="cs-CZ" sz="2000" dirty="0">
                <a:latin typeface="Candara" panose="020E0502030303020204" pitchFamily="34" charset="0"/>
              </a:rPr>
              <a:t>	</a:t>
            </a:r>
            <a:r>
              <a:rPr lang="cs-CZ" sz="2000" dirty="0" err="1">
                <a:latin typeface="Candara" panose="020E0502030303020204" pitchFamily="34" charset="0"/>
              </a:rPr>
              <a:t>ESOforie</a:t>
            </a:r>
            <a:r>
              <a:rPr lang="cs-CZ" sz="2000" dirty="0">
                <a:latin typeface="Candara" panose="020E0502030303020204" pitchFamily="34" charset="0"/>
              </a:rPr>
              <a:t>			</a:t>
            </a:r>
            <a:r>
              <a:rPr lang="cs-CZ" sz="2000" dirty="0" err="1">
                <a:latin typeface="Candara" panose="020E0502030303020204" pitchFamily="34" charset="0"/>
              </a:rPr>
              <a:t>EXOforie</a:t>
            </a:r>
            <a:endParaRPr lang="cs-CZ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Candara" panose="020E0502030303020204" pitchFamily="34" charset="0"/>
              </a:rPr>
              <a:t>	</a:t>
            </a:r>
            <a:r>
              <a:rPr lang="cs-CZ" sz="2000" dirty="0" err="1">
                <a:latin typeface="Candara" panose="020E0502030303020204" pitchFamily="34" charset="0"/>
              </a:rPr>
              <a:t>HYPERforie</a:t>
            </a:r>
            <a:r>
              <a:rPr lang="cs-CZ" sz="2000" dirty="0">
                <a:latin typeface="Candara" panose="020E0502030303020204" pitchFamily="34" charset="0"/>
              </a:rPr>
              <a:t>			</a:t>
            </a:r>
            <a:r>
              <a:rPr lang="cs-CZ" sz="2000" dirty="0" err="1">
                <a:latin typeface="Candara" panose="020E0502030303020204" pitchFamily="34" charset="0"/>
              </a:rPr>
              <a:t>HYPOforie</a:t>
            </a:r>
            <a:endParaRPr lang="cs-CZ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Candara" panose="020E0502030303020204" pitchFamily="34" charset="0"/>
              </a:rPr>
              <a:t>	</a:t>
            </a:r>
            <a:r>
              <a:rPr lang="cs-CZ" sz="2000" dirty="0" err="1">
                <a:latin typeface="Candara" panose="020E0502030303020204" pitchFamily="34" charset="0"/>
              </a:rPr>
              <a:t>INCYKLOforie</a:t>
            </a:r>
            <a:r>
              <a:rPr lang="cs-CZ" sz="2000" dirty="0">
                <a:latin typeface="Candara" panose="020E0502030303020204" pitchFamily="34" charset="0"/>
              </a:rPr>
              <a:t>			</a:t>
            </a:r>
            <a:r>
              <a:rPr lang="cs-CZ" sz="2000" dirty="0" err="1">
                <a:latin typeface="Candara" panose="020E0502030303020204" pitchFamily="34" charset="0"/>
              </a:rPr>
              <a:t>EXCYKLOforie</a:t>
            </a:r>
            <a:endParaRPr lang="cs-CZ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cs-CZ" sz="2000" dirty="0">
                <a:hlinkClick r:id="rId2"/>
              </a:rPr>
              <a:t>https://www.youtube.com/watch?v=gNutqzVuurE</a:t>
            </a:r>
            <a:endParaRPr lang="cs-CZ" sz="2000" dirty="0">
              <a:latin typeface="Candara" panose="020E0502030303020204" pitchFamily="34" charset="0"/>
            </a:endParaRPr>
          </a:p>
          <a:p>
            <a:pPr>
              <a:buFontTx/>
              <a:buChar char="-"/>
            </a:pPr>
            <a:endParaRPr lang="cs-CZ" sz="2000" dirty="0">
              <a:latin typeface="Candara" panose="020E0502030303020204" pitchFamily="34" charset="0"/>
            </a:endParaRPr>
          </a:p>
          <a:p>
            <a:pPr>
              <a:buFontTx/>
              <a:buChar char="-"/>
            </a:pPr>
            <a:endParaRPr lang="cs-CZ" sz="2000" dirty="0">
              <a:latin typeface="Candara" panose="020E0502030303020204" pitchFamily="34" charset="0"/>
            </a:endParaRPr>
          </a:p>
          <a:p>
            <a:pPr>
              <a:buFontTx/>
              <a:buChar char="-"/>
            </a:pPr>
            <a:endParaRPr lang="cs-CZ" sz="2000" dirty="0">
              <a:latin typeface="Candara" panose="020E0502030303020204" pitchFamily="34" charset="0"/>
            </a:endParaRPr>
          </a:p>
          <a:p>
            <a:pPr>
              <a:buFontTx/>
              <a:buChar char="-"/>
            </a:pPr>
            <a:endParaRPr lang="cs-CZ" sz="2000" dirty="0">
              <a:latin typeface="Candara" panose="020E0502030303020204" pitchFamily="34" charset="0"/>
            </a:endParaRPr>
          </a:p>
          <a:p>
            <a:pPr>
              <a:buFontTx/>
              <a:buChar char="-"/>
            </a:pPr>
            <a:endParaRPr lang="cs-CZ" sz="2000" dirty="0">
              <a:latin typeface="Candara" panose="020E0502030303020204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755576" y="404664"/>
            <a:ext cx="6781800" cy="10801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HETEROFORIE</a:t>
            </a:r>
          </a:p>
        </p:txBody>
      </p:sp>
    </p:spTree>
    <p:extLst>
      <p:ext uri="{BB962C8B-B14F-4D97-AF65-F5344CB8AC3E}">
        <p14:creationId xmlns:p14="http://schemas.microsoft.com/office/powerpoint/2010/main" val="8608181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14775" y="1701924"/>
            <a:ext cx="75438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latin typeface="Candara" panose="020E0502030303020204" pitchFamily="34" charset="0"/>
              </a:rPr>
              <a:t>- malé heteroforie jsou asymptomatické</a:t>
            </a:r>
          </a:p>
          <a:p>
            <a:pPr marL="0" indent="0">
              <a:buNone/>
            </a:pPr>
            <a:r>
              <a:rPr lang="cs-CZ" sz="2000" dirty="0">
                <a:latin typeface="Candara" panose="020E0502030303020204" pitchFamily="34" charset="0"/>
              </a:rPr>
              <a:t>     horizontální do 5°       vertikální do 1° 	</a:t>
            </a:r>
            <a:r>
              <a:rPr lang="cs-CZ" sz="2000" dirty="0" err="1">
                <a:latin typeface="Candara" panose="020E0502030303020204" pitchFamily="34" charset="0"/>
              </a:rPr>
              <a:t>cykloforie</a:t>
            </a:r>
            <a:r>
              <a:rPr lang="cs-CZ" sz="2000" dirty="0">
                <a:latin typeface="Candara" panose="020E0502030303020204" pitchFamily="34" charset="0"/>
              </a:rPr>
              <a:t> do 3°</a:t>
            </a:r>
          </a:p>
          <a:p>
            <a:pPr marL="0" indent="0">
              <a:buNone/>
            </a:pPr>
            <a:endParaRPr lang="cs-CZ" sz="2000" dirty="0">
              <a:latin typeface="Candara" panose="020E0502030303020204" pitchFamily="34" charset="0"/>
            </a:endParaRPr>
          </a:p>
          <a:p>
            <a:pPr>
              <a:buFontTx/>
              <a:buChar char="-"/>
            </a:pPr>
            <a:r>
              <a:rPr lang="cs-CZ" sz="2000" dirty="0">
                <a:latin typeface="Candara" panose="020E0502030303020204" pitchFamily="34" charset="0"/>
              </a:rPr>
              <a:t>větší heteroforie způsobují muskulární </a:t>
            </a:r>
            <a:r>
              <a:rPr lang="cs-CZ" sz="2000" dirty="0" err="1">
                <a:latin typeface="Candara" panose="020E0502030303020204" pitchFamily="34" charset="0"/>
              </a:rPr>
              <a:t>astenopii</a:t>
            </a:r>
            <a:r>
              <a:rPr lang="cs-CZ" sz="2000" dirty="0">
                <a:latin typeface="Candara" panose="020E0502030303020204" pitchFamily="34" charset="0"/>
              </a:rPr>
              <a:t>:</a:t>
            </a:r>
          </a:p>
          <a:p>
            <a:pPr lvl="1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cs-CZ" sz="1800" dirty="0">
                <a:latin typeface="Candara" panose="020E0502030303020204" pitchFamily="34" charset="0"/>
              </a:rPr>
              <a:t>slzení, pálení, svědění, bolest očí</a:t>
            </a:r>
          </a:p>
          <a:p>
            <a:pPr lvl="1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cs-CZ" sz="1800" dirty="0">
                <a:latin typeface="Candara" panose="020E0502030303020204" pitchFamily="34" charset="0"/>
              </a:rPr>
              <a:t>světloplachost</a:t>
            </a:r>
          </a:p>
          <a:p>
            <a:pPr lvl="1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cs-CZ" sz="1800" dirty="0">
                <a:latin typeface="Candara" panose="020E0502030303020204" pitchFamily="34" charset="0"/>
              </a:rPr>
              <a:t>pocit suchých očí</a:t>
            </a:r>
          </a:p>
          <a:p>
            <a:pPr lvl="1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cs-CZ" sz="1800" dirty="0">
                <a:latin typeface="Candara" panose="020E0502030303020204" pitchFamily="34" charset="0"/>
              </a:rPr>
              <a:t>zčervenání očí</a:t>
            </a:r>
          </a:p>
          <a:p>
            <a:pPr lvl="1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cs-CZ" sz="1800" dirty="0">
                <a:latin typeface="Candara" panose="020E0502030303020204" pitchFamily="34" charset="0"/>
              </a:rPr>
              <a:t>bolesti hlavy</a:t>
            </a:r>
          </a:p>
          <a:p>
            <a:pPr lvl="1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cs-CZ" sz="1800" dirty="0">
                <a:latin typeface="Candara" panose="020E0502030303020204" pitchFamily="34" charset="0"/>
              </a:rPr>
              <a:t>diplopie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755576" y="404664"/>
            <a:ext cx="6781800" cy="10081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HETEROFORIE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570362" cy="238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769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41964"/>
            <a:ext cx="2559943" cy="34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755576" y="404664"/>
            <a:ext cx="6781800" cy="12241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HETEROTROPIE</a:t>
            </a:r>
          </a:p>
        </p:txBody>
      </p:sp>
      <p:pic>
        <p:nvPicPr>
          <p:cNvPr id="7170" name="Picture 2" descr="▷ Exotropie oder Exoforia: Ursachen und Behandlung - Área Oftalmológic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1" r="21606"/>
          <a:stretch/>
        </p:blipFill>
        <p:spPr bwMode="auto">
          <a:xfrm>
            <a:off x="4794176" y="1789737"/>
            <a:ext cx="2743200" cy="34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87623" y="5589240"/>
            <a:ext cx="2559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ESOTROPIE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794176" y="558924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EXOTROPIE</a:t>
            </a:r>
          </a:p>
        </p:txBody>
      </p:sp>
    </p:spTree>
    <p:extLst>
      <p:ext uri="{BB962C8B-B14F-4D97-AF65-F5344CB8AC3E}">
        <p14:creationId xmlns:p14="http://schemas.microsoft.com/office/powerpoint/2010/main" val="2089874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581128"/>
            <a:ext cx="7554416" cy="1017240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DĚKUJI ZA VAŠI POZORNOST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1196752"/>
            <a:ext cx="52387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987824" y="583832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Candara" panose="020E0502030303020204" pitchFamily="34" charset="0"/>
              </a:rPr>
              <a:t>barbora.hracka@gmail.com</a:t>
            </a:r>
          </a:p>
        </p:txBody>
      </p:sp>
    </p:spTree>
    <p:extLst>
      <p:ext uri="{BB962C8B-B14F-4D97-AF65-F5344CB8AC3E}">
        <p14:creationId xmlns:p14="http://schemas.microsoft.com/office/powerpoint/2010/main" val="23779992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781800" cy="108012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INFORMAČNÍ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754380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>
                <a:latin typeface="Candara" panose="020E0502030303020204" pitchFamily="34" charset="0"/>
              </a:rPr>
              <a:t>DIVIŠOVÁ, Gabriela. </a:t>
            </a:r>
            <a:r>
              <a:rPr lang="cs-CZ" sz="1800" i="1" dirty="0">
                <a:latin typeface="Candara" panose="020E0502030303020204" pitchFamily="34" charset="0"/>
              </a:rPr>
              <a:t>Strabismus</a:t>
            </a:r>
            <a:r>
              <a:rPr lang="cs-CZ" sz="1800" dirty="0">
                <a:latin typeface="Candara" panose="020E0502030303020204" pitchFamily="34" charset="0"/>
              </a:rPr>
              <a:t>. Praha: Avicenum, 1990. ISBN 978-80-201-0037-5.</a:t>
            </a:r>
          </a:p>
          <a:p>
            <a:pPr marL="0" indent="0">
              <a:buNone/>
            </a:pPr>
            <a:endParaRPr lang="cs-CZ" sz="18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cs-CZ" sz="1800" dirty="0">
                <a:latin typeface="Candara" panose="020E0502030303020204" pitchFamily="34" charset="0"/>
              </a:rPr>
              <a:t>HROMÁDKOVÁ, Lada. </a:t>
            </a:r>
            <a:r>
              <a:rPr lang="cs-CZ" sz="1800" i="1" dirty="0">
                <a:latin typeface="Candara" panose="020E0502030303020204" pitchFamily="34" charset="0"/>
              </a:rPr>
              <a:t>Šilhání</a:t>
            </a:r>
            <a:r>
              <a:rPr lang="cs-CZ" sz="1800" dirty="0">
                <a:latin typeface="Candara" panose="020E0502030303020204" pitchFamily="34" charset="0"/>
              </a:rPr>
              <a:t>. Brno: Národní centrum ošetřovatelství a nelékařských zdravotnických oborů, 2011. ISBN 978-80-7013-530-3.</a:t>
            </a:r>
          </a:p>
          <a:p>
            <a:pPr marL="0" indent="0">
              <a:buNone/>
            </a:pPr>
            <a:endParaRPr lang="cs-CZ" sz="18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cs-CZ" sz="1800" dirty="0">
                <a:latin typeface="Candara" panose="020E0502030303020204" pitchFamily="34" charset="0"/>
                <a:hlinkClick r:id="rId2"/>
              </a:rPr>
              <a:t>https://is.muni.cz/th/zc8is/Diplomova_prace_-_B._Hrackova_5llez.pdf?zpet=%2Fvyhledavani%2F%3Fsearch%3DHR%C3%81%C4%8CKOV%C3%81%20agenda:th%26start%3D1</a:t>
            </a:r>
            <a:endParaRPr lang="cs-CZ" sz="18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cs-CZ" sz="18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cs-CZ" sz="1800" dirty="0">
                <a:latin typeface="Candara" panose="020E0502030303020204" pitchFamily="34" charset="0"/>
                <a:hlinkClick r:id="rId3"/>
              </a:rPr>
              <a:t>http://binocular.cz/presentations/uvodAVyznamBV-2.0/</a:t>
            </a:r>
            <a:endParaRPr lang="cs-CZ" sz="18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cs-CZ" sz="18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cs-CZ" sz="1800" dirty="0">
                <a:latin typeface="Candara" panose="020E0502030303020204" pitchFamily="34" charset="0"/>
                <a:hlinkClick r:id="rId4"/>
              </a:rPr>
              <a:t>http://binocular.cz/presentations/z5-BinokularniVideni/</a:t>
            </a:r>
            <a:endParaRPr lang="cs-CZ" sz="1800" dirty="0"/>
          </a:p>
          <a:p>
            <a:pPr marL="0" indent="0">
              <a:buNone/>
            </a:pPr>
            <a:endParaRPr lang="cs-CZ" sz="1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9405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6781800" cy="936104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OBRAZOVÉ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3568" y="1700808"/>
            <a:ext cx="7543800" cy="4536504"/>
          </a:xfrm>
        </p:spPr>
        <p:txBody>
          <a:bodyPr>
            <a:normAutofit fontScale="70000" lnSpcReduction="20000"/>
          </a:bodyPr>
          <a:lstStyle/>
          <a:p>
            <a:r>
              <a:rPr lang="cs-CZ" dirty="0">
                <a:hlinkClick r:id="rId2"/>
              </a:rPr>
              <a:t>https://cs.puntomarinero.com/what-is-binocular-vision/</a:t>
            </a:r>
            <a:endParaRPr lang="cs-CZ" dirty="0">
              <a:hlinkClick r:id="rId3"/>
            </a:endParaRPr>
          </a:p>
          <a:p>
            <a:r>
              <a:rPr lang="cs-CZ" dirty="0">
                <a:hlinkClick r:id="rId3"/>
              </a:rPr>
              <a:t>https://slideplayer.cz/slide/11388942/</a:t>
            </a:r>
            <a:endParaRPr lang="cs-CZ" dirty="0"/>
          </a:p>
          <a:p>
            <a:r>
              <a:rPr lang="cs-CZ" dirty="0">
                <a:latin typeface="Candara" panose="020E0502030303020204" pitchFamily="34" charset="0"/>
                <a:hlinkClick r:id="rId4"/>
              </a:rPr>
              <a:t>https://twitter.com/hashtag/horopter</a:t>
            </a:r>
            <a:endParaRPr lang="cs-CZ" dirty="0">
              <a:latin typeface="Candara" panose="020E0502030303020204" pitchFamily="34" charset="0"/>
            </a:endParaRPr>
          </a:p>
          <a:p>
            <a:r>
              <a:rPr lang="cs-CZ" dirty="0">
                <a:latin typeface="Candara" panose="020E0502030303020204" pitchFamily="34" charset="0"/>
                <a:hlinkClick r:id="rId5"/>
              </a:rPr>
              <a:t>https://neupsykey.com/neuro-ophthalmology-ocular-motor-system/</a:t>
            </a:r>
            <a:endParaRPr lang="cs-CZ" dirty="0">
              <a:latin typeface="Candara" panose="020E0502030303020204" pitchFamily="34" charset="0"/>
            </a:endParaRPr>
          </a:p>
          <a:p>
            <a:r>
              <a:rPr lang="cs-CZ" dirty="0">
                <a:hlinkClick r:id="rId6"/>
              </a:rPr>
              <a:t>https://mama.pigy.cz/jak-pecovat-o-oci-vaseho-miminka/</a:t>
            </a:r>
            <a:endParaRPr lang="cs-CZ" dirty="0"/>
          </a:p>
          <a:p>
            <a:r>
              <a:rPr lang="cs-CZ" dirty="0">
                <a:hlinkClick r:id="rId7"/>
              </a:rPr>
              <a:t>https://www.ochkov.net/informaciya/stati/chto-takoe-astenopiya.htm</a:t>
            </a:r>
            <a:endParaRPr lang="cs-CZ" dirty="0"/>
          </a:p>
          <a:p>
            <a:r>
              <a:rPr lang="cs-CZ" dirty="0">
                <a:hlinkClick r:id="rId8"/>
              </a:rPr>
              <a:t>https://patrondeti.cz/pribeh/copate-anetce-na-bifokalni-bryle</a:t>
            </a:r>
            <a:endParaRPr lang="cs-CZ" dirty="0"/>
          </a:p>
          <a:p>
            <a:r>
              <a:rPr lang="cs-CZ" dirty="0">
                <a:hlinkClick r:id="rId9"/>
              </a:rPr>
              <a:t>https://www.ortoptika-sovicka.cz/lecba-tupozrakosti-a-silhani</a:t>
            </a:r>
            <a:endParaRPr lang="cs-CZ" dirty="0">
              <a:latin typeface="Candara" panose="020E0502030303020204" pitchFamily="34" charset="0"/>
            </a:endParaRPr>
          </a:p>
          <a:p>
            <a:r>
              <a:rPr lang="cs-CZ" dirty="0">
                <a:hlinkClick r:id="rId10"/>
              </a:rPr>
              <a:t>http://www.andeloptik.cz/deti/okluzory/</a:t>
            </a:r>
            <a:endParaRPr lang="cs-CZ" dirty="0"/>
          </a:p>
          <a:p>
            <a:r>
              <a:rPr lang="cs-CZ" dirty="0">
                <a:latin typeface="Candara" panose="020E0502030303020204" pitchFamily="34" charset="0"/>
                <a:hlinkClick r:id="rId11"/>
              </a:rPr>
              <a:t>https://theses.cz/id/yoty2k/74680-933747728.pdf</a:t>
            </a:r>
            <a:endParaRPr lang="cs-CZ" dirty="0">
              <a:latin typeface="Candara" panose="020E0502030303020204" pitchFamily="34" charset="0"/>
            </a:endParaRPr>
          </a:p>
          <a:p>
            <a:r>
              <a:rPr lang="cs-CZ" dirty="0">
                <a:hlinkClick r:id="rId12"/>
              </a:rPr>
              <a:t>https://www.prolekare.cz/specialist-agreement</a:t>
            </a:r>
            <a:endParaRPr lang="cs-CZ" dirty="0"/>
          </a:p>
          <a:p>
            <a:r>
              <a:rPr lang="cs-CZ" dirty="0">
                <a:hlinkClick r:id="rId13"/>
              </a:rPr>
              <a:t>http://svetfyzioterapie.cz/okohybne-svaly-a-bolesti-hlavy/</a:t>
            </a:r>
            <a:endParaRPr lang="cs-CZ" dirty="0"/>
          </a:p>
          <a:p>
            <a:r>
              <a:rPr lang="cs-CZ" dirty="0">
                <a:hlinkClick r:id="rId14"/>
              </a:rPr>
              <a:t>https://www.karmalogie.cz/mesicni-predikce/a2017/listopad/</a:t>
            </a:r>
            <a:endParaRPr lang="cs-CZ" dirty="0"/>
          </a:p>
          <a:p>
            <a:r>
              <a:rPr lang="cs-CZ" dirty="0">
                <a:hlinkClick r:id="rId15"/>
              </a:rPr>
              <a:t>https://www.areaoftalmologica.com/de/oftalmologia-pediatrica/estrabismo/exotropia-exoforia/</a:t>
            </a:r>
            <a:endParaRPr lang="cs-CZ" dirty="0">
              <a:latin typeface="Candara" panose="020E0502030303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8103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755576" y="404664"/>
            <a:ext cx="6781800" cy="10081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ZÁKLADNÍ POJMY BV</a:t>
            </a:r>
          </a:p>
        </p:txBody>
      </p:sp>
      <p:sp>
        <p:nvSpPr>
          <p:cNvPr id="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99592" y="1593540"/>
            <a:ext cx="7772400" cy="36709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KORESPONDUJÍCÍ BODY SÍTNICE</a:t>
            </a:r>
          </a:p>
          <a:p>
            <a:pPr marL="265113" indent="0">
              <a:buNone/>
            </a:pPr>
            <a:r>
              <a:rPr lang="cs-CZ" sz="2000" dirty="0">
                <a:latin typeface="Candara" panose="020E0502030303020204" pitchFamily="34" charset="0"/>
              </a:rPr>
              <a:t>= fovea pravého oka a fovea levého oka</a:t>
            </a:r>
            <a:endParaRPr lang="cs-CZ" dirty="0">
              <a:latin typeface="Candara" panose="020E0502030303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5"/>
          <a:stretch/>
        </p:blipFill>
        <p:spPr bwMode="auto">
          <a:xfrm>
            <a:off x="2987824" y="3068960"/>
            <a:ext cx="3312368" cy="33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50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39074" y="1628800"/>
            <a:ext cx="4039703" cy="28083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HOROPTER</a:t>
            </a:r>
          </a:p>
          <a:p>
            <a:pPr marL="265113" indent="0">
              <a:buNone/>
            </a:pPr>
            <a:r>
              <a:rPr lang="cs-CZ" sz="2000" dirty="0">
                <a:latin typeface="Candara" panose="020E0502030303020204" pitchFamily="34" charset="0"/>
              </a:rPr>
              <a:t>= souhrn všech bodů v prostoru, jejichž obrazy dopadají na korespondující body sítnice při určitém postavení očí</a:t>
            </a:r>
            <a:endParaRPr lang="cs-CZ" dirty="0">
              <a:latin typeface="Candara" panose="020E0502030303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4"/>
          <a:stretch/>
        </p:blipFill>
        <p:spPr bwMode="auto">
          <a:xfrm>
            <a:off x="4856013" y="1700808"/>
            <a:ext cx="3408963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755576" y="404664"/>
            <a:ext cx="6781800" cy="10801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ZÁKLADNÍ POJMY BV</a:t>
            </a:r>
          </a:p>
        </p:txBody>
      </p:sp>
    </p:spTree>
    <p:extLst>
      <p:ext uri="{BB962C8B-B14F-4D97-AF65-F5344CB8AC3E}">
        <p14:creationId xmlns:p14="http://schemas.microsoft.com/office/powerpoint/2010/main" val="2612570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51776" y="1700808"/>
            <a:ext cx="3369568" cy="3310880"/>
          </a:xfrm>
        </p:spPr>
        <p:txBody>
          <a:bodyPr>
            <a:normAutofit/>
          </a:bodyPr>
          <a:lstStyle/>
          <a:p>
            <a:pPr marL="176213" indent="-176213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cs-CZ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PANUMŮV PROSTOR</a:t>
            </a:r>
          </a:p>
          <a:p>
            <a:pPr marL="176213" indent="0">
              <a:buNone/>
            </a:pPr>
            <a:r>
              <a:rPr lang="cs-CZ" sz="2000" dirty="0">
                <a:latin typeface="Candara" panose="020E0502030303020204" pitchFamily="34" charset="0"/>
              </a:rPr>
              <a:t>= prostor, ve kterém je možné stereoskopické vidění z lehce disparátních bodů obou sítnic 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721794" y="548680"/>
            <a:ext cx="6781800" cy="95212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ZÁKLADNÍ POJMY BV</a:t>
            </a:r>
          </a:p>
        </p:txBody>
      </p:sp>
      <p:pic>
        <p:nvPicPr>
          <p:cNvPr id="1026" name="Picture 2" descr="MASARYKOVA UNIVERZITA Lékařská fakulta">
            <a:extLst>
              <a:ext uri="{FF2B5EF4-FFF2-40B4-BE49-F238E27FC236}">
                <a16:creationId xmlns:a16="http://schemas.microsoft.com/office/drawing/2014/main" id="{2F702E25-7C86-4EF4-A531-BBB3BAAB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809" y="2684089"/>
            <a:ext cx="3239328" cy="231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335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755576" y="1628800"/>
            <a:ext cx="7772400" cy="3886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>
                <a:solidFill>
                  <a:schemeClr val="accent1"/>
                </a:solidFill>
                <a:latin typeface="Candara" panose="020E0502030303020204" pitchFamily="34" charset="0"/>
              </a:rPr>
              <a:t>Senzorická složka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vyrovnaný visus obou očí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000" dirty="0">
              <a:latin typeface="Candara" panose="020E0502030303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1" t="20000" r="38272" b="56458"/>
          <a:stretch/>
        </p:blipFill>
        <p:spPr bwMode="auto">
          <a:xfrm>
            <a:off x="1403648" y="2708920"/>
            <a:ext cx="6624736" cy="324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755576" y="404664"/>
            <a:ext cx="6781800" cy="10801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PODMÍNKY BV</a:t>
            </a:r>
          </a:p>
        </p:txBody>
      </p:sp>
    </p:spTree>
    <p:extLst>
      <p:ext uri="{BB962C8B-B14F-4D97-AF65-F5344CB8AC3E}">
        <p14:creationId xmlns:p14="http://schemas.microsoft.com/office/powerpoint/2010/main" val="370682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755576" y="1628800"/>
            <a:ext cx="7772400" cy="3886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>
                <a:solidFill>
                  <a:schemeClr val="accent1"/>
                </a:solidFill>
                <a:latin typeface="Candara" panose="020E0502030303020204" pitchFamily="34" charset="0"/>
              </a:rPr>
              <a:t>Senzorická složka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iseikonie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8" t="32292" r="39326" b="44166"/>
          <a:stretch/>
        </p:blipFill>
        <p:spPr bwMode="auto">
          <a:xfrm>
            <a:off x="1403648" y="2708920"/>
            <a:ext cx="661900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755576" y="404664"/>
            <a:ext cx="6781800" cy="10081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PODMÍNKY BV</a:t>
            </a:r>
          </a:p>
        </p:txBody>
      </p:sp>
    </p:spTree>
    <p:extLst>
      <p:ext uri="{BB962C8B-B14F-4D97-AF65-F5344CB8AC3E}">
        <p14:creationId xmlns:p14="http://schemas.microsoft.com/office/powerpoint/2010/main" val="1459501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755576" y="404664"/>
            <a:ext cx="6781800" cy="10801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PODMÍNKY BV</a:t>
            </a:r>
          </a:p>
        </p:txBody>
      </p:sp>
      <p:sp>
        <p:nvSpPr>
          <p:cNvPr id="5" name="Zástupný symbol pro obsah 7"/>
          <p:cNvSpPr>
            <a:spLocks noGrp="1"/>
          </p:cNvSpPr>
          <p:nvPr>
            <p:ph sz="quarter" idx="1"/>
          </p:nvPr>
        </p:nvSpPr>
        <p:spPr>
          <a:xfrm>
            <a:off x="802000" y="1628800"/>
            <a:ext cx="7772400" cy="3886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>
                <a:solidFill>
                  <a:schemeClr val="accent1"/>
                </a:solidFill>
                <a:latin typeface="Candara" panose="020E0502030303020204" pitchFamily="34" charset="0"/>
              </a:rPr>
              <a:t>Senzorická složka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centrální fixace obou očí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000" dirty="0">
              <a:latin typeface="Candara" panose="020E0502030303020204" pitchFamily="34" charset="0"/>
            </a:endParaRPr>
          </a:p>
        </p:txBody>
      </p:sp>
      <p:pic>
        <p:nvPicPr>
          <p:cNvPr id="6" name="Obrázek 5"/>
          <p:cNvPicPr/>
          <p:nvPr/>
        </p:nvPicPr>
        <p:blipFill rotWithShape="1">
          <a:blip r:embed="rId2"/>
          <a:srcRect l="4016" t="36646" r="73112" b="27329"/>
          <a:stretch/>
        </p:blipFill>
        <p:spPr bwMode="auto">
          <a:xfrm>
            <a:off x="2238264" y="2420888"/>
            <a:ext cx="3816424" cy="3528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0099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1333</TotalTime>
  <Words>950</Words>
  <Application>Microsoft Office PowerPoint</Application>
  <PresentationFormat>Předvádění na obrazovce (4:3)</PresentationFormat>
  <Paragraphs>230</Paragraphs>
  <Slides>39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7" baseType="lpstr">
      <vt:lpstr>Arial</vt:lpstr>
      <vt:lpstr>Calibri</vt:lpstr>
      <vt:lpstr>Candara</vt:lpstr>
      <vt:lpstr>Courier New</vt:lpstr>
      <vt:lpstr>Franklin Gothic Book</vt:lpstr>
      <vt:lpstr>Perpetua</vt:lpstr>
      <vt:lpstr>Wingdings 2</vt:lpstr>
      <vt:lpstr>Jmění</vt:lpstr>
      <vt:lpstr>BINOKULÁRNÍ VIDĚNÍ</vt:lpstr>
      <vt:lpstr>BINOKULÁRNÍ VIDĚNÍ (BV)</vt:lpstr>
      <vt:lpstr>VÝVOJ BV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STUPNĚ BV</vt:lpstr>
      <vt:lpstr>STUPNĚ BV</vt:lpstr>
      <vt:lpstr>STUPNĚ BV</vt:lpstr>
      <vt:lpstr>STUPNĚ BV</vt:lpstr>
      <vt:lpstr>STUPNĚ BV</vt:lpstr>
      <vt:lpstr>STUPNĚ BV</vt:lpstr>
      <vt:lpstr>PATOLOGIE BV</vt:lpstr>
      <vt:lpstr>PATOLOGIE BV</vt:lpstr>
      <vt:lpstr>PATOLOGIE BV</vt:lpstr>
      <vt:lpstr>PATOLOGIE BV</vt:lpstr>
      <vt:lpstr>JAKÁ BYLA PŘÍČINA VZNIKU AMBLYOPIE?</vt:lpstr>
      <vt:lpstr>JAKÁ BYLA PŘÍČINA VZNIKU AMBLYOPIE?</vt:lpstr>
      <vt:lpstr>JAKÁ BYLA PŘÍČINA VZNIKU AMBLYOPIE?</vt:lpstr>
      <vt:lpstr>PATOLOGIE BV</vt:lpstr>
      <vt:lpstr>PATOLOGIE BV</vt:lpstr>
      <vt:lpstr>Prezentace aplikace PowerPoint</vt:lpstr>
      <vt:lpstr>Prezentace aplikace PowerPoint</vt:lpstr>
      <vt:lpstr>Prezentace aplikace PowerPoint</vt:lpstr>
      <vt:lpstr>Prezentace aplikace PowerPoint</vt:lpstr>
      <vt:lpstr>DĚKUJI ZA VAŠI POZORNOST</vt:lpstr>
      <vt:lpstr>INFORMAČNÍ ZDROJE</vt:lpstr>
      <vt:lpstr>OBRAZOVÉ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BINOKULÁRNÍ VIDĚNÍ</dc:title>
  <dc:creator>Monika</dc:creator>
  <cp:lastModifiedBy>Martin Vrubel</cp:lastModifiedBy>
  <cp:revision>48</cp:revision>
  <dcterms:created xsi:type="dcterms:W3CDTF">2019-11-13T22:16:31Z</dcterms:created>
  <dcterms:modified xsi:type="dcterms:W3CDTF">2020-11-24T09:58:40Z</dcterms:modified>
</cp:coreProperties>
</file>