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0" r:id="rId21"/>
    <p:sldId id="28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4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C122A-8A75-44E9-9394-466F67DF0A09}" type="datetimeFigureOut">
              <a:rPr lang="cs-CZ" smtClean="0"/>
              <a:pPr/>
              <a:t>18. 4. 2018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D2BC4-1CD2-4C67-83EB-AE929CC899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45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43338-111E-43B5-9671-5A6327BA87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AE/evaluacni_nastroje/11_Metody_a_formy_vyuky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2"/>
                </a:solidFill>
              </a:rPr>
              <a:t/>
            </a:r>
            <a:br>
              <a:rPr lang="cs-CZ" sz="3600" dirty="0" smtClean="0">
                <a:solidFill>
                  <a:schemeClr val="tx2"/>
                </a:solidFill>
              </a:rPr>
            </a:br>
            <a:r>
              <a:rPr lang="cs-CZ" sz="3100" dirty="0" smtClean="0">
                <a:solidFill>
                  <a:schemeClr val="tx2"/>
                </a:solidFill>
              </a:rPr>
              <a:t/>
            </a:r>
            <a:br>
              <a:rPr lang="cs-CZ" sz="3100" dirty="0" smtClean="0">
                <a:solidFill>
                  <a:schemeClr val="tx2"/>
                </a:solidFill>
              </a:rPr>
            </a:br>
            <a:r>
              <a:rPr lang="cs-CZ" sz="4000" dirty="0" smtClean="0">
                <a:solidFill>
                  <a:srgbClr val="C00000"/>
                </a:solidFill>
              </a:rPr>
              <a:t>Příprava učitele na vyučovací hodinu</a:t>
            </a:r>
            <a:r>
              <a:rPr lang="cs-CZ" sz="4000" dirty="0" smtClean="0">
                <a:solidFill>
                  <a:schemeClr val="tx2"/>
                </a:solidFill>
              </a:rPr>
              <a:t/>
            </a:r>
            <a:br>
              <a:rPr lang="cs-CZ" sz="4000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Struktura nejčastější vyučovací hodiny (smíšené):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cs-CZ" dirty="0" smtClean="0"/>
              <a:t>Část:</a:t>
            </a:r>
          </a:p>
          <a:p>
            <a:pPr lvl="0"/>
            <a:r>
              <a:rPr lang="cs-CZ" dirty="0" smtClean="0"/>
              <a:t>Úvod (zahájení, organizační záležitosti – zápis do třídní knihy,…)</a:t>
            </a:r>
            <a:endParaRPr lang="cs-CZ" dirty="0" smtClean="0">
              <a:solidFill>
                <a:srgbClr val="990033"/>
              </a:solidFill>
            </a:endParaRPr>
          </a:p>
          <a:p>
            <a:r>
              <a:rPr lang="cs-CZ" dirty="0" smtClean="0"/>
              <a:t>Evaluace (ověřování a hodnocení osvojených vědomostí a dovedností žáků, zkoušení – ústně, písemně, na praktických úlohách,…; tato část vyučovací hodiny může být vynechána, na rozdíl od ostatních</a:t>
            </a:r>
          </a:p>
          <a:p>
            <a:pPr lvl="0"/>
            <a:r>
              <a:rPr lang="cs-CZ" dirty="0" smtClean="0"/>
              <a:t>Motivace (sdělení tématu, cíle vyučovací hodiny; evokace souvisejících osvojených vědomostí a dovedností z dřívější výuky, aktualizace tématu na základě zkušeností žáků „ze života“; prezentace motivační problémové situace, motivační experiment…) </a:t>
            </a:r>
          </a:p>
          <a:p>
            <a:pPr lvl="0"/>
            <a:r>
              <a:rPr lang="cs-CZ" dirty="0" smtClean="0"/>
              <a:t>Expozice (prezentace nových poznatků –  výklad učitele, vlastní objevování žáků – např. metoda Heuréka, rozhovor se žáky – otázky a odpovědi, řešení problému, projekt, … - důraz na aktivitu žáka!) </a:t>
            </a:r>
          </a:p>
          <a:p>
            <a:pPr lvl="0"/>
            <a:r>
              <a:rPr lang="cs-CZ" dirty="0" smtClean="0"/>
              <a:t>Fixace (shrnutí nových poznatků, opakování, zápis,…) </a:t>
            </a:r>
          </a:p>
          <a:p>
            <a:r>
              <a:rPr lang="cs-CZ" dirty="0" smtClean="0"/>
              <a:t>Aplikace</a:t>
            </a:r>
            <a:r>
              <a:rPr lang="cs-CZ" dirty="0" smtClean="0">
                <a:solidFill>
                  <a:srgbClr val="990033"/>
                </a:solidFill>
              </a:rPr>
              <a:t> </a:t>
            </a:r>
            <a:r>
              <a:rPr lang="cs-CZ" dirty="0" smtClean="0"/>
              <a:t>(řešení úloh, konstrukce, zadání domácí úlohy …)</a:t>
            </a:r>
          </a:p>
          <a:p>
            <a:pPr lvl="0"/>
            <a:r>
              <a:rPr lang="cs-CZ" dirty="0" smtClean="0"/>
              <a:t>Diagnostika (ověřování , zda žáci porozuměli a osvojili si cílové dovednosti a vědomosti – např. formou otázek učitele a odpovědí žáků)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Příprava učitele na vyučovací hodinu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Osnova písemné přípravy: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Téma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Cíle (kognitivní, hodnotové)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Plán ověřování osvojených vědomostí a dovedností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Učivo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Organizace a metody výuky; 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Pomůcky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Podklady pro závěrečné části hodiny (shrnutí, opakování, procvičování) a pro pokročilé procvičování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Struktura hodiny s časovým plánem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A. Téma vyučovací hodiny</a:t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samo o sobě není cílem; je to obsah, jehož prostřednictvím má být cíle dosaženo.</a:t>
            </a:r>
          </a:p>
          <a:p>
            <a:r>
              <a:rPr lang="cs-CZ" dirty="0" smtClean="0"/>
              <a:t>Při volbě tématu je třeba vycházet z tematického plánu vyučovacího předmětu na pololetí (školní rok) a brát přitom v úvahu, že ne všechna období školního roku jsou stejně produktivní a pravidelně také několik vyučovacích hodin odpadne.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B. Cíle vyučovací hodiny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Kognitivní (stupeň náročnosti), hodnotové</a:t>
            </a:r>
          </a:p>
          <a:p>
            <a:r>
              <a:rPr lang="cs-CZ" dirty="0" smtClean="0"/>
              <a:t>Vycházet ze závazných dokumentů – RVP (klíčové kompetence, očekávané výstupy, standardy, požadavky ke společné části maturitní zkoušky), ŠVP + vlastní důrazy na cíle</a:t>
            </a:r>
          </a:p>
          <a:p>
            <a:r>
              <a:rPr lang="cs-CZ" dirty="0" smtClean="0"/>
              <a:t>Cíle konkretizované na úroveň učebních požadavků</a:t>
            </a:r>
          </a:p>
          <a:p>
            <a:r>
              <a:rPr lang="cs-CZ" dirty="0" smtClean="0"/>
              <a:t>Cíle formulované činnostně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 C. Plán ověřování osvojených vědomostí a dovedností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Připravit si otázky a úlohy; nevymýšlet si je nebo nehledat je až na místě.</a:t>
            </a:r>
          </a:p>
          <a:p>
            <a:r>
              <a:rPr lang="cs-CZ" dirty="0" smtClean="0"/>
              <a:t>Otázky kladené učitelem a zadávané úlohy by měly být adekvátní co do obsahu i obtížnosti.</a:t>
            </a:r>
          </a:p>
          <a:p>
            <a:r>
              <a:rPr lang="cs-CZ" dirty="0" smtClean="0"/>
              <a:t>Otázky kladené učitelem by měly být správné i po formální stránce.</a:t>
            </a:r>
            <a:endParaRPr lang="cs-CZ" i="1" dirty="0" smtClean="0"/>
          </a:p>
          <a:p>
            <a:r>
              <a:rPr lang="cs-CZ" dirty="0" smtClean="0"/>
              <a:t>Písemná zkouška by měla mít dobrou rozlišovací schopnost.</a:t>
            </a:r>
          </a:p>
          <a:p>
            <a:r>
              <a:rPr lang="cs-CZ" dirty="0" smtClean="0"/>
              <a:t>Pokud budu individuálně zkoušet, rozmyslet si předem, koho vyvolám.</a:t>
            </a:r>
          </a:p>
          <a:p>
            <a:r>
              <a:rPr lang="cs-CZ" dirty="0" smtClean="0"/>
              <a:t>Pokud budu individuálně zkoušet, připravit si efektivní zaměstnání pro zbytek třídy.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D. Učivo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Učivo = věcný obsah výuky (učební látka)</a:t>
            </a:r>
          </a:p>
          <a:p>
            <a:r>
              <a:rPr lang="cs-CZ" dirty="0" smtClean="0"/>
              <a:t>Učivo vzniká didaktickou transformací poznání dané oblasti či oboru (vědecké poznání a umělecké poznání, systém idejí a hodnot, sociální zkušenost a vzorce chování, kulturní tradice společnosti,…)</a:t>
            </a:r>
          </a:p>
          <a:p>
            <a:r>
              <a:rPr lang="cs-CZ" dirty="0" smtClean="0"/>
              <a:t>Učitel při přípravě učiva vychází z učebnic, odborných publikací, internetových obsahů  apod.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E. Organizace a metody výuky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Organizace (organizační forma) výuky – frontální (hromadná) výuka, skupinová (kooperativní), individualizovaná, diferencovaná, týmová, vzájemná…</a:t>
            </a:r>
          </a:p>
          <a:p>
            <a:r>
              <a:rPr lang="cs-CZ" dirty="0" smtClean="0"/>
              <a:t>Metody výuky – vyprávění, výklad (vysvětlování), práce s textem, rozhovor, názorně demonstrační metody (práce s obrazem, demonstrace, pozorování)  </a:t>
            </a:r>
            <a:r>
              <a:rPr lang="cs-CZ" dirty="0" err="1" smtClean="0"/>
              <a:t>dovednostně</a:t>
            </a:r>
            <a:r>
              <a:rPr lang="cs-CZ" dirty="0" smtClean="0"/>
              <a:t> praktické metody, aktivizující metody (heuristické, situační a inscenační metody, didaktické hry), projektová výuka, e-</a:t>
            </a:r>
            <a:r>
              <a:rPr lang="cs-CZ" dirty="0" err="1" smtClean="0"/>
              <a:t>learning</a:t>
            </a:r>
            <a:r>
              <a:rPr lang="cs-CZ" dirty="0" smtClean="0"/>
              <a:t>, výuka dramatem – hraní rolí…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nuov.cz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/AE/</a:t>
            </a:r>
            <a:r>
              <a:rPr lang="cs-CZ" dirty="0" err="1" smtClean="0">
                <a:hlinkClick r:id="rId2"/>
              </a:rPr>
              <a:t>evaluacni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nastroje</a:t>
            </a:r>
            <a:r>
              <a:rPr lang="cs-CZ" dirty="0" smtClean="0">
                <a:hlinkClick r:id="rId2"/>
              </a:rPr>
              <a:t>/11_Metody_a_formy_</a:t>
            </a:r>
            <a:r>
              <a:rPr lang="cs-CZ" dirty="0" err="1" smtClean="0">
                <a:hlinkClick r:id="rId2"/>
              </a:rPr>
              <a:t>vyuky.pdf</a:t>
            </a:r>
            <a:r>
              <a:rPr lang="cs-CZ" dirty="0" smtClean="0">
                <a:hlinkClick r:id="rId2"/>
              </a:rPr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F. Pomůcky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Reálné předměty, obrazy, filmy aj. názorné pomůcky, přístroje a jejich sestavy pro experiment, didaktická technika, elektronická zařízení…</a:t>
            </a:r>
          </a:p>
          <a:p>
            <a:r>
              <a:rPr lang="cs-CZ" dirty="0" smtClean="0"/>
              <a:t>Nutno předem připravit a vyzkoušet.</a:t>
            </a:r>
          </a:p>
          <a:p>
            <a:r>
              <a:rPr lang="cs-CZ" dirty="0" smtClean="0"/>
              <a:t> Připravit i náhradní „spotřební“ pomůcky.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G. Podklady pro závěrečné části hodiny a pro pokročilé procvičování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Otázky a úlohy, jejichž prostřednictvím zjistíme, nakolik žáci učivu porozuměli.</a:t>
            </a:r>
          </a:p>
          <a:p>
            <a:r>
              <a:rPr lang="cs-CZ" dirty="0" smtClean="0"/>
              <a:t>Příklady použití, reálné problémy, </a:t>
            </a:r>
            <a:r>
              <a:rPr lang="cs-CZ" dirty="0" err="1" smtClean="0"/>
              <a:t>problémy</a:t>
            </a:r>
            <a:r>
              <a:rPr lang="cs-CZ" dirty="0" smtClean="0"/>
              <a:t> a situace propojující nové učivo s dřívějším, případně s učivem jiných předmětů.</a:t>
            </a:r>
          </a:p>
          <a:p>
            <a:r>
              <a:rPr lang="cs-CZ" dirty="0" smtClean="0"/>
              <a:t>Úlohy navíc, aby byly po ruce pro případný přebytečný čas.</a:t>
            </a:r>
          </a:p>
          <a:p>
            <a:r>
              <a:rPr lang="cs-CZ" dirty="0" smtClean="0"/>
              <a:t>Obtížnější úlohy pro výkonnější žáky. </a:t>
            </a:r>
          </a:p>
          <a:p>
            <a:r>
              <a:rPr lang="cs-CZ" dirty="0" smtClean="0"/>
              <a:t>Domácí úkol.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H. Struktura vyučovací hodiny s časovým plánem</a:t>
            </a:r>
            <a:endParaRPr lang="cs-CZ" dirty="0">
              <a:solidFill>
                <a:srgbClr val="00206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856401"/>
              </p:ext>
            </p:extLst>
          </p:nvPr>
        </p:nvGraphicFramePr>
        <p:xfrm>
          <a:off x="539552" y="1340768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822960"/>
                <a:gridCol w="822960"/>
                <a:gridCol w="1234440"/>
                <a:gridCol w="411480"/>
                <a:gridCol w="164592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Téma: …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Třída: …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31. 10. 2012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cs-CZ" dirty="0" smtClean="0"/>
                        <a:t>Cíle: …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Metoda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Úlohy, pomůcky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Poznámka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8.00 – 8.05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 přítomnosti, zápis do třídní knihy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8.05 – 8.10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 hodiny, motivační situace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8.10 – 8.15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Oživení potřebných znalostí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cs-CZ" dirty="0" smtClean="0"/>
                        <a:t>Atd.;  pro rychlou orientaci v přípravě při výuce nezaznamenávat plánovaný čas intervalem, ale časovými body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tx2"/>
                </a:solidFill>
              </a:rPr>
              <a:t>Obsah: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Vyučovací hodina</a:t>
            </a:r>
          </a:p>
          <a:p>
            <a:pPr marL="914400" lvl="1" indent="-514350"/>
            <a:r>
              <a:rPr lang="cs-CZ" sz="2000" dirty="0" smtClean="0"/>
              <a:t>Struktura vyučovací hodiny</a:t>
            </a:r>
          </a:p>
          <a:p>
            <a:pPr marL="914400" lvl="1" indent="-514350"/>
            <a:r>
              <a:rPr lang="cs-CZ" sz="2000" dirty="0" smtClean="0"/>
              <a:t>Typy vyučovacích hodin podle didaktického účelu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Příprava učitele na vyučovací hodinu</a:t>
            </a:r>
          </a:p>
          <a:p>
            <a:pPr marL="914400" lvl="1" indent="-514350"/>
            <a:r>
              <a:rPr lang="cs-CZ" sz="2000" dirty="0" smtClean="0"/>
              <a:t>Osnova písemné přípravy</a:t>
            </a:r>
          </a:p>
          <a:p>
            <a:pPr marL="914400" lvl="1" indent="-514350"/>
            <a:r>
              <a:rPr lang="cs-CZ" sz="2000" dirty="0" smtClean="0"/>
              <a:t>Příklad 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Obecná doporučení: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Před vyučovací hodinou si udělat písemnou přípravu.  </a:t>
            </a:r>
            <a:r>
              <a:rPr lang="cs-CZ" dirty="0" smtClean="0"/>
              <a:t>Písemná příprava je pro nás oporou v průběhu výuky; její podstatný účel je ale i v tom, že nás systematicky vede </a:t>
            </a:r>
            <a:r>
              <a:rPr lang="cs-CZ" b="1" dirty="0" smtClean="0"/>
              <a:t>před</a:t>
            </a:r>
            <a:r>
              <a:rPr lang="cs-CZ" dirty="0" smtClean="0"/>
              <a:t> výukou, při plánování vyučovací hodiny.  </a:t>
            </a:r>
          </a:p>
          <a:p>
            <a:r>
              <a:rPr lang="cs-CZ" b="1" dirty="0" smtClean="0"/>
              <a:t>Psát ji stručně, v heslech, ale tak, abychom s odstupem dešifrovali její obsah. </a:t>
            </a:r>
            <a:r>
              <a:rPr lang="cs-CZ" dirty="0" smtClean="0"/>
              <a:t>Písemnou přípravu můžeme využít i při vyučování v paralelních třídách, případně v dalším školním roce. Vždy však je nutno přípravu znovu projít a vzít v úvahu odlišné podmínky.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Graficky přípravu rozvrhnout a zvýraznit důležitá místa</a:t>
            </a:r>
            <a:r>
              <a:rPr lang="cs-CZ" dirty="0" smtClean="0"/>
              <a:t>, abychom se v přípravě „mrknutím oka“ mohli v průběhu výuky zachytit, budeme-li to potřebovat.</a:t>
            </a:r>
          </a:p>
          <a:p>
            <a:r>
              <a:rPr lang="cs-CZ" b="1" dirty="0" smtClean="0"/>
              <a:t>Nechat si v přípravě místo na poznámky. </a:t>
            </a:r>
            <a:r>
              <a:rPr lang="cs-CZ" dirty="0" smtClean="0"/>
              <a:t>Je velmi užitečné si v průběhu vyučovací hodiny, a pak hlavně při sebereflexi po jejím skončení, zaznamenat poznatky ke zlepšení.</a:t>
            </a:r>
          </a:p>
          <a:p>
            <a:r>
              <a:rPr lang="cs-CZ" b="1" dirty="0" smtClean="0"/>
              <a:t>Přípravu pořídit ve formě, která umožní její pružné úpravy </a:t>
            </a:r>
            <a:r>
              <a:rPr lang="cs-CZ" dirty="0" smtClean="0"/>
              <a:t>- počítačový soubor, případně volný list (listy), který je možné vložit do kroužkových desek a podle potřeby vyjmout a nahradit jiným listem.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Vlastní vyhodnocení (sebereflexe) po skončení vyučovací hodiny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Byly splněny cíle vyučovací hodiny? </a:t>
            </a:r>
            <a:r>
              <a:rPr lang="cs-CZ" dirty="0" smtClean="0"/>
              <a:t>Pokud ne, vrátím se k tématu příští hodinu?</a:t>
            </a:r>
          </a:p>
          <a:p>
            <a:r>
              <a:rPr lang="cs-CZ" b="1" dirty="0" smtClean="0"/>
              <a:t>Byl časový plán adekvátní? </a:t>
            </a:r>
            <a:r>
              <a:rPr lang="cs-CZ" dirty="0" smtClean="0"/>
              <a:t>Nestihl/a jsem některé naplánované části? Byl na některé části naplánován nereálně krátký čas? Nebo byl čas vyučovací hodiny neefektivně využit, bylo nutné výuku „natahovat“?</a:t>
            </a:r>
          </a:p>
          <a:p>
            <a:r>
              <a:rPr lang="cs-CZ" b="1" dirty="0" smtClean="0"/>
              <a:t>Byla dobře zvolena organizační forma a metoda pro prezentaci nového učiva? </a:t>
            </a:r>
            <a:r>
              <a:rPr lang="cs-CZ" dirty="0" smtClean="0"/>
              <a:t>Byl zařazený experiment (model, prezentace, videofilm,…) didakticky účelný? provedený? Nebyla by příště efektivnější jiná forma a metoda? Jaká?</a:t>
            </a:r>
          </a:p>
          <a:p>
            <a:r>
              <a:rPr lang="cs-CZ" b="1" dirty="0" smtClean="0"/>
              <a:t>Zvládl/a jsem dobře jednotlivé situace ve vyučovací hodině </a:t>
            </a:r>
            <a:r>
              <a:rPr lang="cs-CZ" dirty="0" smtClean="0"/>
              <a:t>(naplánované i </a:t>
            </a:r>
            <a:r>
              <a:rPr lang="cs-CZ" dirty="0" err="1" smtClean="0"/>
              <a:t>nenaplánové</a:t>
            </a:r>
            <a:r>
              <a:rPr lang="cs-CZ" dirty="0" smtClean="0"/>
              <a:t>, komunikaci se žáky apod.)?</a:t>
            </a:r>
          </a:p>
          <a:p>
            <a:r>
              <a:rPr lang="cs-CZ" b="1" dirty="0" smtClean="0"/>
              <a:t>Byly připravené úlohy a otázky adekvátní? </a:t>
            </a:r>
            <a:r>
              <a:rPr lang="cs-CZ" dirty="0" smtClean="0"/>
              <a:t>Nebo byly příliš snadné/obtížné? Málo rozmanité? Bylo jich dost, nebo příště jich musím připravit více? </a:t>
            </a:r>
          </a:p>
          <a:p>
            <a:r>
              <a:rPr lang="cs-CZ" b="1" dirty="0" smtClean="0"/>
              <a:t>Byly připravené pomůcky účelné? </a:t>
            </a:r>
            <a:r>
              <a:rPr lang="cs-CZ" dirty="0" smtClean="0"/>
              <a:t>Využil/a jsem je? Co mi chybělo? Co příště vynechám?</a:t>
            </a:r>
          </a:p>
          <a:p>
            <a:r>
              <a:rPr lang="cs-CZ" b="1" dirty="0" smtClean="0"/>
              <a:t>Co jiného  jsem udělal/a dobře? </a:t>
            </a:r>
          </a:p>
          <a:p>
            <a:r>
              <a:rPr lang="cs-CZ" b="1" dirty="0" smtClean="0"/>
              <a:t>Co jiného jsem udělal/a špatně a jak bych to udělal/a příště?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Co jsem vůbec neměl/a dělat, čeho jsem se měla/a  vyvarovat?</a:t>
            </a:r>
          </a:p>
          <a:p>
            <a:r>
              <a:rPr lang="cs-CZ" b="1" dirty="0" smtClean="0"/>
              <a:t>Co ve vyučovací hodině chybělo </a:t>
            </a:r>
            <a:r>
              <a:rPr lang="cs-CZ" dirty="0" smtClean="0"/>
              <a:t>a co bych příště měl/a zařadit?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3338-111E-43B5-9671-5A6327BA8797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b="1" dirty="0" smtClean="0">
                <a:solidFill>
                  <a:srgbClr val="002060"/>
                </a:solidFill>
              </a:rPr>
              <a:t>Otázky:</a:t>
            </a:r>
            <a:r>
              <a:rPr lang="cs-CZ" sz="2700" dirty="0" smtClean="0">
                <a:solidFill>
                  <a:srgbClr val="002060"/>
                </a:solidFill>
              </a:rPr>
              <a:t/>
            </a:r>
            <a:br>
              <a:rPr lang="cs-CZ" sz="2700" dirty="0" smtClean="0">
                <a:solidFill>
                  <a:srgbClr val="002060"/>
                </a:solidFill>
              </a:rPr>
            </a:br>
            <a:r>
              <a:rPr lang="cs-CZ" sz="2700" dirty="0" smtClean="0">
                <a:solidFill>
                  <a:srgbClr val="002060"/>
                </a:solidFill>
              </a:rPr>
              <a:t>1. Je nutné udělat před vyučovací hodinou přípravu?</a:t>
            </a:r>
            <a:br>
              <a:rPr lang="cs-CZ" sz="2700" dirty="0" smtClean="0">
                <a:solidFill>
                  <a:srgbClr val="002060"/>
                </a:solidFill>
              </a:rPr>
            </a:br>
            <a:r>
              <a:rPr lang="cs-CZ" sz="2700" dirty="0" smtClean="0">
                <a:solidFill>
                  <a:srgbClr val="002060"/>
                </a:solidFill>
              </a:rPr>
              <a:t>2. Měla by příprava být písemná, nebo stačí příprava „v hlavě“?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Ad 1: </a:t>
            </a:r>
          </a:p>
          <a:p>
            <a:pPr>
              <a:buNone/>
            </a:pPr>
            <a:r>
              <a:rPr lang="cs-CZ" dirty="0" smtClean="0">
                <a:solidFill>
                  <a:srgbClr val="990033"/>
                </a:solidFill>
              </a:rPr>
              <a:t>„</a:t>
            </a:r>
            <a:r>
              <a:rPr lang="cs-CZ" dirty="0" smtClean="0"/>
              <a:t>Neplánovat znamená plánovaný neúspěch.“ </a:t>
            </a:r>
            <a:r>
              <a:rPr lang="cs-CZ" i="1" dirty="0" smtClean="0"/>
              <a:t>(</a:t>
            </a:r>
            <a:r>
              <a:rPr lang="cs-CZ" i="1" dirty="0" err="1" smtClean="0"/>
              <a:t>Geoffrey</a:t>
            </a:r>
            <a:r>
              <a:rPr lang="cs-CZ" i="1" dirty="0" smtClean="0"/>
              <a:t> </a:t>
            </a:r>
            <a:r>
              <a:rPr lang="cs-CZ" i="1" dirty="0" err="1" smtClean="0"/>
              <a:t>Petty</a:t>
            </a:r>
            <a:r>
              <a:rPr lang="cs-CZ" i="1" dirty="0" smtClean="0"/>
              <a:t>: Moderní vyučování)</a:t>
            </a:r>
          </a:p>
          <a:p>
            <a:pPr>
              <a:buNone/>
            </a:pPr>
            <a:endParaRPr lang="cs-CZ" i="1" dirty="0" smtClean="0">
              <a:solidFill>
                <a:srgbClr val="990033"/>
              </a:solidFill>
            </a:endParaRPr>
          </a:p>
          <a:p>
            <a:pPr lvl="0">
              <a:buNone/>
            </a:pPr>
            <a:r>
              <a:rPr lang="cs-CZ" dirty="0" smtClean="0"/>
              <a:t>Co by učitel měl udělat při přípravě na vyučovací hodinu:</a:t>
            </a:r>
          </a:p>
          <a:p>
            <a:pPr lvl="0">
              <a:buFontTx/>
              <a:buChar char="-"/>
            </a:pPr>
            <a:r>
              <a:rPr lang="cs-CZ" dirty="0" smtClean="0"/>
              <a:t>Rozmyslet si rámcově: </a:t>
            </a: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</a:rPr>
              <a:t>	Proč – co – jak – v jakých podmínkách</a:t>
            </a:r>
            <a:r>
              <a:rPr lang="cs-CZ" dirty="0" smtClean="0"/>
              <a:t>, tj. cíl vyučovací hodiny – její obsah – vhodné metody a prostředky – jaká třída aj. podmínky</a:t>
            </a:r>
          </a:p>
          <a:p>
            <a:pPr lvl="0">
              <a:buFontTx/>
              <a:buChar char="-"/>
            </a:pPr>
            <a:r>
              <a:rPr lang="cs-CZ" dirty="0" smtClean="0"/>
              <a:t>Provést didaktickou analýzu učiva (především výběr učiva a jeho strukturování s ohledem na cíl a na žáky)</a:t>
            </a:r>
          </a:p>
          <a:p>
            <a:pPr lvl="0">
              <a:buFontTx/>
              <a:buChar char="-"/>
            </a:pPr>
            <a:r>
              <a:rPr lang="cs-CZ" dirty="0" smtClean="0"/>
              <a:t>Vypracovat plán vyučovací hodiny</a:t>
            </a:r>
            <a:endParaRPr lang="cs-CZ" i="1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Ad 2:</a:t>
            </a:r>
            <a:r>
              <a:rPr lang="cs-CZ" sz="3200" b="1" dirty="0" smtClean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solidFill>
                  <a:srgbClr val="990033"/>
                </a:solidFill>
              </a:rPr>
              <a:t> </a:t>
            </a:r>
            <a:r>
              <a:rPr lang="cs-CZ" sz="3200" dirty="0" smtClean="0"/>
              <a:t>Měl by plán vyučovací hodiny (tj. to, o čem se obvykle mluví jako o přípravě učitele na vyučovací hodinu) být písemný, nebo stačí plán „v hlavě“? 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0851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Každý učitel si sice musí odpovědět sám (pokud odpověď není obsahem interní směrnice školy), ale doporučení zní: </a:t>
            </a:r>
            <a:r>
              <a:rPr lang="cs-CZ" b="1" dirty="0" smtClean="0"/>
              <a:t>písemná příprava pokud možno ano, </a:t>
            </a:r>
            <a:r>
              <a:rPr lang="cs-CZ" dirty="0" smtClean="0"/>
              <a:t>zkušenému učiteli obvykle stačí stručná se zachycením základních bodů a časového plánu</a:t>
            </a:r>
          </a:p>
          <a:p>
            <a:pPr>
              <a:buNone/>
            </a:pPr>
            <a:r>
              <a:rPr lang="cs-CZ" dirty="0" smtClean="0"/>
              <a:t>Při pedagogické praxi a jako začínající učitel: </a:t>
            </a:r>
            <a:r>
              <a:rPr lang="cs-CZ" b="1" dirty="0" smtClean="0"/>
              <a:t>písemná příprava určitě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1028" name="Picture 4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373215"/>
            <a:ext cx="1224136" cy="1179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Vyučovací hodina 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Měla by být naplánovaná tak, aby dosáhla zamýšlených cílů.</a:t>
            </a:r>
          </a:p>
          <a:p>
            <a:r>
              <a:rPr lang="cs-CZ" dirty="0" smtClean="0"/>
              <a:t>Žáci by měli chápat její smysl a akceptovat její cíle.</a:t>
            </a:r>
          </a:p>
          <a:p>
            <a:r>
              <a:rPr lang="cs-CZ" dirty="0" smtClean="0"/>
              <a:t>Měla by udržet zájem a aktivní zapojení žáků.</a:t>
            </a:r>
          </a:p>
          <a:p>
            <a:r>
              <a:rPr lang="cs-CZ" dirty="0" smtClean="0"/>
              <a:t>Měla by být logicky strukturovaná.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Motivace: Jak udržet zájem a aktivitu žáků v průběhu vyučovací hodiny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Žáci by měli znát cíl vyučovací hodiny, rozumět mu a považovat ho za smysluplný;</a:t>
            </a:r>
          </a:p>
          <a:p>
            <a:r>
              <a:rPr lang="cs-CZ" dirty="0" smtClean="0"/>
              <a:t>vnímat cíl v návaznosti na dřívější výuku;</a:t>
            </a:r>
          </a:p>
          <a:p>
            <a:r>
              <a:rPr lang="cs-CZ" dirty="0" smtClean="0"/>
              <a:t>rozumět zpracovávanému obsahu a vnímat ho jako smysluplný (souvislost se zkušenostmi, reálným životem…);</a:t>
            </a:r>
          </a:p>
          <a:p>
            <a:r>
              <a:rPr lang="cs-CZ" dirty="0" smtClean="0"/>
              <a:t>vnímat své aktivity jako reálné, ne umělé (jen pro účely školy);</a:t>
            </a:r>
          </a:p>
          <a:p>
            <a:r>
              <a:rPr lang="cs-CZ" dirty="0" smtClean="0"/>
              <a:t>zapojovat svůj zájem, fantazii, hravost, soutěživost, zvídavost;</a:t>
            </a:r>
          </a:p>
          <a:p>
            <a:r>
              <a:rPr lang="cs-CZ" dirty="0" smtClean="0"/>
              <a:t>vykonávat v průběhu vyučovací hodiny různorodé aktivity (střídání metod a forem).</a:t>
            </a:r>
          </a:p>
          <a:p>
            <a:r>
              <a:rPr lang="cs-CZ" dirty="0" smtClean="0"/>
              <a:t>Názornost!</a:t>
            </a:r>
          </a:p>
          <a:p>
            <a:r>
              <a:rPr lang="cs-CZ" dirty="0" smtClean="0"/>
              <a:t>Diferenciace: činnost žáků přizpůsobená jejich možnostem (např. je připravena další náročná aktivita pro žáky, kteří jsou hotovi dříve).</a:t>
            </a:r>
          </a:p>
          <a:p>
            <a:r>
              <a:rPr lang="cs-CZ" dirty="0" smtClean="0"/>
              <a:t>Každý žák by měl zažít pozitivní hodnocení.</a:t>
            </a:r>
          </a:p>
          <a:p>
            <a:r>
              <a:rPr lang="cs-CZ" dirty="0" smtClean="0"/>
              <a:t>Vyučovací hodina by měla udržovat pozornost žáků už svým spádem: </a:t>
            </a:r>
          </a:p>
          <a:p>
            <a:pPr>
              <a:buNone/>
            </a:pPr>
            <a:r>
              <a:rPr lang="cs-CZ" dirty="0" smtClean="0"/>
              <a:t>				= drama (učitel je vlastně herec v roli učitele).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6" name="Obrázek 5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5589240"/>
            <a:ext cx="7200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Zda a jak žáky seznámit s cílem vyučovací hodiny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Určitě ano; žáci musí mít příležitost chápat smysl výuky a její směřování k cíli</a:t>
            </a:r>
          </a:p>
          <a:p>
            <a:r>
              <a:rPr lang="cs-CZ" dirty="0" smtClean="0"/>
              <a:t>Alespoň přímé sdělení cíle na počátku vyučovací hodiny</a:t>
            </a:r>
          </a:p>
          <a:p>
            <a:r>
              <a:rPr lang="cs-CZ" dirty="0" smtClean="0"/>
              <a:t>Lépe: Exponovat cíl na základě řešení problému, myšlenkového nebo reálného pokusu, praktické situace, …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Struktura vyučovací hodiny: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Vyučovací hodina by měla mít alespoň zřetelný:</a:t>
            </a:r>
          </a:p>
          <a:p>
            <a:r>
              <a:rPr lang="cs-CZ" dirty="0" smtClean="0"/>
              <a:t>Počátek,</a:t>
            </a:r>
          </a:p>
          <a:p>
            <a:r>
              <a:rPr lang="cs-CZ" dirty="0" smtClean="0"/>
              <a:t>prostředek a</a:t>
            </a:r>
          </a:p>
          <a:p>
            <a:r>
              <a:rPr lang="cs-CZ" dirty="0" smtClean="0"/>
              <a:t>konec,</a:t>
            </a:r>
          </a:p>
          <a:p>
            <a:pPr>
              <a:buNone/>
            </a:pPr>
            <a:r>
              <a:rPr lang="cs-CZ" dirty="0" smtClean="0"/>
              <a:t>a to nezávisle na </a:t>
            </a:r>
            <a:r>
              <a:rPr lang="cs-CZ" dirty="0" smtClean="0">
                <a:solidFill>
                  <a:srgbClr val="990033"/>
                </a:solidFill>
              </a:rPr>
              <a:t>typu vyučovací hodiny</a:t>
            </a:r>
            <a:r>
              <a:rPr lang="cs-CZ" dirty="0" smtClean="0"/>
              <a:t>, tj. na tom, co je její hlavní náplní (jaké didaktické funkce plní):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Typy vyučovacích hodin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podle jejich účelu, tj. didaktických funkcí:</a:t>
            </a:r>
          </a:p>
          <a:p>
            <a:r>
              <a:rPr lang="cs-CZ" dirty="0" smtClean="0"/>
              <a:t>příprava na osvojování nových vědomostí a vytváření dovedností</a:t>
            </a:r>
          </a:p>
          <a:p>
            <a:r>
              <a:rPr lang="cs-CZ" dirty="0" smtClean="0"/>
              <a:t>osvojování nových vědomostí a dovedností</a:t>
            </a:r>
          </a:p>
          <a:p>
            <a:r>
              <a:rPr lang="cs-CZ" dirty="0" smtClean="0"/>
              <a:t>opakování</a:t>
            </a:r>
            <a:r>
              <a:rPr lang="cs-CZ" dirty="0" smtClean="0">
                <a:solidFill>
                  <a:srgbClr val="990033"/>
                </a:solidFill>
              </a:rPr>
              <a:t> </a:t>
            </a:r>
            <a:r>
              <a:rPr lang="cs-CZ" dirty="0" smtClean="0"/>
              <a:t>vědomostí a dovedností</a:t>
            </a:r>
          </a:p>
          <a:p>
            <a:r>
              <a:rPr lang="cs-CZ" dirty="0" smtClean="0"/>
              <a:t>použití vědomostí a dovedností </a:t>
            </a:r>
          </a:p>
          <a:p>
            <a:r>
              <a:rPr lang="cs-CZ" dirty="0" smtClean="0"/>
              <a:t>ověřování a hodnocení osvojených vědomostí a dovedností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Většina vyučovacích hodin má smíšený účel, plní několik didaktických funkcí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31.10.2012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365-A3FA-441B-BD86-10AA230BD1C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1579</Words>
  <Application>Microsoft Office PowerPoint</Application>
  <PresentationFormat>Předvádění na obrazovce (4:3)</PresentationFormat>
  <Paragraphs>184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  Příprava učitele na vyučovací hodinu  </vt:lpstr>
      <vt:lpstr>Obsah:</vt:lpstr>
      <vt:lpstr>Otázky: 1. Je nutné udělat před vyučovací hodinou přípravu? 2. Měla by příprava být písemná, nebo stačí příprava „v hlavě“? </vt:lpstr>
      <vt:lpstr>Ad 2:   Měl by plán vyučovací hodiny (tj. to, o čem se obvykle mluví jako o přípravě učitele na vyučovací hodinu) být písemný, nebo stačí plán „v hlavě“?  </vt:lpstr>
      <vt:lpstr>Vyučovací hodina </vt:lpstr>
      <vt:lpstr>Motivace: Jak udržet zájem a aktivitu žáků v průběhu vyučovací hodiny</vt:lpstr>
      <vt:lpstr>Zda a jak žáky seznámit s cílem vyučovací hodiny</vt:lpstr>
      <vt:lpstr>Struktura vyučovací hodiny:</vt:lpstr>
      <vt:lpstr>Typy vyučovacích hodin</vt:lpstr>
      <vt:lpstr>Struktura nejčastější vyučovací hodiny (smíšené):</vt:lpstr>
      <vt:lpstr>Příprava učitele na vyučovací hodinu</vt:lpstr>
      <vt:lpstr>A. Téma vyučovací hodiny </vt:lpstr>
      <vt:lpstr>B. Cíle vyučovací hodiny</vt:lpstr>
      <vt:lpstr> C. Plán ověřování osvojených vědomostí a dovedností </vt:lpstr>
      <vt:lpstr>D. Učivo</vt:lpstr>
      <vt:lpstr>E. Organizace a metody výuky</vt:lpstr>
      <vt:lpstr>F. Pomůcky</vt:lpstr>
      <vt:lpstr>G. Podklady pro závěrečné části hodiny a pro pokročilé procvičování </vt:lpstr>
      <vt:lpstr>H. Struktura vyučovací hodiny s časovým plánem</vt:lpstr>
      <vt:lpstr>Obecná doporučení:</vt:lpstr>
      <vt:lpstr>Vlastní vyhodnocení (sebereflexe) po skončení vyučovací hodiny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3:  Cíle vzdělávání 2. část</dc:title>
  <dc:creator>b</dc:creator>
  <cp:lastModifiedBy>Pipeková</cp:lastModifiedBy>
  <cp:revision>51</cp:revision>
  <dcterms:created xsi:type="dcterms:W3CDTF">2012-10-02T14:24:54Z</dcterms:created>
  <dcterms:modified xsi:type="dcterms:W3CDTF">2018-04-18T04:36:26Z</dcterms:modified>
</cp:coreProperties>
</file>