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02.12.2020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02.12.2020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02.12.2020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02.12.2020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02.12.2020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02.12.2020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Speciální pomůcky pro slabozraké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OFTALMOPEDIE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Optické pomůcky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Dalekohledové brýle (úzké zorné pole)</a:t>
            </a:r>
          </a:p>
          <a:p>
            <a:pPr>
              <a:buNone/>
            </a:pPr>
            <a:r>
              <a:rPr lang="cs-CZ" sz="2000" dirty="0"/>
              <a:t>Pozorování do dálky</a:t>
            </a:r>
          </a:p>
          <a:p>
            <a:pPr>
              <a:buNone/>
            </a:pPr>
            <a:r>
              <a:rPr lang="cs-CZ" sz="2000" dirty="0"/>
              <a:t>Spojná čočka + okulár s rozptylkou – </a:t>
            </a:r>
            <a:r>
              <a:rPr lang="cs-CZ" sz="2000" dirty="0" err="1"/>
              <a:t>Galielův</a:t>
            </a:r>
            <a:r>
              <a:rPr lang="cs-CZ" sz="2000" dirty="0"/>
              <a:t> dalekohled</a:t>
            </a:r>
          </a:p>
          <a:p>
            <a:pPr>
              <a:buNone/>
            </a:pPr>
            <a:r>
              <a:rPr lang="cs-CZ" sz="2000" dirty="0"/>
              <a:t>Nepřevrácený obraz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Turmon</a:t>
            </a:r>
            <a:endParaRPr lang="cs-CZ" dirty="0"/>
          </a:p>
          <a:p>
            <a:pPr>
              <a:buNone/>
            </a:pPr>
            <a:r>
              <a:rPr lang="cs-CZ" sz="2000" dirty="0"/>
              <a:t>Při výrazné snížení zrakové ostrosti</a:t>
            </a:r>
          </a:p>
          <a:p>
            <a:pPr>
              <a:buNone/>
            </a:pPr>
            <a:r>
              <a:rPr lang="cs-CZ" sz="2000" dirty="0"/>
              <a:t>Malá a skladná pomůcka</a:t>
            </a:r>
          </a:p>
          <a:p>
            <a:pPr>
              <a:buNone/>
            </a:pPr>
            <a:r>
              <a:rPr lang="cs-CZ" sz="2000" dirty="0"/>
              <a:t>Monokulární použití</a:t>
            </a:r>
          </a:p>
          <a:p>
            <a:pPr>
              <a:buNone/>
            </a:pPr>
            <a:r>
              <a:rPr lang="cs-CZ" sz="2000" dirty="0"/>
              <a:t>Zvětšení: (dálka 8x); blízko (32x)</a:t>
            </a:r>
          </a:p>
          <a:p>
            <a:pPr>
              <a:buNone/>
            </a:pPr>
            <a:r>
              <a:rPr lang="cs-CZ" sz="2000" dirty="0"/>
              <a:t>Možnost </a:t>
            </a:r>
            <a:r>
              <a:rPr lang="cs-CZ" sz="2000" dirty="0" err="1"/>
              <a:t>doostření</a:t>
            </a:r>
            <a:endParaRPr lang="cs-CZ" sz="2000" dirty="0"/>
          </a:p>
          <a:p>
            <a:pPr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852936"/>
            <a:ext cx="28098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484784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4705350"/>
            <a:ext cx="212407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obrázek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5057205"/>
            <a:ext cx="1439297" cy="1800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Elektronické zobrazovací pomůcky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Kamerové zvětšovací televizní lupy</a:t>
            </a:r>
          </a:p>
          <a:p>
            <a:pPr lvl="2"/>
            <a:r>
              <a:rPr lang="cs-CZ" dirty="0"/>
              <a:t>Televizní kamerová lupa</a:t>
            </a:r>
          </a:p>
          <a:p>
            <a:pPr lvl="2"/>
            <a:r>
              <a:rPr lang="cs-CZ" dirty="0"/>
              <a:t>Skládací kamerová lupa</a:t>
            </a:r>
          </a:p>
          <a:p>
            <a:pPr lvl="2"/>
            <a:r>
              <a:rPr lang="cs-CZ" dirty="0"/>
              <a:t>Ruční kamerová lupa</a:t>
            </a:r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140968"/>
            <a:ext cx="25241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772816"/>
            <a:ext cx="174307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4653136"/>
            <a:ext cx="25241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2636912"/>
            <a:ext cx="1159569" cy="1742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Neoptické pomůcky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Braillovo písmo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Záznamová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Kontrastní, dostatečné silné fixy</a:t>
            </a:r>
          </a:p>
          <a:p>
            <a:r>
              <a:rPr lang="cs-CZ" dirty="0"/>
              <a:t>Reliéfní podložky, Podpisové šablony – </a:t>
            </a:r>
            <a:r>
              <a:rPr lang="cs-CZ" dirty="0" err="1"/>
              <a:t>obdelník</a:t>
            </a:r>
            <a:endParaRPr lang="cs-CZ" dirty="0"/>
          </a:p>
          <a:p>
            <a:endParaRPr lang="cs-CZ" dirty="0"/>
          </a:p>
          <a:p>
            <a:r>
              <a:rPr lang="cs-CZ" dirty="0"/>
              <a:t>Bodové písmo – Braillovo písmo (šesti bod)</a:t>
            </a:r>
          </a:p>
          <a:p>
            <a:r>
              <a:rPr lang="cs-CZ" dirty="0"/>
              <a:t>Záznam Braillova písma pomocí </a:t>
            </a:r>
            <a:r>
              <a:rPr lang="cs-CZ" b="1" dirty="0" err="1"/>
              <a:t>Pichtova</a:t>
            </a:r>
            <a:r>
              <a:rPr lang="cs-CZ" b="1" dirty="0"/>
              <a:t> stroje</a:t>
            </a:r>
          </a:p>
          <a:p>
            <a:pPr>
              <a:buFontTx/>
              <a:buChar char="-"/>
            </a:pPr>
            <a:r>
              <a:rPr lang="cs-CZ" dirty="0"/>
              <a:t>Mechanické zařízení obsahující 7 kláves odpovídající </a:t>
            </a:r>
            <a:r>
              <a:rPr lang="cs-CZ" dirty="0" err="1"/>
              <a:t>šestibodu</a:t>
            </a:r>
            <a:r>
              <a:rPr lang="cs-CZ" dirty="0"/>
              <a:t> + mezerník</a:t>
            </a:r>
          </a:p>
          <a:p>
            <a:pPr>
              <a:buFontTx/>
              <a:buChar char="-"/>
            </a:pPr>
            <a:r>
              <a:rPr lang="cs-CZ" dirty="0"/>
              <a:t>Existuje rovněž kapesní verze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Pichtův</a:t>
            </a:r>
            <a:r>
              <a:rPr lang="cs-CZ" dirty="0"/>
              <a:t> stroj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844824"/>
            <a:ext cx="3837317" cy="28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Elektronická záznamová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Záznamník s </a:t>
            </a:r>
            <a:r>
              <a:rPr lang="cs-CZ" dirty="0" err="1"/>
              <a:t>braillskou</a:t>
            </a:r>
            <a:r>
              <a:rPr lang="cs-CZ" dirty="0"/>
              <a:t> klávesnicí – obdoba klasického PC – určen pro hlasovou reprodukci knížek či časopisů</a:t>
            </a:r>
          </a:p>
          <a:p>
            <a:r>
              <a:rPr lang="cs-CZ" dirty="0"/>
              <a:t>Klávesnice v kombinaci s </a:t>
            </a:r>
            <a:r>
              <a:rPr lang="cs-CZ" dirty="0" err="1"/>
              <a:t>Braillským</a:t>
            </a:r>
            <a:r>
              <a:rPr lang="cs-CZ" dirty="0"/>
              <a:t> řádkem</a:t>
            </a:r>
          </a:p>
          <a:p>
            <a:endParaRPr lang="cs-CZ" dirty="0"/>
          </a:p>
          <a:p>
            <a:r>
              <a:rPr lang="cs-CZ" dirty="0"/>
              <a:t>Práce s běžným PC umožněna díky speciálnímu programu, který ozvučuje místo – kde se právě nachází kurzor (na ploše čte ikony, v menu důležité položky, čte text)</a:t>
            </a:r>
          </a:p>
          <a:p>
            <a:r>
              <a:rPr lang="cs-CZ" dirty="0"/>
              <a:t>Existuje možnost naskenovat knihu a nechat si ji </a:t>
            </a:r>
            <a:r>
              <a:rPr lang="cs-CZ" dirty="0" err="1"/>
              <a:t>přečist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Elektronická záznamová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Braillská</a:t>
            </a:r>
            <a:r>
              <a:rPr lang="cs-CZ" dirty="0"/>
              <a:t> klávesnice – u PC pomalý způsob, výhoda při napojení na drobná mobilní zařízení, obdobné klávesy jako u </a:t>
            </a:r>
            <a:r>
              <a:rPr lang="cs-CZ" dirty="0" err="1"/>
              <a:t>Pichtova</a:t>
            </a:r>
            <a:r>
              <a:rPr lang="cs-CZ" dirty="0"/>
              <a:t> stroje.</a:t>
            </a:r>
          </a:p>
          <a:p>
            <a:r>
              <a:rPr lang="cs-CZ" dirty="0"/>
              <a:t>K PC je možné připojit </a:t>
            </a:r>
            <a:r>
              <a:rPr lang="cs-CZ" dirty="0" err="1"/>
              <a:t>Braillský</a:t>
            </a:r>
            <a:r>
              <a:rPr lang="cs-CZ" dirty="0"/>
              <a:t> řádek – který převádí klasický text na obrazovce do podoby Braillova písma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861048"/>
            <a:ext cx="2592288" cy="210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293096"/>
            <a:ext cx="27336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prostředí pro slabozraké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Vodící pruhy – barevně odlišené (důležitý je kontrast)</a:t>
            </a:r>
          </a:p>
          <a:p>
            <a:endParaRPr lang="cs-CZ" dirty="0"/>
          </a:p>
          <a:p>
            <a:r>
              <a:rPr lang="cs-CZ" dirty="0"/>
              <a:t>Barevně odlišené dveře, kliky</a:t>
            </a:r>
          </a:p>
          <a:p>
            <a:endParaRPr lang="cs-CZ" dirty="0"/>
          </a:p>
          <a:p>
            <a:r>
              <a:rPr lang="cs-CZ" dirty="0"/>
              <a:t>Světelný pruh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úvod </a:t>
            </a:r>
            <a:r>
              <a:rPr lang="cs-CZ" dirty="0" err="1"/>
              <a:t>terminilogie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Speciální pomůcky</a:t>
            </a:r>
          </a:p>
          <a:p>
            <a:endParaRPr lang="cs-CZ" dirty="0"/>
          </a:p>
          <a:p>
            <a:r>
              <a:rPr lang="cs-CZ" dirty="0"/>
              <a:t>Pomůcky pro zrakově postižené</a:t>
            </a:r>
          </a:p>
          <a:p>
            <a:endParaRPr lang="cs-CZ" dirty="0"/>
          </a:p>
          <a:p>
            <a:r>
              <a:rPr lang="cs-CZ" dirty="0"/>
              <a:t>Reedukační a kompenzační pomůcky</a:t>
            </a:r>
          </a:p>
          <a:p>
            <a:endParaRPr lang="cs-CZ" dirty="0"/>
          </a:p>
          <a:p>
            <a:r>
              <a:rPr lang="cs-CZ" dirty="0"/>
              <a:t>Rehabilitační pomůcky</a:t>
            </a:r>
          </a:p>
          <a:p>
            <a:endParaRPr lang="cs-CZ" dirty="0"/>
          </a:p>
          <a:p>
            <a:r>
              <a:rPr lang="cs-CZ" dirty="0" err="1"/>
              <a:t>Tyflopomůcky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 předchozího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/>
              <a:t>Speciální pomůcky pro zrakově postižené</a:t>
            </a:r>
            <a:r>
              <a:rPr lang="cs-CZ" dirty="0"/>
              <a:t>:</a:t>
            </a:r>
          </a:p>
          <a:p>
            <a:pPr>
              <a:buFontTx/>
              <a:buChar char="-"/>
            </a:pPr>
            <a:r>
              <a:rPr lang="cs-CZ" dirty="0"/>
              <a:t>Pomůcky, přístroje a zařízení využívající nebo nahrazující poškozený smysl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b="1" u="sng" dirty="0"/>
              <a:t>Kompenzační pomůcka pro těžce zrakově postižené</a:t>
            </a:r>
            <a:r>
              <a:rPr lang="cs-CZ" b="1" dirty="0"/>
              <a:t>: </a:t>
            </a:r>
            <a:r>
              <a:rPr lang="cs-CZ" dirty="0"/>
              <a:t>je nástroj, přístroj nebo zařízení, speciálně vyrobené nebo speciálně upravené tak, aby </a:t>
            </a:r>
            <a:r>
              <a:rPr lang="cs-CZ" u="sng" dirty="0"/>
              <a:t>svými vlastnostmi a možnostmi použití kompenzovalo nějakou nedostatečnost způsobenou těžkým zrakovým postižením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 err="1"/>
              <a:t>Tyflotechnika</a:t>
            </a:r>
            <a:r>
              <a:rPr lang="cs-CZ" b="1" u="sng" dirty="0"/>
              <a:t>/</a:t>
            </a:r>
            <a:r>
              <a:rPr lang="cs-CZ" b="1" u="sng" dirty="0" err="1"/>
              <a:t>tyflopomůcky</a:t>
            </a:r>
            <a:r>
              <a:rPr lang="cs-CZ" dirty="0"/>
              <a:t>: </a:t>
            </a:r>
          </a:p>
          <a:p>
            <a:pPr>
              <a:buFontTx/>
              <a:buChar char="-"/>
            </a:pPr>
            <a:r>
              <a:rPr lang="cs-CZ" dirty="0"/>
              <a:t>Soubor přístrojů, zařízení a pomůcek umožňující nevidomým alespoň do jisté míry kompenzovat chybějící zrak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b="1" u="sng" dirty="0"/>
              <a:t>Náročné elektronické kompenzační pomůcky pro zrakově postižené (NKEP)</a:t>
            </a:r>
            <a:r>
              <a:rPr lang="cs-CZ" dirty="0"/>
              <a:t>:</a:t>
            </a:r>
            <a:endParaRPr lang="cs-CZ" u="sng" dirty="0"/>
          </a:p>
          <a:p>
            <a:pPr>
              <a:buNone/>
            </a:pPr>
            <a:r>
              <a:rPr lang="cs-CZ" dirty="0"/>
              <a:t>- </a:t>
            </a:r>
            <a:r>
              <a:rPr lang="cs-CZ" dirty="0" err="1"/>
              <a:t>Víceloúčelové</a:t>
            </a:r>
            <a:r>
              <a:rPr lang="cs-CZ" dirty="0"/>
              <a:t> pomůcky na bázi počítače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err="1"/>
              <a:t>Poradentsví</a:t>
            </a:r>
            <a:r>
              <a:rPr lang="cs-CZ" u="sng" dirty="0"/>
              <a:t> a pomůcky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Zdravotní pojišťovna – úhrada</a:t>
            </a:r>
          </a:p>
          <a:p>
            <a:endParaRPr lang="cs-CZ" dirty="0"/>
          </a:p>
          <a:p>
            <a:r>
              <a:rPr lang="cs-CZ" dirty="0"/>
              <a:t>Sociální fondy</a:t>
            </a:r>
          </a:p>
          <a:p>
            <a:endParaRPr lang="cs-CZ" dirty="0"/>
          </a:p>
          <a:p>
            <a:r>
              <a:rPr lang="cs-CZ" dirty="0" err="1"/>
              <a:t>Speciálněpedagogické</a:t>
            </a:r>
            <a:r>
              <a:rPr lang="cs-CZ" dirty="0"/>
              <a:t> centrum</a:t>
            </a:r>
          </a:p>
          <a:p>
            <a:endParaRPr lang="cs-CZ" dirty="0"/>
          </a:p>
          <a:p>
            <a:r>
              <a:rPr lang="cs-CZ" dirty="0" err="1"/>
              <a:t>Tyfloservis</a:t>
            </a:r>
            <a:r>
              <a:rPr lang="cs-CZ" dirty="0"/>
              <a:t>, o.</a:t>
            </a:r>
            <a:r>
              <a:rPr lang="cs-CZ" dirty="0" err="1"/>
              <a:t>p.s</a:t>
            </a:r>
            <a:r>
              <a:rPr lang="cs-CZ" dirty="0"/>
              <a:t>; </a:t>
            </a:r>
            <a:r>
              <a:rPr lang="cs-CZ" dirty="0" err="1"/>
              <a:t>Tyflocentrum</a:t>
            </a:r>
            <a:r>
              <a:rPr lang="cs-CZ" dirty="0"/>
              <a:t>, o.</a:t>
            </a:r>
            <a:r>
              <a:rPr lang="cs-CZ" dirty="0" err="1"/>
              <a:t>p.s</a:t>
            </a:r>
            <a:endParaRPr lang="cs-CZ" dirty="0"/>
          </a:p>
          <a:p>
            <a:endParaRPr lang="cs-CZ" dirty="0"/>
          </a:p>
          <a:p>
            <a:r>
              <a:rPr lang="cs-CZ" dirty="0"/>
              <a:t>Střediska pro pomoc vysokoškolským studentům s postižením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Klasifikace pomůcek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Dle stupně postižení:</a:t>
            </a:r>
          </a:p>
          <a:p>
            <a:pPr lvl="5"/>
            <a:r>
              <a:rPr lang="cs-CZ" dirty="0"/>
              <a:t>Pro nevidomé</a:t>
            </a:r>
          </a:p>
          <a:p>
            <a:pPr lvl="5"/>
            <a:r>
              <a:rPr lang="cs-CZ" dirty="0"/>
              <a:t>Pro slabozraké</a:t>
            </a:r>
          </a:p>
          <a:p>
            <a:pPr lvl="5"/>
            <a:r>
              <a:rPr lang="cs-CZ" dirty="0"/>
              <a:t>Poruchy binokulárního vidění (JBV)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Dle účelu:</a:t>
            </a:r>
          </a:p>
          <a:p>
            <a:pPr lvl="5"/>
            <a:r>
              <a:rPr lang="cs-CZ" dirty="0"/>
              <a:t>Kompenzace</a:t>
            </a:r>
          </a:p>
          <a:p>
            <a:pPr lvl="5"/>
            <a:r>
              <a:rPr lang="cs-CZ" dirty="0"/>
              <a:t>Reedukace</a:t>
            </a:r>
          </a:p>
          <a:p>
            <a:pPr lvl="5"/>
            <a:r>
              <a:rPr lang="cs-CZ" dirty="0"/>
              <a:t>Rehabilitace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 Dle jednotlivých oblastí postižených zrakovou vadou: (</a:t>
            </a:r>
            <a:r>
              <a:rPr lang="cs-CZ" sz="1600" dirty="0"/>
              <a:t>uspokojování základních životních potřeb, orientace a pohyb  v prostoru, získávání a zpracování informací</a:t>
            </a:r>
            <a:r>
              <a:rPr lang="cs-CZ" dirty="0"/>
              <a:t>)</a:t>
            </a:r>
            <a:endParaRPr lang="cs-CZ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Klasifikace pomůcek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Dle školních předmětů</a:t>
            </a:r>
          </a:p>
          <a:p>
            <a:endParaRPr lang="cs-CZ" dirty="0"/>
          </a:p>
          <a:p>
            <a:r>
              <a:rPr lang="cs-CZ" dirty="0"/>
              <a:t>Dle náročnosti zácviku (obtížné / neobtížné)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Optické</a:t>
            </a:r>
          </a:p>
          <a:p>
            <a:endParaRPr lang="cs-CZ" dirty="0"/>
          </a:p>
          <a:p>
            <a:r>
              <a:rPr lang="cs-CZ" b="1" dirty="0"/>
              <a:t>Neoptické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Optické pomůcky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Ruční lupy</a:t>
            </a:r>
          </a:p>
          <a:p>
            <a:pPr>
              <a:buFontTx/>
              <a:buChar char="-"/>
            </a:pPr>
            <a:r>
              <a:rPr lang="cs-CZ" dirty="0"/>
              <a:t>nenáročné použití</a:t>
            </a:r>
          </a:p>
          <a:p>
            <a:pPr>
              <a:buFontTx/>
              <a:buChar char="-"/>
            </a:pPr>
            <a:r>
              <a:rPr lang="cs-CZ" dirty="0"/>
              <a:t>nízká cena</a:t>
            </a:r>
          </a:p>
          <a:p>
            <a:pPr>
              <a:buFontTx/>
              <a:buChar char="-"/>
            </a:pPr>
            <a:r>
              <a:rPr lang="cs-CZ" dirty="0"/>
              <a:t>možnost </a:t>
            </a:r>
            <a:r>
              <a:rPr lang="cs-CZ" dirty="0" err="1"/>
              <a:t>dosvětlení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zraková vzdálenost 25 cm</a:t>
            </a:r>
          </a:p>
          <a:p>
            <a:r>
              <a:rPr lang="cs-CZ" dirty="0"/>
              <a:t>Stojánkové lupy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124744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365104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140968"/>
            <a:ext cx="234315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54868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Optické pomůcky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Hyperkorekční</a:t>
            </a:r>
            <a:r>
              <a:rPr lang="cs-CZ" dirty="0"/>
              <a:t> brýle</a:t>
            </a:r>
          </a:p>
          <a:p>
            <a:pPr>
              <a:buNone/>
            </a:pPr>
            <a:r>
              <a:rPr lang="cs-CZ" sz="2000" dirty="0"/>
              <a:t>Zvětšení: </a:t>
            </a:r>
            <a:r>
              <a:rPr lang="pt-BR" sz="2000" dirty="0"/>
              <a:t>4 x, 5 x, 6 x a 8 x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Pracovní vzdálenost: 3 – 6 cm</a:t>
            </a:r>
          </a:p>
          <a:p>
            <a:pPr>
              <a:buNone/>
            </a:pPr>
            <a:r>
              <a:rPr lang="cs-CZ" sz="2000" dirty="0"/>
              <a:t>Nejčastěji monokulární provedení</a:t>
            </a:r>
            <a:r>
              <a:rPr lang="pt-BR" sz="2000" dirty="0"/>
              <a:t> </a:t>
            </a:r>
            <a:endParaRPr lang="cs-CZ" sz="2000" dirty="0"/>
          </a:p>
          <a:p>
            <a:endParaRPr lang="cs-CZ" dirty="0"/>
          </a:p>
          <a:p>
            <a:r>
              <a:rPr lang="cs-CZ" dirty="0"/>
              <a:t>Lupové brýle</a:t>
            </a:r>
          </a:p>
          <a:p>
            <a:pPr>
              <a:buNone/>
            </a:pPr>
            <a:r>
              <a:rPr lang="cs-CZ" sz="2000" dirty="0"/>
              <a:t>Pracovní vzdálenost (6 cm)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797152"/>
            <a:ext cx="22860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obrázek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844824"/>
            <a:ext cx="322421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252</TotalTime>
  <Words>496</Words>
  <Application>Microsoft Office PowerPoint</Application>
  <PresentationFormat>Předvádění na obrazovce (4:3)</PresentationFormat>
  <Paragraphs>112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Century Schoolbook</vt:lpstr>
      <vt:lpstr>Wingdings</vt:lpstr>
      <vt:lpstr>Wingdings 2</vt:lpstr>
      <vt:lpstr>Arkýř</vt:lpstr>
      <vt:lpstr>Speciální pomůcky pro slabozraké</vt:lpstr>
      <vt:lpstr>Na úvod terminilogie</vt:lpstr>
      <vt:lpstr>Vysvětlení předchozího</vt:lpstr>
      <vt:lpstr>Prezentace aplikace PowerPoint</vt:lpstr>
      <vt:lpstr>Poradentsví a pomůcky</vt:lpstr>
      <vt:lpstr>Klasifikace pomůcek</vt:lpstr>
      <vt:lpstr>Klasifikace pomůcek</vt:lpstr>
      <vt:lpstr>Optické pomůcky</vt:lpstr>
      <vt:lpstr>Optické pomůcky</vt:lpstr>
      <vt:lpstr>Optické pomůcky</vt:lpstr>
      <vt:lpstr>Elektronické zobrazovací pomůcky</vt:lpstr>
      <vt:lpstr>Neoptické pomůcky</vt:lpstr>
      <vt:lpstr>Záznamová zařízení</vt:lpstr>
      <vt:lpstr>Pichtův stroj</vt:lpstr>
      <vt:lpstr>Elektronická záznamová zařízení</vt:lpstr>
      <vt:lpstr>Elektronická záznamová zařízení</vt:lpstr>
      <vt:lpstr>Úprava prostředí pro slabozraké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pomůcky pro slabozraké</dc:title>
  <dc:creator>Martin</dc:creator>
  <cp:lastModifiedBy>Martin Vrubel</cp:lastModifiedBy>
  <cp:revision>28</cp:revision>
  <dcterms:created xsi:type="dcterms:W3CDTF">2011-09-09T09:03:51Z</dcterms:created>
  <dcterms:modified xsi:type="dcterms:W3CDTF">2020-12-02T13:23:01Z</dcterms:modified>
</cp:coreProperties>
</file>