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58" r:id="rId21"/>
    <p:sldId id="259" r:id="rId22"/>
    <p:sldId id="293" r:id="rId23"/>
    <p:sldId id="262" r:id="rId24"/>
    <p:sldId id="265" r:id="rId25"/>
    <p:sldId id="263" r:id="rId26"/>
    <p:sldId id="267" r:id="rId27"/>
    <p:sldId id="268" r:id="rId28"/>
    <p:sldId id="264" r:id="rId29"/>
    <p:sldId id="269" r:id="rId30"/>
    <p:sldId id="270" r:id="rId31"/>
    <p:sldId id="257" r:id="rId32"/>
    <p:sldId id="273" r:id="rId33"/>
    <p:sldId id="274" r:id="rId34"/>
    <p:sldId id="266" r:id="rId35"/>
    <p:sldId id="271" r:id="rId36"/>
    <p:sldId id="272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1A57D-7788-406A-9EFF-09957EC7C6ED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4813F-789D-4BAA-9F9D-5027674B9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92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2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19300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4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2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6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38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0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48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91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70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6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D9CE-2B3A-4D09-824B-3F76E2F70B5F}" type="datetimeFigureOut">
              <a:rPr lang="cs-CZ" smtClean="0"/>
              <a:t>16. 11. 2018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2C88-A4EA-4E40-BAFD-329E39750C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7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pspp/" TargetMode="External"/><Relationship Id="rId2" Type="http://schemas.openxmlformats.org/officeDocument/2006/relationships/hyperlink" Target="https://it.muni.cz/sluzby/microsoft-office-365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Zpracování dat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 </a:t>
            </a:r>
            <a:r>
              <a:rPr lang="cs-CZ" dirty="0" smtClean="0"/>
              <a:t>využitím podkladů K. Vlčkové a Jiřího Šafra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87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1E8504A-4AE0-4358-BD9A-1FB6966EED82}" type="slidenum">
              <a:rPr lang="cs-CZ" altLang="cs-CZ">
                <a:latin typeface="Arial" panose="020B0604020202020204" pitchFamily="34" charset="0"/>
              </a:rPr>
              <a:pPr eaLnBrk="1" hangingPunct="1"/>
              <a:t>10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cs-CZ" smtClean="0"/>
          </a:p>
        </p:txBody>
      </p:sp>
      <p:pic>
        <p:nvPicPr>
          <p:cNvPr id="3482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2782888" y="1989138"/>
            <a:ext cx="2449512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6600826" y="3284539"/>
            <a:ext cx="2879725" cy="1235075"/>
          </a:xfrm>
          <a:prstGeom prst="rect">
            <a:avLst/>
          </a:prstGeom>
          <a:solidFill>
            <a:schemeClr val="bg1"/>
          </a:solidFill>
          <a:ln w="476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Pomocí Excelu lze počítat mnohé statistické funkce</a:t>
            </a:r>
          </a:p>
        </p:txBody>
      </p:sp>
    </p:spTree>
    <p:extLst>
      <p:ext uri="{BB962C8B-B14F-4D97-AF65-F5344CB8AC3E}">
        <p14:creationId xmlns:p14="http://schemas.microsoft.com/office/powerpoint/2010/main" val="35006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F0C7F9A-C059-443F-821D-C7BB1A788272}" type="slidenum">
              <a:rPr lang="cs-CZ" altLang="cs-CZ">
                <a:latin typeface="Arial" panose="020B0604020202020204" pitchFamily="34" charset="0"/>
              </a:rPr>
              <a:pPr eaLnBrk="1" hangingPunct="1"/>
              <a:t>11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cs-CZ" smtClean="0"/>
          </a:p>
        </p:txBody>
      </p:sp>
      <p:pic>
        <p:nvPicPr>
          <p:cNvPr id="3584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7175500" y="3357564"/>
            <a:ext cx="2520950" cy="830997"/>
          </a:xfrm>
          <a:prstGeom prst="rect">
            <a:avLst/>
          </a:prstGeom>
          <a:noFill/>
          <a:ln w="4762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Použití funkcí v Excelu</a:t>
            </a:r>
          </a:p>
        </p:txBody>
      </p:sp>
    </p:spTree>
    <p:extLst>
      <p:ext uri="{BB962C8B-B14F-4D97-AF65-F5344CB8AC3E}">
        <p14:creationId xmlns:p14="http://schemas.microsoft.com/office/powerpoint/2010/main" val="29636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419B5E6-C13A-459A-AAA5-E6AF42A58EC0}" type="slidenum">
              <a:rPr lang="cs-CZ" altLang="cs-CZ">
                <a:latin typeface="Arial" panose="020B0604020202020204" pitchFamily="34" charset="0"/>
              </a:rPr>
              <a:pPr eaLnBrk="1" hangingPunct="1"/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cs-CZ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8616951" y="692151"/>
            <a:ext cx="1584325" cy="830997"/>
          </a:xfrm>
          <a:prstGeom prst="rect">
            <a:avLst/>
          </a:prstGeom>
          <a:solidFill>
            <a:schemeClr val="folHlink"/>
          </a:solidFill>
          <a:ln w="476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Tabulka výsledků</a:t>
            </a:r>
          </a:p>
        </p:txBody>
      </p:sp>
    </p:spTree>
    <p:extLst>
      <p:ext uri="{BB962C8B-B14F-4D97-AF65-F5344CB8AC3E}">
        <p14:creationId xmlns:p14="http://schemas.microsoft.com/office/powerpoint/2010/main" val="37714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25FE54-C572-496A-9851-C1F0EEB35C35}" type="slidenum">
              <a:rPr lang="cs-CZ" altLang="cs-CZ">
                <a:latin typeface="Arial" panose="020B0604020202020204" pitchFamily="34" charset="0"/>
              </a:rPr>
              <a:pPr eaLnBrk="1" hangingPunct="1"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Ukázka grafického znázornění dat</a:t>
            </a:r>
            <a:r>
              <a:rPr lang="cs-CZ" altLang="cs-CZ" sz="4000"/>
              <a:t> </a:t>
            </a:r>
            <a:r>
              <a:rPr lang="cs-CZ" altLang="cs-CZ" sz="3200"/>
              <a:t>(Excel, sloupcový graf)</a:t>
            </a:r>
            <a:endParaRPr lang="de-DE" altLang="cs-CZ" sz="3200"/>
          </a:p>
        </p:txBody>
      </p:sp>
      <p:graphicFrame>
        <p:nvGraphicFramePr>
          <p:cNvPr id="3789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8214" y="1700214"/>
          <a:ext cx="7127875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f" r:id="rId3" imgW="4257751" imgH="3429000" progId="Excel.Chart.8">
                  <p:embed/>
                </p:oleObj>
              </mc:Choice>
              <mc:Fallback>
                <p:oleObj name="Graf" r:id="rId3" imgW="4257751" imgH="3429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1700214"/>
                        <a:ext cx="7127875" cy="515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104064" y="3141663"/>
            <a:ext cx="3240087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Doplnit hodnoty ke sloupcům</a:t>
            </a:r>
          </a:p>
        </p:txBody>
      </p:sp>
    </p:spTree>
    <p:extLst>
      <p:ext uri="{BB962C8B-B14F-4D97-AF65-F5344CB8AC3E}">
        <p14:creationId xmlns:p14="http://schemas.microsoft.com/office/powerpoint/2010/main" val="30515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5E9C985-6B1A-42F5-BB29-BBB47D34F3C1}" type="slidenum">
              <a:rPr lang="cs-CZ" altLang="cs-CZ">
                <a:latin typeface="Arial" panose="020B0604020202020204" pitchFamily="34" charset="0"/>
              </a:rPr>
              <a:pPr eaLnBrk="1" hangingPunct="1"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Ukázka grafického znázornění dat</a:t>
            </a:r>
            <a:r>
              <a:rPr lang="cs-CZ" altLang="cs-CZ" sz="4000"/>
              <a:t> </a:t>
            </a:r>
            <a:r>
              <a:rPr lang="cs-CZ" altLang="cs-CZ" sz="3200"/>
              <a:t>(Excel, histogram)</a:t>
            </a:r>
            <a:endParaRPr lang="de-DE" altLang="cs-CZ" sz="320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cs-CZ" smtClean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1" y="14345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Verdana" panose="020B0604030504040204" pitchFamily="34" charset="0"/>
            </a:endParaRPr>
          </a:p>
        </p:txBody>
      </p:sp>
      <p:graphicFrame>
        <p:nvGraphicFramePr>
          <p:cNvPr id="38918" name="Object 4"/>
          <p:cNvGraphicFramePr>
            <a:graphicFrameLocks noChangeAspect="1"/>
          </p:cNvGraphicFramePr>
          <p:nvPr/>
        </p:nvGraphicFramePr>
        <p:xfrm>
          <a:off x="1524000" y="1628776"/>
          <a:ext cx="8027988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af" r:id="rId3" imgW="4962525" imgH="3619500" progId="Excel.Chart.8">
                  <p:embed/>
                </p:oleObj>
              </mc:Choice>
              <mc:Fallback>
                <p:oleObj name="Graf" r:id="rId3" imgW="4962525" imgH="3619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28776"/>
                        <a:ext cx="8027988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8112125" y="1412875"/>
            <a:ext cx="2160588" cy="175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Statistické softwary umožní protažení linky dle Gaussovy křivky a test normality rozložení dat</a:t>
            </a:r>
          </a:p>
        </p:txBody>
      </p:sp>
    </p:spTree>
    <p:extLst>
      <p:ext uri="{BB962C8B-B14F-4D97-AF65-F5344CB8AC3E}">
        <p14:creationId xmlns:p14="http://schemas.microsoft.com/office/powerpoint/2010/main" val="9334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8E1EF6-5751-4D51-8D0D-325300477BE1}" type="slidenum">
              <a:rPr lang="cs-CZ" altLang="cs-CZ">
                <a:latin typeface="Arial" panose="020B0604020202020204" pitchFamily="34" charset="0"/>
              </a:rPr>
              <a:pPr eaLnBrk="1" hangingPunct="1"/>
              <a:t>15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Ukázka grafického znázornění dat </a:t>
            </a:r>
            <a:r>
              <a:rPr lang="cs-CZ" altLang="cs-CZ" sz="3200"/>
              <a:t>(Excel, pruhový graf)</a:t>
            </a:r>
            <a:endParaRPr lang="de-DE" altLang="cs-CZ" sz="3200"/>
          </a:p>
        </p:txBody>
      </p:sp>
      <p:graphicFrame>
        <p:nvGraphicFramePr>
          <p:cNvPr id="3994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92314" y="1844676"/>
          <a:ext cx="8027987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Graf" r:id="rId3" imgW="4676851" imgH="2476500" progId="Excel.Chart.8">
                  <p:embed/>
                </p:oleObj>
              </mc:Choice>
              <mc:Fallback>
                <p:oleObj name="Graf" r:id="rId3" imgW="4676851" imgH="2476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1844676"/>
                        <a:ext cx="8027987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456364" y="4941888"/>
            <a:ext cx="3240087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Doplnit hodnoty ke sloupcům</a:t>
            </a:r>
          </a:p>
        </p:txBody>
      </p:sp>
    </p:spTree>
    <p:extLst>
      <p:ext uri="{BB962C8B-B14F-4D97-AF65-F5344CB8AC3E}">
        <p14:creationId xmlns:p14="http://schemas.microsoft.com/office/powerpoint/2010/main" val="24864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6B710B0-F799-4F0C-AA59-281E791045D1}" type="slidenum">
              <a:rPr lang="cs-CZ" altLang="cs-CZ">
                <a:latin typeface="Arial" panose="020B0604020202020204" pitchFamily="34" charset="0"/>
              </a:rPr>
              <a:pPr eaLnBrk="1" hangingPunct="1"/>
              <a:t>16</a:t>
            </a:fld>
            <a:endParaRPr lang="cs-CZ" altLang="cs-CZ">
              <a:latin typeface="Arial" panose="020B0604020202020204" pitchFamily="34" charset="0"/>
            </a:endParaRPr>
          </a:p>
        </p:txBody>
      </p:sp>
      <p:graphicFrame>
        <p:nvGraphicFramePr>
          <p:cNvPr id="4096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03388" y="1916114"/>
          <a:ext cx="8208962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Graf" r:id="rId3" imgW="4800600" imgH="1933651" progId="Excel.Chart.8">
                  <p:embed/>
                </p:oleObj>
              </mc:Choice>
              <mc:Fallback>
                <p:oleObj name="Graf" r:id="rId3" imgW="4800600" imgH="19336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1916114"/>
                        <a:ext cx="8208962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/>
              <a:t>Ukázka grafického znázornění dat </a:t>
            </a:r>
            <a:r>
              <a:rPr lang="cs-CZ" altLang="cs-CZ" sz="3200"/>
              <a:t>(Excel, pruhový graf)</a:t>
            </a:r>
            <a:endParaRPr lang="de-DE" altLang="cs-CZ" sz="3200"/>
          </a:p>
        </p:txBody>
      </p:sp>
      <p:sp>
        <p:nvSpPr>
          <p:cNvPr id="2" name="TextovéPole 1"/>
          <p:cNvSpPr txBox="1"/>
          <p:nvPr/>
        </p:nvSpPr>
        <p:spPr>
          <a:xfrm>
            <a:off x="7896225" y="3284539"/>
            <a:ext cx="2376488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Lépe dát krabicový graf, kde bude vidět i rozložení dat.</a:t>
            </a:r>
          </a:p>
        </p:txBody>
      </p:sp>
    </p:spTree>
    <p:extLst>
      <p:ext uri="{BB962C8B-B14F-4D97-AF65-F5344CB8AC3E}">
        <p14:creationId xmlns:p14="http://schemas.microsoft.com/office/powerpoint/2010/main" val="38600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4947B5E-FC21-44B3-BA03-58823AC68947}" type="slidenum">
              <a:rPr lang="cs-CZ" altLang="cs-CZ">
                <a:latin typeface="Arial" panose="020B0604020202020204" pitchFamily="34" charset="0"/>
              </a:rPr>
              <a:pPr eaLnBrk="1" hangingPunct="1"/>
              <a:t>17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Ukázka grafického znázornění dat (Excel)</a:t>
            </a:r>
            <a:endParaRPr lang="de-DE" altLang="cs-CZ" sz="4000"/>
          </a:p>
        </p:txBody>
      </p:sp>
      <p:graphicFrame>
        <p:nvGraphicFramePr>
          <p:cNvPr id="4198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060576"/>
          <a:ext cx="914400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Graf" r:id="rId3" imgW="4676851" imgH="2476500" progId="Excel.Chart.8">
                  <p:embed/>
                </p:oleObj>
              </mc:Choice>
              <mc:Fallback>
                <p:oleObj name="Graf" r:id="rId3" imgW="4676851" imgH="24765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60576"/>
                        <a:ext cx="9144000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672263" y="2060576"/>
            <a:ext cx="2051050" cy="16811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Chyba: znázornění spojnic, nejde o trend, nejde o souvislá data!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/>
              <a:t>Viz také klima učitelského sboru aj.</a:t>
            </a:r>
            <a:endParaRPr lang="de-DE" altLang="cs-CZ" sz="1600"/>
          </a:p>
        </p:txBody>
      </p:sp>
    </p:spTree>
    <p:extLst>
      <p:ext uri="{BB962C8B-B14F-4D97-AF65-F5344CB8AC3E}">
        <p14:creationId xmlns:p14="http://schemas.microsoft.com/office/powerpoint/2010/main" val="29594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CE6F2D3-8984-4F3C-B30A-7536F3EE8674}" type="slidenum">
              <a:rPr lang="cs-CZ" altLang="cs-CZ">
                <a:latin typeface="Arial" panose="020B0604020202020204" pitchFamily="34" charset="0"/>
              </a:rPr>
              <a:pPr eaLnBrk="1" hangingPunct="1"/>
              <a:t>18</a:t>
            </a:fld>
            <a:endParaRPr lang="cs-CZ" altLang="cs-CZ">
              <a:latin typeface="Arial" panose="020B0604020202020204" pitchFamily="34" charset="0"/>
            </a:endParaRP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63750" y="2276475"/>
          <a:ext cx="8172450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Graf" r:id="rId3" imgW="2533802" imgH="1304849" progId="Excel.Chart.8">
                  <p:embed/>
                </p:oleObj>
              </mc:Choice>
              <mc:Fallback>
                <p:oleObj name="Graf" r:id="rId3" imgW="2533802" imgH="13048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276475"/>
                        <a:ext cx="8172450" cy="407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z="4000"/>
              <a:t>Ukázka grafického znázornění dat </a:t>
            </a:r>
            <a:r>
              <a:rPr lang="cs-CZ" altLang="cs-CZ" sz="3600"/>
              <a:t>(Excel, koláčový graf)</a:t>
            </a:r>
            <a:endParaRPr lang="de-DE" altLang="cs-CZ" sz="3600"/>
          </a:p>
        </p:txBody>
      </p:sp>
      <p:sp>
        <p:nvSpPr>
          <p:cNvPr id="2" name="TextovéPole 1"/>
          <p:cNvSpPr txBox="1"/>
          <p:nvPr/>
        </p:nvSpPr>
        <p:spPr>
          <a:xfrm>
            <a:off x="6888164" y="2060576"/>
            <a:ext cx="2663825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Pozor na zkreslení koláči, jde dát i poměrový pruhový graf</a:t>
            </a:r>
          </a:p>
        </p:txBody>
      </p:sp>
    </p:spTree>
    <p:extLst>
      <p:ext uri="{BB962C8B-B14F-4D97-AF65-F5344CB8AC3E}">
        <p14:creationId xmlns:p14="http://schemas.microsoft.com/office/powerpoint/2010/main" val="36407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9C695D4-736A-475E-924E-952E6C047301}" type="slidenum">
              <a:rPr lang="cs-CZ" altLang="cs-CZ">
                <a:latin typeface="Arial" panose="020B0604020202020204" pitchFamily="34" charset="0"/>
              </a:rPr>
              <a:pPr eaLnBrk="1" hangingPunct="1"/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55914" y="1484314"/>
          <a:ext cx="6372225" cy="537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Graf" r:id="rId3" imgW="2905049" imgH="2505151" progId="Excel.Chart.8">
                  <p:embed/>
                </p:oleObj>
              </mc:Choice>
              <mc:Fallback>
                <p:oleObj name="Graf" r:id="rId3" imgW="2905049" imgH="25051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1484314"/>
                        <a:ext cx="6372225" cy="537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>
          <a:xfrm>
            <a:off x="1919288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600"/>
              <a:t>Ukázka grafického znázornění dat</a:t>
            </a:r>
            <a:r>
              <a:rPr lang="cs-CZ" altLang="cs-CZ" sz="4000"/>
              <a:t> </a:t>
            </a:r>
            <a:r>
              <a:rPr lang="cs-CZ" altLang="cs-CZ" sz="3200"/>
              <a:t>(Excel, koláčový graf)</a:t>
            </a:r>
            <a:endParaRPr lang="de-DE" altLang="cs-CZ" sz="3200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1774825" y="1700214"/>
            <a:ext cx="1728788" cy="915987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Verdana" panose="020B0604030504040204" pitchFamily="34" charset="0"/>
              </a:rPr>
              <a:t>Nepostrádá tento graf smysl?</a:t>
            </a:r>
            <a:endParaRPr lang="de-DE" altLang="cs-CZ" sz="18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2960688" y="2752726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916989" y="3000475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2711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6973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6985001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4192588" y="2933701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6096000" y="5695951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048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řekne… věda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5268259" y="1503124"/>
            <a:ext cx="5654437" cy="3544866"/>
          </a:xfrm>
          <a:prstGeom prst="ellipse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5718036" y="5087059"/>
            <a:ext cx="304800" cy="45879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5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dat ve statistickém softwaru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Co by měl umět:</a:t>
            </a:r>
          </a:p>
          <a:p>
            <a:r>
              <a:rPr lang="cs-CZ" dirty="0" smtClean="0"/>
              <a:t>vytvoření </a:t>
            </a:r>
            <a:r>
              <a:rPr lang="cs-CZ" dirty="0"/>
              <a:t>kódovacího rámce,</a:t>
            </a:r>
          </a:p>
          <a:p>
            <a:r>
              <a:rPr lang="cs-CZ" dirty="0"/>
              <a:t>zakódování dat,</a:t>
            </a:r>
          </a:p>
          <a:p>
            <a:r>
              <a:rPr lang="cs-CZ" dirty="0" smtClean="0"/>
              <a:t>transformace </a:t>
            </a:r>
            <a:r>
              <a:rPr lang="cs-CZ" dirty="0"/>
              <a:t>dat,</a:t>
            </a:r>
          </a:p>
          <a:p>
            <a:r>
              <a:rPr lang="cs-CZ" dirty="0" smtClean="0"/>
              <a:t>statistická analýza </a:t>
            </a:r>
            <a:r>
              <a:rPr lang="cs-CZ" dirty="0"/>
              <a:t>dat.</a:t>
            </a:r>
          </a:p>
        </p:txBody>
      </p:sp>
    </p:spTree>
    <p:extLst>
      <p:ext uri="{BB962C8B-B14F-4D97-AF65-F5344CB8AC3E}">
        <p14:creationId xmlns:p14="http://schemas.microsoft.com/office/powerpoint/2010/main" val="19320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Hromadný sběř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Dotazníky (ev. jiné nástroje generující množství dat)</a:t>
            </a:r>
          </a:p>
          <a:p>
            <a:pPr lvl="1"/>
            <a:r>
              <a:rPr lang="cs-CZ" dirty="0" smtClean="0"/>
              <a:t>Tužka –papír:</a:t>
            </a:r>
          </a:p>
          <a:p>
            <a:pPr lvl="2"/>
            <a:r>
              <a:rPr lang="cs-CZ" dirty="0" smtClean="0"/>
              <a:t>Sebereme a </a:t>
            </a:r>
            <a:r>
              <a:rPr lang="cs-CZ" u="sng" dirty="0" smtClean="0"/>
              <a:t>očíslujeme</a:t>
            </a:r>
            <a:r>
              <a:rPr lang="cs-CZ" dirty="0" smtClean="0"/>
              <a:t> (typicky levý horní roh – např. 001 – 999)</a:t>
            </a:r>
          </a:p>
          <a:p>
            <a:pPr lvl="2"/>
            <a:r>
              <a:rPr lang="cs-CZ" dirty="0" smtClean="0"/>
              <a:t>Vytvoříme datovou matici („přepis dotazníku do PC“)</a:t>
            </a:r>
          </a:p>
          <a:p>
            <a:pPr lvl="1"/>
            <a:r>
              <a:rPr lang="cs-CZ" dirty="0" smtClean="0"/>
              <a:t>Google </a:t>
            </a:r>
            <a:r>
              <a:rPr lang="cs-CZ" dirty="0" err="1" smtClean="0"/>
              <a:t>form</a:t>
            </a:r>
            <a:r>
              <a:rPr lang="cs-CZ" dirty="0" smtClean="0"/>
              <a:t> či jiný / podobný elektronický sběr dat (předchozí krok odpadá)</a:t>
            </a:r>
          </a:p>
          <a:p>
            <a:pPr lvl="2"/>
            <a:r>
              <a:rPr lang="cs-CZ" dirty="0" smtClean="0"/>
              <a:t>Možno v Excelu (či </a:t>
            </a:r>
            <a:r>
              <a:rPr lang="cs-CZ" dirty="0" err="1" smtClean="0"/>
              <a:t>LibreOffice</a:t>
            </a:r>
            <a:r>
              <a:rPr lang="cs-CZ" dirty="0" smtClean="0"/>
              <a:t> </a:t>
            </a:r>
            <a:r>
              <a:rPr lang="cs-CZ" dirty="0" err="1" smtClean="0"/>
              <a:t>Calculator</a:t>
            </a:r>
            <a:r>
              <a:rPr lang="cs-CZ" dirty="0" smtClean="0"/>
              <a:t>) ev. rovnou ve statistickém programu</a:t>
            </a:r>
          </a:p>
          <a:p>
            <a:pPr lvl="3"/>
            <a:r>
              <a:rPr lang="cs-CZ" dirty="0" smtClean="0"/>
              <a:t>Kde vzít Excel </a:t>
            </a:r>
            <a:r>
              <a:rPr lang="cs-CZ" dirty="0"/>
              <a:t>-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it.muni.cz/sluzby/microsoft-office-365</a:t>
            </a:r>
            <a:r>
              <a:rPr lang="cs-CZ" dirty="0" smtClean="0"/>
              <a:t> </a:t>
            </a:r>
          </a:p>
          <a:p>
            <a:pPr lvl="3"/>
            <a:r>
              <a:rPr lang="cs-CZ" dirty="0" smtClean="0"/>
              <a:t>Kde vzít statistický software – viz návod doc. Vlčkové… </a:t>
            </a:r>
            <a:r>
              <a:rPr lang="cs-CZ" dirty="0"/>
              <a:t>nebo zkuste </a:t>
            </a:r>
            <a:r>
              <a:rPr lang="cs-CZ" dirty="0">
                <a:hlinkClick r:id="rId3"/>
              </a:rPr>
              <a:t>https://www.gnu.org/software/pspp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První sloupec ID (číslo dotazníku/ů)</a:t>
            </a:r>
          </a:p>
          <a:p>
            <a:pPr lvl="2"/>
            <a:r>
              <a:rPr lang="cs-CZ" dirty="0" smtClean="0"/>
              <a:t>Další postupně jednotlivé odpovědi (např. „ot_1“ až „ot_99“)</a:t>
            </a:r>
          </a:p>
          <a:p>
            <a:pPr lvl="3"/>
            <a:r>
              <a:rPr lang="cs-CZ" dirty="0" smtClean="0"/>
              <a:t>Jednotlivé typy odpovědí kódujeme</a:t>
            </a:r>
          </a:p>
          <a:p>
            <a:pPr lvl="3"/>
            <a:r>
              <a:rPr lang="cs-CZ" dirty="0" smtClean="0"/>
              <a:t>Chybějící údaje kódujeme vysokým číslem, které nemůže být v intervalu použitého pro kódování (např. „99“ v případě </a:t>
            </a:r>
            <a:r>
              <a:rPr lang="cs-CZ" dirty="0" err="1" smtClean="0"/>
              <a:t>likertovské</a:t>
            </a:r>
            <a:r>
              <a:rPr lang="cs-CZ" dirty="0" smtClean="0"/>
              <a:t> škály míry souhlasu s výrokem v dotazníku „1-5“)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SPSS / PSPP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Stat</a:t>
            </a:r>
            <a:r>
              <a:rPr lang="cs-CZ" dirty="0" smtClean="0"/>
              <a:t>. software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5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F6BDE-6C8E-4D74-9EFB-1AC2AC56BC9D}" type="slidenum">
              <a:rPr lang="en-US" altLang="cs-CZ"/>
              <a:pPr/>
              <a:t>23</a:t>
            </a:fld>
            <a:endParaRPr lang="en-US" altLang="cs-CZ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Tři typy oken v SPSS / PSPP</a:t>
            </a:r>
            <a:endParaRPr lang="en-GB" altLang="cs-CZ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41438"/>
            <a:ext cx="9144000" cy="5073650"/>
          </a:xfrm>
        </p:spPr>
        <p:txBody>
          <a:bodyPr/>
          <a:lstStyle/>
          <a:p>
            <a:pPr marL="261938" indent="-261938"/>
            <a:r>
              <a:rPr lang="cs-CZ" altLang="cs-CZ" b="1" smtClean="0">
                <a:solidFill>
                  <a:srgbClr val="A50021"/>
                </a:solidFill>
              </a:rPr>
              <a:t>Data editor</a:t>
            </a:r>
            <a:r>
              <a:rPr lang="cs-CZ" altLang="cs-CZ" b="1" smtClean="0"/>
              <a:t> </a:t>
            </a:r>
            <a:r>
              <a:rPr lang="cs-CZ" altLang="cs-CZ"/>
              <a:t>(záložky </a:t>
            </a:r>
            <a:r>
              <a:rPr lang="cs-CZ" altLang="cs-CZ" b="1"/>
              <a:t>Variable View</a:t>
            </a:r>
            <a:r>
              <a:rPr lang="cs-CZ" altLang="cs-CZ"/>
              <a:t> a </a:t>
            </a:r>
            <a:r>
              <a:rPr lang="cs-CZ" altLang="cs-CZ" b="1"/>
              <a:t>Data View</a:t>
            </a:r>
            <a:r>
              <a:rPr lang="cs-CZ" altLang="cs-CZ"/>
              <a:t>)</a:t>
            </a:r>
            <a:r>
              <a:rPr lang="cs-CZ" altLang="cs-CZ" smtClean="0"/>
              <a:t> </a:t>
            </a:r>
            <a:r>
              <a:rPr lang="en-US" altLang="cs-CZ" smtClean="0"/>
              <a:t/>
            </a:r>
            <a:br>
              <a:rPr lang="en-US" altLang="cs-CZ" smtClean="0"/>
            </a:br>
            <a:r>
              <a:rPr lang="cs-CZ" altLang="cs-CZ" smtClean="0"/>
              <a:t>→ správa datového souboru </a:t>
            </a:r>
            <a:br>
              <a:rPr lang="cs-CZ" altLang="cs-CZ" smtClean="0"/>
            </a:br>
            <a:r>
              <a:rPr lang="cs-CZ" altLang="cs-CZ" smtClean="0"/>
              <a:t>→ soubory s koncovkou *.</a:t>
            </a:r>
            <a:r>
              <a:rPr lang="cs-CZ" altLang="cs-CZ" b="1" smtClean="0"/>
              <a:t>sav</a:t>
            </a:r>
          </a:p>
          <a:p>
            <a:pPr marL="261938" indent="-261938"/>
            <a:endParaRPr lang="cs-CZ" altLang="cs-CZ" b="1" smtClean="0"/>
          </a:p>
          <a:p>
            <a:pPr marL="261938" indent="-261938">
              <a:lnSpc>
                <a:spcPct val="160000"/>
              </a:lnSpc>
            </a:pPr>
            <a:r>
              <a:rPr lang="cs-CZ" altLang="cs-CZ" b="1" smtClean="0">
                <a:solidFill>
                  <a:srgbClr val="0033CC"/>
                </a:solidFill>
              </a:rPr>
              <a:t>Output</a:t>
            </a:r>
            <a:r>
              <a:rPr lang="cs-CZ" altLang="cs-CZ" smtClean="0">
                <a:solidFill>
                  <a:srgbClr val="0033CC"/>
                </a:solidFill>
              </a:rPr>
              <a:t> </a:t>
            </a:r>
            <a:r>
              <a:rPr lang="cs-CZ" altLang="cs-CZ" smtClean="0"/>
              <a:t>→ výstupy analýz</a:t>
            </a:r>
          </a:p>
          <a:p>
            <a:pPr marL="261938" indent="-261938">
              <a:buNone/>
            </a:pPr>
            <a:r>
              <a:rPr lang="cs-CZ" altLang="cs-CZ" smtClean="0"/>
              <a:t>	→ soubory s koncovkou *.</a:t>
            </a:r>
            <a:r>
              <a:rPr lang="cs-CZ" altLang="cs-CZ" b="1" smtClean="0"/>
              <a:t>spv </a:t>
            </a:r>
            <a:r>
              <a:rPr lang="cs-CZ" altLang="cs-CZ" sz="2400"/>
              <a:t>(od verze 15)</a:t>
            </a:r>
            <a:endParaRPr lang="cs-CZ" altLang="cs-CZ" sz="2400" b="1"/>
          </a:p>
          <a:p>
            <a:pPr marL="261938" indent="-261938"/>
            <a:endParaRPr lang="cs-CZ" altLang="cs-CZ" sz="2400"/>
          </a:p>
          <a:p>
            <a:pPr marL="261938" indent="-261938">
              <a:lnSpc>
                <a:spcPct val="110000"/>
              </a:lnSpc>
            </a:pPr>
            <a:r>
              <a:rPr lang="cs-CZ" altLang="cs-CZ" b="1" smtClean="0">
                <a:solidFill>
                  <a:srgbClr val="CC6600"/>
                </a:solidFill>
              </a:rPr>
              <a:t>Syntax</a:t>
            </a:r>
            <a:r>
              <a:rPr lang="cs-CZ" altLang="cs-CZ" smtClean="0"/>
              <a:t> → zadávání pomocí příkazového řádku</a:t>
            </a:r>
            <a:br>
              <a:rPr lang="cs-CZ" altLang="cs-CZ" smtClean="0"/>
            </a:br>
            <a:r>
              <a:rPr lang="cs-CZ" altLang="cs-CZ" smtClean="0"/>
              <a:t>→ soubory s koncovkou *.</a:t>
            </a:r>
            <a:r>
              <a:rPr lang="cs-CZ" altLang="cs-CZ" b="1" smtClean="0"/>
              <a:t>sps</a:t>
            </a:r>
          </a:p>
          <a:p>
            <a:pPr marL="261938" indent="-261938">
              <a:buNone/>
            </a:pPr>
            <a:endParaRPr lang="cs-CZ" altLang="cs-CZ" smtClean="0"/>
          </a:p>
          <a:p>
            <a:pPr marL="261938" indent="-261938"/>
            <a:endParaRPr lang="en-GB" altLang="cs-CZ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" r="73346" b="83682"/>
          <a:stretch>
            <a:fillRect/>
          </a:stretch>
        </p:blipFill>
        <p:spPr bwMode="auto">
          <a:xfrm>
            <a:off x="6637339" y="2927351"/>
            <a:ext cx="3995737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9191625" y="2924176"/>
            <a:ext cx="1225550" cy="136842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3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vypadá</a:t>
            </a:r>
            <a:endParaRPr lang="cs-CZ" dirty="0"/>
          </a:p>
        </p:txBody>
      </p:sp>
      <p:pic>
        <p:nvPicPr>
          <p:cNvPr id="4098" name="Picture 2" descr="https://www.gnu.org/software/pspp/images/screensho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6" y="1308204"/>
            <a:ext cx="9595290" cy="59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4591470" y="1447179"/>
            <a:ext cx="1600200" cy="487018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604001" y="6134000"/>
            <a:ext cx="1600200" cy="487018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2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Proměnné - úpravy</a:t>
            </a:r>
            <a:endParaRPr lang="cs-CZ" dirty="0"/>
          </a:p>
        </p:txBody>
      </p:sp>
      <p:pic>
        <p:nvPicPr>
          <p:cNvPr id="1026" name="Picture 2" descr="https://www.gnu.org/software/pspp/images/variable-shee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1" y="1825624"/>
            <a:ext cx="7055113" cy="47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2161421" y="6083201"/>
            <a:ext cx="1600200" cy="487018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A2E08-5858-48D9-AE5D-0A2B7ADD5302}" type="slidenum">
              <a:rPr lang="en-US" altLang="cs-CZ"/>
              <a:pPr/>
              <a:t>26</a:t>
            </a:fld>
            <a:endParaRPr lang="en-US" alt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620713"/>
          </a:xfrm>
        </p:spPr>
        <p:txBody>
          <a:bodyPr/>
          <a:lstStyle/>
          <a:p>
            <a:pPr eaLnBrk="1" hangingPunct="1"/>
            <a:r>
              <a:rPr lang="cs-CZ" altLang="cs-CZ" sz="3200" b="1"/>
              <a:t>Tři základní informace o proměnných:</a:t>
            </a:r>
            <a:endParaRPr lang="cs-CZ" altLang="cs-CZ" sz="20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620713"/>
            <a:ext cx="8856662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600" b="1"/>
              <a:t>jméno proměnné</a:t>
            </a:r>
            <a:r>
              <a:rPr lang="cs-CZ" altLang="cs-CZ" sz="2600"/>
              <a:t> 	</a:t>
            </a:r>
            <a:r>
              <a:rPr lang="cs-CZ" altLang="cs-CZ" sz="2600" b="1">
                <a:solidFill>
                  <a:schemeClr val="accent2"/>
                </a:solidFill>
              </a:rPr>
              <a:t>VARIABLE NAME</a:t>
            </a:r>
            <a:r>
              <a:rPr lang="cs-CZ" altLang="cs-CZ" sz="2600"/>
              <a:t> 	</a:t>
            </a:r>
            <a:br>
              <a:rPr lang="cs-CZ" altLang="cs-CZ" sz="2600"/>
            </a:br>
            <a:r>
              <a:rPr lang="cs-CZ" altLang="cs-CZ" sz="2600"/>
              <a:t>max. 8 znaků bez diakritiky, mezer; musí začínat písmenem (např. </a:t>
            </a:r>
            <a:r>
              <a:rPr lang="cs-CZ" altLang="cs-CZ" sz="2600" i="1">
                <a:solidFill>
                  <a:srgbClr val="003300"/>
                </a:solidFill>
              </a:rPr>
              <a:t>pohlavi</a:t>
            </a:r>
            <a:r>
              <a:rPr lang="cs-CZ" altLang="cs-CZ" sz="2600"/>
              <a:t>) </a:t>
            </a:r>
            <a:r>
              <a:rPr lang="cs-CZ" altLang="cs-CZ" sz="2000"/>
              <a:t>→ </a:t>
            </a:r>
            <a:r>
              <a:rPr lang="cs-CZ" altLang="cs-CZ" sz="2000">
                <a:solidFill>
                  <a:srgbClr val="A50021"/>
                </a:solidFill>
              </a:rPr>
              <a:t>bezpodmínečně v datech musí být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/>
              <a:t>pro uživatele může být dále užitečná nadstavba: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b="1"/>
              <a:t>popiska proměnné</a:t>
            </a:r>
            <a:r>
              <a:rPr lang="cs-CZ" altLang="cs-CZ" sz="2600"/>
              <a:t> 	</a:t>
            </a:r>
            <a:r>
              <a:rPr lang="cs-CZ" altLang="cs-CZ" sz="2600" b="1">
                <a:solidFill>
                  <a:schemeClr val="accent2"/>
                </a:solidFill>
              </a:rPr>
              <a:t>VARIABLE LABEL</a:t>
            </a:r>
            <a:r>
              <a:rPr lang="cs-CZ" altLang="cs-CZ" sz="2600"/>
              <a:t> 	</a:t>
            </a:r>
            <a:br>
              <a:rPr lang="cs-CZ" altLang="cs-CZ" sz="2600"/>
            </a:br>
            <a:r>
              <a:rPr lang="cs-CZ" altLang="cs-CZ" sz="2600"/>
              <a:t>Delší popis názvu znaku, lze s diakritikou, např. (zkrácené) znění otázky v dotazníku, který se bude objevovat ve výstupech	(např. </a:t>
            </a:r>
            <a:r>
              <a:rPr lang="cs-CZ" altLang="cs-CZ" sz="2600" i="1">
                <a:solidFill>
                  <a:srgbClr val="003300"/>
                </a:solidFill>
              </a:rPr>
              <a:t>Pohlaví respondenta</a:t>
            </a:r>
            <a:r>
              <a:rPr lang="cs-CZ" altLang="cs-CZ" sz="26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b="1"/>
              <a:t>popisky kategorií (hodnot)</a:t>
            </a:r>
            <a:r>
              <a:rPr lang="cs-CZ" altLang="cs-CZ" sz="2600"/>
              <a:t>	proměnné </a:t>
            </a:r>
            <a:r>
              <a:rPr lang="cs-CZ" altLang="cs-CZ" sz="2600" b="1">
                <a:solidFill>
                  <a:schemeClr val="accent2"/>
                </a:solidFill>
              </a:rPr>
              <a:t>VALUE LABELS</a:t>
            </a:r>
            <a:r>
              <a:rPr lang="cs-CZ" altLang="cs-CZ" sz="2600"/>
              <a:t/>
            </a:r>
            <a:br>
              <a:rPr lang="cs-CZ" altLang="cs-CZ" sz="2600"/>
            </a:br>
            <a:r>
              <a:rPr lang="cs-CZ" altLang="cs-CZ" sz="2600"/>
              <a:t>Popis kategorií znaku, které se budou objevovat ve výstupech (např. </a:t>
            </a:r>
            <a:r>
              <a:rPr lang="cs-CZ" altLang="cs-CZ" sz="2600">
                <a:solidFill>
                  <a:srgbClr val="003300"/>
                </a:solidFill>
              </a:rPr>
              <a:t>1= </a:t>
            </a:r>
            <a:r>
              <a:rPr lang="cs-CZ" altLang="cs-CZ" sz="2600" i="1">
                <a:solidFill>
                  <a:srgbClr val="003300"/>
                </a:solidFill>
              </a:rPr>
              <a:t>muž</a:t>
            </a:r>
            <a:r>
              <a:rPr lang="cs-CZ" altLang="cs-CZ" sz="2600">
                <a:solidFill>
                  <a:srgbClr val="003300"/>
                </a:solidFill>
              </a:rPr>
              <a:t>, 2 = </a:t>
            </a:r>
            <a:r>
              <a:rPr lang="cs-CZ" altLang="cs-CZ" sz="2600" i="1">
                <a:solidFill>
                  <a:srgbClr val="003300"/>
                </a:solidFill>
              </a:rPr>
              <a:t>žena</a:t>
            </a:r>
            <a:r>
              <a:rPr lang="cs-CZ" altLang="cs-CZ" sz="2600"/>
              <a:t>)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4829176"/>
            <a:ext cx="896461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816725" y="5589589"/>
            <a:ext cx="1081088" cy="1152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232400" y="5589589"/>
            <a:ext cx="1511300" cy="1152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495550" y="5589589"/>
            <a:ext cx="863600" cy="1152525"/>
          </a:xfrm>
          <a:prstGeom prst="rect">
            <a:avLst/>
          </a:prstGeom>
          <a:solidFill>
            <a:srgbClr val="FFFF00">
              <a:alpha val="21960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04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9AD177-4931-433D-8B19-793A47C83D98}" type="slidenum">
              <a:rPr lang="en-US" altLang="cs-CZ"/>
              <a:pPr/>
              <a:t>27</a:t>
            </a:fld>
            <a:endParaRPr lang="en-US" altLang="cs-CZ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/>
              <a:t>Ve </a:t>
            </a:r>
            <a:r>
              <a:rPr lang="cs-CZ" altLang="cs-CZ" sz="4000" b="1"/>
              <a:t>Variable View</a:t>
            </a:r>
            <a:r>
              <a:rPr lang="cs-CZ" altLang="cs-CZ" sz="4000"/>
              <a:t> je toho ale více</a:t>
            </a:r>
            <a:endParaRPr lang="en-GB" altLang="cs-CZ" sz="40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3429000"/>
            <a:ext cx="8785225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A50021"/>
                </a:solidFill>
              </a:rPr>
              <a:t>Nejdůležitější</a:t>
            </a:r>
            <a:r>
              <a:rPr lang="cs-CZ" altLang="cs-CZ" sz="2000" dirty="0"/>
              <a:t> jsou:</a:t>
            </a:r>
            <a:r>
              <a:rPr lang="cs-CZ" altLang="cs-CZ" sz="2000" b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A50021"/>
                </a:solidFill>
              </a:rPr>
              <a:t>Type</a:t>
            </a:r>
            <a:r>
              <a:rPr lang="cs-CZ" altLang="cs-CZ" sz="2000" dirty="0"/>
              <a:t>: druh záznamu dat (v zásadě buď jako číslo = </a:t>
            </a:r>
            <a:r>
              <a:rPr lang="cs-CZ" altLang="cs-CZ" sz="2000" dirty="0" err="1"/>
              <a:t>Numeric</a:t>
            </a:r>
            <a:r>
              <a:rPr lang="cs-CZ" altLang="cs-CZ" sz="2000" dirty="0"/>
              <a:t> nebo jako slova = </a:t>
            </a:r>
            <a:r>
              <a:rPr lang="cs-CZ" altLang="cs-CZ" sz="2000" dirty="0" err="1"/>
              <a:t>String</a:t>
            </a:r>
            <a:r>
              <a:rPr lang="cs-CZ" altLang="cs-CZ" sz="2000" dirty="0"/>
              <a:t>). Preferujeme </a:t>
            </a:r>
            <a:r>
              <a:rPr lang="cs-CZ" altLang="cs-CZ" sz="2000" dirty="0" err="1"/>
              <a:t>Numeric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/>
              <a:t>Decimals</a:t>
            </a:r>
            <a:r>
              <a:rPr lang="cs-CZ" altLang="cs-CZ" sz="2000" dirty="0"/>
              <a:t>: počet desetinných míst, co se bude zobrazovat ve výstupech (samotný záznam dat ale zachovává více desetinných míst)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/>
              <a:t>Measure</a:t>
            </a:r>
            <a:r>
              <a:rPr lang="cs-CZ" altLang="cs-CZ" sz="2000" dirty="0"/>
              <a:t>: typ proměnné (dříve to nevadilo, novější verze vyžadují pro určitý typ analýz)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err="1">
                <a:solidFill>
                  <a:srgbClr val="A50021"/>
                </a:solidFill>
              </a:rPr>
              <a:t>Missings</a:t>
            </a:r>
            <a:r>
              <a:rPr lang="cs-CZ" altLang="cs-CZ" sz="2000" dirty="0"/>
              <a:t>: uživatelsky definované hodnoty (o tom více jinde)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v novějších verzích (SPSS 22) ještě přibyla </a:t>
            </a:r>
            <a:r>
              <a:rPr lang="cs-CZ" altLang="cs-CZ" sz="2000" b="1" dirty="0"/>
              <a:t>role proměnné v analýze </a:t>
            </a:r>
            <a:r>
              <a:rPr lang="cs-CZ" altLang="cs-CZ" sz="2000" dirty="0"/>
              <a:t>(závislá, nezávislá, třídící atd.)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000" dirty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908050"/>
            <a:ext cx="91535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2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Překódování a transformace</a:t>
            </a:r>
            <a:endParaRPr lang="cs-CZ" dirty="0"/>
          </a:p>
        </p:txBody>
      </p:sp>
      <p:pic>
        <p:nvPicPr>
          <p:cNvPr id="3074" name="Picture 2" descr="https://www.gnu.org/software/pspp/images/recod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28" y="1600200"/>
            <a:ext cx="7241846" cy="48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1810692" y="5983356"/>
            <a:ext cx="1600200" cy="487018"/>
          </a:xfrm>
          <a:prstGeom prst="ellipse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CB3BA0-605F-460C-A87C-1DE095E61E52}" type="slidenum">
              <a:rPr lang="en-US" altLang="cs-CZ"/>
              <a:pPr/>
              <a:t>29</a:t>
            </a:fld>
            <a:endParaRPr lang="en-US" altLang="cs-CZ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Transformace dat → </a:t>
            </a:r>
            <a:r>
              <a:rPr lang="cs-CZ" altLang="cs-CZ" i="1" smtClean="0"/>
              <a:t>Transform</a:t>
            </a:r>
            <a:endParaRPr lang="en-US" altLang="cs-CZ" i="1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600201"/>
            <a:ext cx="8893175" cy="4924425"/>
          </a:xfrm>
        </p:spPr>
        <p:txBody>
          <a:bodyPr/>
          <a:lstStyle/>
          <a:p>
            <a:pPr eaLnBrk="1" hangingPunct="1"/>
            <a:r>
              <a:rPr lang="cs-CZ" altLang="cs-CZ" smtClean="0"/>
              <a:t>Výpočet/vytváření nových (syntetických) znaků </a:t>
            </a:r>
            <a:br>
              <a:rPr lang="cs-CZ" altLang="cs-CZ" smtClean="0"/>
            </a:br>
            <a:r>
              <a:rPr lang="cs-CZ" altLang="cs-CZ" smtClean="0"/>
              <a:t>→ </a:t>
            </a:r>
            <a:r>
              <a:rPr lang="cs-CZ" altLang="cs-CZ" b="1" smtClean="0">
                <a:solidFill>
                  <a:schemeClr val="accent2"/>
                </a:solidFill>
              </a:rPr>
              <a:t>COMPUTE</a:t>
            </a:r>
            <a:r>
              <a:rPr lang="cs-CZ" altLang="cs-CZ" b="1" smtClean="0"/>
              <a:t> </a:t>
            </a:r>
            <a:r>
              <a:rPr lang="cs-CZ" altLang="cs-CZ" smtClean="0"/>
              <a:t>(nebo pro „načítání“ </a:t>
            </a:r>
            <a:r>
              <a:rPr lang="cs-CZ" altLang="cs-CZ" smtClean="0">
                <a:solidFill>
                  <a:schemeClr val="accent2"/>
                </a:solidFill>
              </a:rPr>
              <a:t>COUNT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Rekódování </a:t>
            </a:r>
            <a:br>
              <a:rPr lang="cs-CZ" altLang="cs-CZ" smtClean="0"/>
            </a:br>
            <a:r>
              <a:rPr lang="cs-CZ" altLang="cs-CZ" smtClean="0"/>
              <a:t>→ </a:t>
            </a:r>
            <a:r>
              <a:rPr lang="cs-CZ" altLang="cs-CZ" b="1" smtClean="0">
                <a:solidFill>
                  <a:schemeClr val="accent2"/>
                </a:solidFill>
              </a:rPr>
              <a:t>RECODE </a:t>
            </a:r>
            <a:r>
              <a:rPr lang="cs-CZ" altLang="cs-CZ" smtClean="0"/>
              <a:t>(do stejné nebo nové proměnné)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i="1" smtClean="0"/>
              <a:t>Visual Binding</a:t>
            </a:r>
            <a:r>
              <a:rPr lang="cs-CZ" altLang="cs-CZ" smtClean="0"/>
              <a:t> – nástroj pro snadné rekódování (pro spojité-kardinální znaky např. dle percentilů)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398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82CE6E9-AD47-45AE-A248-2BC525EFB45E}" type="slidenum">
              <a:rPr lang="cs-CZ" altLang="cs-CZ">
                <a:latin typeface="Arial" panose="020B0604020202020204" pitchFamily="34" charset="0"/>
              </a:rPr>
              <a:pPr eaLnBrk="1" hangingPunct="1"/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274638"/>
            <a:ext cx="82184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/>
              <a:t>Zpracování dat </a:t>
            </a:r>
            <a:br>
              <a:rPr lang="cs-CZ" altLang="cs-CZ" sz="4000"/>
            </a:br>
            <a:r>
              <a:rPr lang="cs-CZ" altLang="cs-CZ" sz="4000"/>
              <a:t>jako jedna z fází výzkumu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Následuje nejčastěji po všech přípravných fázích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formulace problému,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studium literatury,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formulování hypotéz,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vymezení základních pojmů,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tvorba výzkumného nástroje,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volba výzkumného vzorku,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ověřování konstrukce a vlastností výzkumného nástroje aj. v předvýzkumu,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sběr dat.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Následuje fáze zpracování dat – odlišná fáze, dosti mechanická</a:t>
            </a:r>
          </a:p>
        </p:txBody>
      </p:sp>
    </p:spTree>
    <p:extLst>
      <p:ext uri="{BB962C8B-B14F-4D97-AF65-F5344CB8AC3E}">
        <p14:creationId xmlns:p14="http://schemas.microsoft.com/office/powerpoint/2010/main" val="16927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9442EC-DEA0-4A3B-ACDD-4C94ED96D0FF}" type="slidenum">
              <a:rPr lang="en-US" altLang="cs-CZ"/>
              <a:pPr/>
              <a:t>30</a:t>
            </a:fld>
            <a:endParaRPr lang="en-US" altLang="cs-CZ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Úpravy dat a výstupů → </a:t>
            </a:r>
            <a:r>
              <a:rPr lang="cs-CZ" altLang="cs-CZ" i="1" smtClean="0"/>
              <a:t>Data</a:t>
            </a:r>
            <a:endParaRPr lang="en-US" altLang="cs-CZ" i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 eaLnBrk="1" hangingPunct="1"/>
            <a:r>
              <a:rPr lang="cs-CZ" altLang="cs-CZ" smtClean="0"/>
              <a:t>Uspořádání případů → </a:t>
            </a:r>
            <a:r>
              <a:rPr lang="cs-CZ" altLang="cs-CZ" b="1" smtClean="0">
                <a:solidFill>
                  <a:schemeClr val="accent2"/>
                </a:solidFill>
              </a:rPr>
              <a:t>SORT CASES</a:t>
            </a:r>
          </a:p>
          <a:p>
            <a:pPr eaLnBrk="1" hangingPunct="1"/>
            <a:r>
              <a:rPr lang="cs-CZ" altLang="cs-CZ" smtClean="0"/>
              <a:t>Rozdělení na podsoubory → </a:t>
            </a:r>
            <a:r>
              <a:rPr lang="cs-CZ" altLang="cs-CZ" b="1" smtClean="0">
                <a:solidFill>
                  <a:schemeClr val="accent2"/>
                </a:solidFill>
              </a:rPr>
              <a:t>SPLIT FILE</a:t>
            </a:r>
          </a:p>
          <a:p>
            <a:pPr eaLnBrk="1" hangingPunct="1"/>
            <a:r>
              <a:rPr lang="cs-CZ" altLang="cs-CZ" smtClean="0"/>
              <a:t>Výběr případů (filtrování) → </a:t>
            </a:r>
            <a:r>
              <a:rPr lang="cs-CZ" altLang="cs-CZ" b="1" smtClean="0">
                <a:solidFill>
                  <a:schemeClr val="accent2"/>
                </a:solidFill>
              </a:rPr>
              <a:t>SELECT CASES</a:t>
            </a:r>
          </a:p>
          <a:p>
            <a:pPr eaLnBrk="1" hangingPunct="1"/>
            <a:r>
              <a:rPr lang="cs-CZ" altLang="cs-CZ" smtClean="0"/>
              <a:t>Vážení → </a:t>
            </a:r>
            <a:r>
              <a:rPr lang="cs-CZ" altLang="cs-CZ" b="1" smtClean="0">
                <a:solidFill>
                  <a:schemeClr val="accent2"/>
                </a:solidFill>
              </a:rPr>
              <a:t>WEIGHT CASES</a:t>
            </a:r>
          </a:p>
          <a:p>
            <a:pPr eaLnBrk="1" hangingPunct="1"/>
            <a:r>
              <a:rPr lang="cs-CZ" altLang="cs-CZ" smtClean="0"/>
              <a:t>Agregace (např. průměry pro skupiny)</a:t>
            </a:r>
            <a:br>
              <a:rPr lang="cs-CZ" altLang="cs-CZ" smtClean="0"/>
            </a:br>
            <a:r>
              <a:rPr lang="cs-CZ" altLang="cs-CZ" smtClean="0"/>
              <a:t>→ </a:t>
            </a:r>
            <a:r>
              <a:rPr lang="cs-CZ" altLang="cs-CZ" b="1" smtClean="0">
                <a:solidFill>
                  <a:schemeClr val="accent2"/>
                </a:solidFill>
              </a:rPr>
              <a:t>AGGREGATE</a:t>
            </a:r>
            <a:endParaRPr lang="cs-CZ" altLang="cs-CZ" i="1" smtClean="0"/>
          </a:p>
          <a:p>
            <a:pPr eaLnBrk="1" hangingPunct="1"/>
            <a:r>
              <a:rPr lang="cs-CZ" altLang="cs-CZ" smtClean="0"/>
              <a:t>Spojování souborů dat / přidávání proměnných →</a:t>
            </a:r>
            <a:r>
              <a:rPr lang="cs-CZ" altLang="cs-CZ" b="1" smtClean="0">
                <a:solidFill>
                  <a:schemeClr val="accent2"/>
                </a:solidFill>
              </a:rPr>
              <a:t> MERGE FILES</a:t>
            </a:r>
          </a:p>
          <a:p>
            <a:pPr eaLnBrk="1" hangingPunct="1"/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5408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proměnných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043926"/>
              </p:ext>
            </p:extLst>
          </p:nvPr>
        </p:nvGraphicFramePr>
        <p:xfrm>
          <a:off x="838200" y="2081054"/>
          <a:ext cx="10515600" cy="41148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16372491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3202930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40269626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64441081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4803799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/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>
                          <a:effectLst/>
                        </a:rPr>
                        <a:t>Kategorické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Ordinální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effectLst/>
                        </a:rPr>
                        <a:t>Kardinální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8192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 err="1">
                          <a:effectLst/>
                        </a:rPr>
                        <a:t>Stevensova</a:t>
                      </a:r>
                      <a:r>
                        <a:rPr lang="cs-CZ" dirty="0">
                          <a:effectLst/>
                        </a:rPr>
                        <a:t> typologie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Nominální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Ordinální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Intervalová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Poměrová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299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Matematické operace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i="0" u="none" strike="noStrike" dirty="0">
                          <a:solidFill>
                            <a:srgbClr val="888888"/>
                          </a:solidFill>
                          <a:effectLst/>
                          <a:latin typeface="MathJax_Main"/>
                        </a:rPr>
                        <a:t>=,≠</a:t>
                      </a:r>
                      <a:endParaRPr lang="cs-CZ" dirty="0">
                        <a:solidFill>
                          <a:srgbClr val="888888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i="0" u="none" strike="noStrike" dirty="0">
                          <a:solidFill>
                            <a:srgbClr val="888888"/>
                          </a:solidFill>
                          <a:effectLst/>
                          <a:latin typeface="MathJax_Main"/>
                        </a:rPr>
                        <a:t>&gt;,&lt;</a:t>
                      </a:r>
                      <a:endParaRPr lang="cs-CZ" dirty="0">
                        <a:solidFill>
                          <a:srgbClr val="888888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i="0" u="none" strike="noStrike" dirty="0">
                          <a:solidFill>
                            <a:srgbClr val="888888"/>
                          </a:solidFill>
                          <a:effectLst/>
                          <a:latin typeface="MathJax_Main"/>
                        </a:rPr>
                        <a:t>+,−</a:t>
                      </a:r>
                      <a:endParaRPr lang="cs-CZ" dirty="0">
                        <a:solidFill>
                          <a:srgbClr val="888888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0" i="0" u="none" strike="noStrike" dirty="0">
                          <a:solidFill>
                            <a:srgbClr val="888888"/>
                          </a:solidFill>
                          <a:effectLst/>
                          <a:latin typeface="MathJax_Main"/>
                        </a:rPr>
                        <a:t>×,÷</a:t>
                      </a:r>
                      <a:endParaRPr lang="cs-CZ" dirty="0">
                        <a:solidFill>
                          <a:srgbClr val="888888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1080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Statistiky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Frekvence, Modus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Medián, percentily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Průměr, směrodatná odchylka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Koeficient </a:t>
                      </a:r>
                      <a:r>
                        <a:rPr lang="cs-CZ" dirty="0" smtClean="0">
                          <a:effectLst/>
                        </a:rPr>
                        <a:t>variace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38927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Příklady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>
                          <a:effectLst/>
                        </a:rPr>
                        <a:t>Město bydliště, Vystudovaný obor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smtClean="0">
                          <a:effectLst/>
                        </a:rPr>
                        <a:t>dosažené </a:t>
                      </a:r>
                      <a:r>
                        <a:rPr lang="cs-CZ" i="1" dirty="0">
                          <a:effectLst/>
                        </a:rPr>
                        <a:t>vzdělání, </a:t>
                      </a:r>
                      <a:r>
                        <a:rPr lang="cs-CZ" i="1" dirty="0" smtClean="0">
                          <a:effectLst/>
                        </a:rPr>
                        <a:t>hodnocení (výroku) na </a:t>
                      </a:r>
                      <a:r>
                        <a:rPr lang="cs-CZ" i="1" dirty="0" err="1" smtClean="0">
                          <a:effectLst/>
                        </a:rPr>
                        <a:t>Likertově</a:t>
                      </a:r>
                      <a:r>
                        <a:rPr lang="cs-CZ" i="1" dirty="0" smtClean="0">
                          <a:effectLst/>
                        </a:rPr>
                        <a:t> škále (např. 1-7)</a:t>
                      </a:r>
                      <a:endParaRPr lang="cs-CZ" i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>
                          <a:effectLst/>
                        </a:rPr>
                        <a:t>Hodiny, IQ skór, Stupně Celsia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>
                          <a:effectLst/>
                        </a:rPr>
                        <a:t>Věk, Stupně </a:t>
                      </a:r>
                      <a:r>
                        <a:rPr lang="cs-CZ" i="1" dirty="0" smtClean="0">
                          <a:effectLst/>
                        </a:rPr>
                        <a:t>Celsia</a:t>
                      </a:r>
                      <a:endParaRPr lang="cs-CZ" i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7046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Další dělení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dichotomické vs. polytomické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spojité vs. nespojité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775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677425"/>
              </p:ext>
            </p:extLst>
          </p:nvPr>
        </p:nvGraphicFramePr>
        <p:xfrm>
          <a:off x="838200" y="304365"/>
          <a:ext cx="7195913" cy="6134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196">
                  <a:extLst>
                    <a:ext uri="{9D8B030D-6E8A-4147-A177-3AD203B41FA5}">
                      <a16:colId xmlns:a16="http://schemas.microsoft.com/office/drawing/2014/main" xmlns="" val="2171670961"/>
                    </a:ext>
                  </a:extLst>
                </a:gridCol>
                <a:gridCol w="6557717">
                  <a:extLst>
                    <a:ext uri="{9D8B030D-6E8A-4147-A177-3AD203B41FA5}">
                      <a16:colId xmlns:a16="http://schemas.microsoft.com/office/drawing/2014/main" xmlns="" val="444946063"/>
                    </a:ext>
                  </a:extLst>
                </a:gridCol>
              </a:tblGrid>
              <a:tr h="2419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kombinace úrovní  proměnných  -  test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2656539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 s 1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Kontingenční tabulka s testem chí-kvadrát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2979215630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s 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Kontingenční tabulka s testem chí-kvadrát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1449534232"/>
                  </a:ext>
                </a:extLst>
              </a:tr>
              <a:tr h="483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s 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Kontingenční tabulka s testem chí-kvadrát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H-test podle </a:t>
                      </a:r>
                      <a:r>
                        <a:rPr lang="cs-CZ" sz="1400" dirty="0" err="1">
                          <a:effectLst/>
                        </a:rPr>
                        <a:t>Kruskala</a:t>
                      </a:r>
                      <a:r>
                        <a:rPr lang="cs-CZ" sz="1400" dirty="0">
                          <a:effectLst/>
                        </a:rPr>
                        <a:t> a </a:t>
                      </a:r>
                      <a:r>
                        <a:rPr lang="cs-CZ" sz="1400" dirty="0" err="1">
                          <a:effectLst/>
                        </a:rPr>
                        <a:t>Wallise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1681927142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s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H-test podle </a:t>
                      </a:r>
                      <a:r>
                        <a:rPr lang="cs-CZ" sz="1400" dirty="0" err="1">
                          <a:effectLst/>
                        </a:rPr>
                        <a:t>Kruskala</a:t>
                      </a:r>
                      <a:r>
                        <a:rPr lang="cs-CZ" sz="1400" dirty="0">
                          <a:effectLst/>
                        </a:rPr>
                        <a:t> a </a:t>
                      </a:r>
                      <a:r>
                        <a:rPr lang="cs-CZ" sz="1400" dirty="0" err="1">
                          <a:effectLst/>
                        </a:rPr>
                        <a:t>Wallise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4134396757"/>
                  </a:ext>
                </a:extLst>
              </a:tr>
              <a:tr h="241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s 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Jednofaktorová</a:t>
                      </a:r>
                      <a:r>
                        <a:rPr lang="cs-CZ" sz="1400" dirty="0">
                          <a:effectLst/>
                        </a:rPr>
                        <a:t> analýza rozptylu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1138827720"/>
                  </a:ext>
                </a:extLst>
              </a:tr>
              <a:tr h="96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 s 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Kontingenční tabulka s testem chí-kvadrát 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Přesný </a:t>
                      </a:r>
                      <a:r>
                        <a:rPr lang="cs-CZ" sz="1400" dirty="0">
                          <a:effectLst/>
                        </a:rPr>
                        <a:t>test podle Fischera a </a:t>
                      </a:r>
                      <a:r>
                        <a:rPr lang="cs-CZ" sz="1400" dirty="0" err="1" smtClean="0">
                          <a:effectLst/>
                        </a:rPr>
                        <a:t>Yatese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Korelace </a:t>
                      </a:r>
                      <a:endParaRPr lang="cs-CZ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Chí-kvadrát-test </a:t>
                      </a:r>
                      <a:r>
                        <a:rPr lang="cs-CZ" sz="1400" dirty="0">
                          <a:effectLst/>
                        </a:rPr>
                        <a:t>podle </a:t>
                      </a:r>
                      <a:r>
                        <a:rPr lang="cs-CZ" sz="1400" dirty="0" err="1">
                          <a:effectLst/>
                        </a:rPr>
                        <a:t>McNemara</a:t>
                      </a:r>
                      <a:r>
                        <a:rPr lang="cs-CZ" sz="1400" dirty="0">
                          <a:effectLst/>
                        </a:rPr>
                        <a:t>*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1662449374"/>
                  </a:ext>
                </a:extLst>
              </a:tr>
              <a:tr h="967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 s 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Kontingenční tabulka s testem chí-kvadrát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U-test podle Manna a </a:t>
                      </a:r>
                      <a:r>
                        <a:rPr lang="cs-CZ" sz="1400" dirty="0" err="1">
                          <a:effectLst/>
                        </a:rPr>
                        <a:t>Whitneyho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Spearmana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Kendalla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2849019444"/>
                  </a:ext>
                </a:extLst>
              </a:tr>
              <a:tr h="725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 s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U-test podle Manna a </a:t>
                      </a:r>
                      <a:r>
                        <a:rPr lang="cs-CZ" sz="1400" dirty="0" err="1">
                          <a:effectLst/>
                        </a:rPr>
                        <a:t>Whitneyho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Spearmana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Kendalla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2505614833"/>
                  </a:ext>
                </a:extLst>
              </a:tr>
              <a:tr h="483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 s 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t-test podle Studenta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bodová </a:t>
                      </a:r>
                      <a:r>
                        <a:rPr lang="cs-CZ" sz="1400" dirty="0" err="1">
                          <a:effectLst/>
                        </a:rPr>
                        <a:t>biseriální</a:t>
                      </a:r>
                      <a:r>
                        <a:rPr lang="cs-CZ" sz="1400" dirty="0">
                          <a:effectLst/>
                        </a:rPr>
                        <a:t> korelace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3581275562"/>
                  </a:ext>
                </a:extLst>
              </a:tr>
              <a:tr h="1209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 s 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Kontingenční tabulka s testem chí-kvadrát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H-test podle </a:t>
                      </a:r>
                      <a:r>
                        <a:rPr lang="cs-CZ" sz="1400" dirty="0" err="1">
                          <a:effectLst/>
                        </a:rPr>
                        <a:t>Kruskala</a:t>
                      </a:r>
                      <a:r>
                        <a:rPr lang="cs-CZ" sz="1400" dirty="0">
                          <a:effectLst/>
                        </a:rPr>
                        <a:t> a </a:t>
                      </a:r>
                      <a:r>
                        <a:rPr lang="cs-CZ" sz="1400" dirty="0" err="1">
                          <a:effectLst/>
                        </a:rPr>
                        <a:t>Wallise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Spearmana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Kendalla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Wilcoxonův</a:t>
                      </a:r>
                      <a:r>
                        <a:rPr lang="cs-CZ" sz="1400" dirty="0">
                          <a:effectLst/>
                        </a:rPr>
                        <a:t> test*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1417962455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070570" y="6356094"/>
            <a:ext cx="4589270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*nelze je provést ve všech situacích, resp. nejsou smysluplné</a:t>
            </a:r>
          </a:p>
        </p:txBody>
      </p:sp>
    </p:spTree>
    <p:extLst>
      <p:ext uri="{BB962C8B-B14F-4D97-AF65-F5344CB8AC3E}">
        <p14:creationId xmlns:p14="http://schemas.microsoft.com/office/powerpoint/2010/main" val="30044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09970"/>
              </p:ext>
            </p:extLst>
          </p:nvPr>
        </p:nvGraphicFramePr>
        <p:xfrm>
          <a:off x="838200" y="365125"/>
          <a:ext cx="6801633" cy="6010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229">
                  <a:extLst>
                    <a:ext uri="{9D8B030D-6E8A-4147-A177-3AD203B41FA5}">
                      <a16:colId xmlns:a16="http://schemas.microsoft.com/office/drawing/2014/main" xmlns="" val="487534912"/>
                    </a:ext>
                  </a:extLst>
                </a:gridCol>
                <a:gridCol w="6198404">
                  <a:extLst>
                    <a:ext uri="{9D8B030D-6E8A-4147-A177-3AD203B41FA5}">
                      <a16:colId xmlns:a16="http://schemas.microsoft.com/office/drawing/2014/main" xmlns="" val="1754461744"/>
                    </a:ext>
                  </a:extLst>
                </a:gridCol>
              </a:tblGrid>
              <a:tr h="3717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kombinace úrovní  proměnných  -  </a:t>
                      </a:r>
                      <a:r>
                        <a:rPr lang="cs-CZ" sz="1400" dirty="0" smtClean="0">
                          <a:effectLst/>
                        </a:rPr>
                        <a:t>test (pokračování)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2549271"/>
                  </a:ext>
                </a:extLst>
              </a:tr>
              <a:tr h="111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 s 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H-test podle </a:t>
                      </a:r>
                      <a:r>
                        <a:rPr lang="cs-CZ" sz="1400" dirty="0" err="1">
                          <a:effectLst/>
                        </a:rPr>
                        <a:t>Kruskala</a:t>
                      </a:r>
                      <a:r>
                        <a:rPr lang="cs-CZ" sz="1400" dirty="0">
                          <a:effectLst/>
                        </a:rPr>
                        <a:t> a </a:t>
                      </a:r>
                      <a:r>
                        <a:rPr lang="cs-CZ" sz="1400" dirty="0" err="1">
                          <a:effectLst/>
                        </a:rPr>
                        <a:t>Wallise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Spearmana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Pořadová korelace podle </a:t>
                      </a:r>
                      <a:r>
                        <a:rPr lang="cs-CZ" sz="1400" dirty="0" err="1">
                          <a:effectLst/>
                        </a:rPr>
                        <a:t>Kendalla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xmlns="" val="2822093849"/>
                  </a:ext>
                </a:extLst>
              </a:tr>
              <a:tr h="111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 s 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Jednofaktorová analýza rozptylu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Pořadová korelace podle Spearmana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Pořadová korelace podle Kendalla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xmlns="" val="1725853983"/>
                  </a:ext>
                </a:extLst>
              </a:tr>
              <a:tr h="111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 s 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Pořadová korelace podle Spearmana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Pořadová korelace podle Kendalla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Wilcoxonův test*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xmlns="" val="272825359"/>
                  </a:ext>
                </a:extLst>
              </a:tr>
              <a:tr h="117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 s 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Pořadová korelace podle Spearmana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Pořadová korelace podle Kendalla (Kendallův koeficient pořadové korelace)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Wilcoxonův test*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xmlns="" val="3591278206"/>
                  </a:ext>
                </a:extLst>
              </a:tr>
              <a:tr h="111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 s 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highlight>
                            <a:srgbClr val="FFFF00"/>
                          </a:highlight>
                        </a:rPr>
                        <a:t>Produkt-moment  korelace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Parciální korelace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t-test pro nezávislé výběry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8" marR="38698" marT="0" marB="0"/>
                </a:tc>
                <a:extLst>
                  <a:ext uri="{0D108BD9-81ED-4DB2-BD59-A6C34878D82A}">
                    <a16:rowId xmlns:a16="http://schemas.microsoft.com/office/drawing/2014/main" xmlns="" val="113705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A6A525-A4E9-44DF-BBC5-30073D1F7872}" type="slidenum">
              <a:rPr lang="en-US" altLang="cs-CZ"/>
              <a:pPr/>
              <a:t>34</a:t>
            </a:fld>
            <a:endParaRPr lang="en-US" altLang="cs-CZ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4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mtClean="0"/>
              <a:t>Analýzy</a:t>
            </a:r>
            <a:endParaRPr lang="en-US" altLang="cs-CZ" smtClean="0"/>
          </a:p>
        </p:txBody>
      </p:sp>
      <p:pic>
        <p:nvPicPr>
          <p:cNvPr id="1229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9"/>
          <a:stretch>
            <a:fillRect/>
          </a:stretch>
        </p:blipFill>
        <p:spPr>
          <a:xfrm>
            <a:off x="1703388" y="1268414"/>
            <a:ext cx="8769350" cy="4173537"/>
          </a:xfrm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03389" y="5445125"/>
            <a:ext cx="878522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/>
              <a:t>→ příkazy v sekci hlavního menu </a:t>
            </a:r>
            <a:r>
              <a:rPr lang="cs-CZ" altLang="cs-CZ" b="1" dirty="0" err="1"/>
              <a:t>Analyze</a:t>
            </a:r>
            <a:endParaRPr lang="cs-CZ" altLang="cs-CZ" b="1" dirty="0"/>
          </a:p>
          <a:p>
            <a:pPr eaLnBrk="1" hangingPunct="1">
              <a:spcBef>
                <a:spcPct val="50000"/>
              </a:spcBef>
            </a:pPr>
            <a:r>
              <a:rPr lang="cs-CZ" altLang="cs-CZ" dirty="0"/>
              <a:t>Popisné statistiky: </a:t>
            </a:r>
            <a:r>
              <a:rPr lang="cs-CZ" altLang="cs-CZ" b="1" dirty="0" err="1"/>
              <a:t>Descriptive</a:t>
            </a:r>
            <a:r>
              <a:rPr lang="cs-CZ" altLang="cs-CZ" b="1" dirty="0"/>
              <a:t> </a:t>
            </a:r>
            <a:r>
              <a:rPr lang="cs-CZ" altLang="cs-CZ" b="1" dirty="0" err="1"/>
              <a:t>statistics</a:t>
            </a:r>
            <a:r>
              <a:rPr lang="cs-CZ" altLang="cs-CZ" b="1" dirty="0"/>
              <a:t> </a:t>
            </a:r>
            <a:r>
              <a:rPr lang="cs-CZ" altLang="cs-CZ" dirty="0"/>
              <a:t>→ </a:t>
            </a:r>
            <a:r>
              <a:rPr lang="cs-CZ" altLang="cs-CZ" b="1" dirty="0" err="1"/>
              <a:t>Frequencies</a:t>
            </a:r>
            <a:r>
              <a:rPr lang="cs-CZ" altLang="cs-CZ" b="1" dirty="0"/>
              <a:t> /</a:t>
            </a:r>
            <a:r>
              <a:rPr lang="cs-CZ" altLang="cs-CZ" dirty="0"/>
              <a:t> </a:t>
            </a:r>
            <a:r>
              <a:rPr lang="cs-CZ" altLang="cs-CZ" b="1" dirty="0" err="1"/>
              <a:t>Descriptives</a:t>
            </a:r>
            <a:r>
              <a:rPr lang="cs-CZ" altLang="cs-CZ" dirty="0"/>
              <a:t> / </a:t>
            </a:r>
            <a:r>
              <a:rPr lang="cs-CZ" altLang="cs-CZ" b="1" dirty="0" err="1"/>
              <a:t>Explore</a:t>
            </a:r>
            <a:r>
              <a:rPr lang="cs-CZ" altLang="cs-CZ" b="1" dirty="0"/>
              <a:t> 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13853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77F68-B269-40C9-9E61-0AAF3C377DD1}" type="slidenum">
              <a:rPr lang="en-US" altLang="cs-CZ"/>
              <a:pPr/>
              <a:t>35</a:t>
            </a:fld>
            <a:endParaRPr lang="en-US" altLang="cs-CZ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mtClean="0"/>
              <a:t>Analýzy → </a:t>
            </a:r>
            <a:r>
              <a:rPr lang="cs-CZ" altLang="cs-CZ" i="1" smtClean="0">
                <a:solidFill>
                  <a:srgbClr val="A50021"/>
                </a:solidFill>
              </a:rPr>
              <a:t>Analyze</a:t>
            </a:r>
            <a:endParaRPr lang="en-US" altLang="cs-CZ" i="1" smtClean="0">
              <a:solidFill>
                <a:srgbClr val="A50021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Descriptive statistics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Tables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Compare means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Correlate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Data Reduction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Nonparametric Tests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Missing Value Analysis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Multiple Response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en-US" altLang="cs-CZ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r="62022" b="22925"/>
          <a:stretch>
            <a:fillRect/>
          </a:stretch>
        </p:blipFill>
        <p:spPr bwMode="auto">
          <a:xfrm>
            <a:off x="7391401" y="17464"/>
            <a:ext cx="26654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7464425" y="981075"/>
            <a:ext cx="2592388" cy="935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0196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8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61D58E-0DB2-45C1-8531-AE56974C4A45}" type="slidenum">
              <a:rPr lang="en-US" altLang="cs-CZ"/>
              <a:pPr/>
              <a:t>36</a:t>
            </a:fld>
            <a:endParaRPr lang="en-US" altLang="cs-CZ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804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/>
              <a:t>Grafy → </a:t>
            </a:r>
            <a:r>
              <a:rPr lang="cs-CZ" altLang="cs-CZ" sz="4000" b="1"/>
              <a:t>Graphs</a:t>
            </a:r>
            <a:endParaRPr lang="en-US" altLang="cs-CZ" sz="4000" b="1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8" b="13121"/>
          <a:stretch>
            <a:fillRect/>
          </a:stretch>
        </p:blipFill>
        <p:spPr bwMode="auto">
          <a:xfrm>
            <a:off x="1919288" y="627064"/>
            <a:ext cx="8424862" cy="623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Oval 8"/>
          <p:cNvSpPr>
            <a:spLocks noChangeArrowheads="1"/>
          </p:cNvSpPr>
          <p:nvPr/>
        </p:nvSpPr>
        <p:spPr bwMode="auto">
          <a:xfrm>
            <a:off x="7104064" y="1268413"/>
            <a:ext cx="2232025" cy="33845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81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7B5194B-3D51-4C06-B499-42FC306D8BD0}" type="slidenum">
              <a:rPr lang="cs-CZ" altLang="cs-CZ">
                <a:latin typeface="Arial" panose="020B0604020202020204" pitchFamily="34" charset="0"/>
              </a:rPr>
              <a:pPr eaLnBrk="1" hangingPunct="1"/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282700"/>
          </a:xfrm>
        </p:spPr>
        <p:txBody>
          <a:bodyPr/>
          <a:lstStyle/>
          <a:p>
            <a:pPr eaLnBrk="1" hangingPunct="1"/>
            <a:r>
              <a:rPr lang="cs-CZ" altLang="cs-CZ" sz="4000"/>
              <a:t>Rozdíl zpracování dat </a:t>
            </a:r>
            <a:br>
              <a:rPr lang="cs-CZ" altLang="cs-CZ" sz="4000"/>
            </a:br>
            <a:r>
              <a:rPr lang="cs-CZ" altLang="cs-CZ" sz="3600"/>
              <a:t>v kvalitativním a kvantitativním výzkumu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789114"/>
            <a:ext cx="8604250" cy="50688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O tom, jak bude vypadat zpracování dat rozhoduje to, zda jsme dělali kvalitativní či kvantitativní výzkum: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solidFill>
                  <a:schemeClr val="accent2"/>
                </a:solidFill>
              </a:rPr>
              <a:t>u kvalitativního</a:t>
            </a:r>
            <a:r>
              <a:rPr lang="cs-CZ" altLang="cs-CZ" sz="24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budeme získaná data třídit, kategorizovat,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kvalitativní analýza (typické, reprezentativní příklady X atypické),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interpretovat, vysvětlovat,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solidFill>
                  <a:schemeClr val="accent2"/>
                </a:solidFill>
              </a:rPr>
              <a:t>u kvantitativního výzkumu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bylo o způsobu zpracování dat bylo už rozhodnuto předem, než se začala sbírat data!!!,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způsob zpracování byl také ozkoušen v předvýzkumu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četnosti, statistika.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400">
                <a:solidFill>
                  <a:schemeClr val="accent2"/>
                </a:solidFill>
              </a:rPr>
              <a:t>u smíšeného designu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/>
              <a:t>kombinace obojího</a:t>
            </a:r>
          </a:p>
        </p:txBody>
      </p:sp>
    </p:spTree>
    <p:extLst>
      <p:ext uri="{BB962C8B-B14F-4D97-AF65-F5344CB8AC3E}">
        <p14:creationId xmlns:p14="http://schemas.microsoft.com/office/powerpoint/2010/main" val="16626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03BA88D-AEAC-4994-ADF0-5AD576E0670A}" type="slidenum">
              <a:rPr lang="cs-CZ" altLang="cs-CZ">
                <a:latin typeface="Arial" panose="020B0604020202020204" pitchFamily="34" charset="0"/>
              </a:rPr>
              <a:pPr eaLnBrk="1" hangingPunct="1"/>
              <a:t>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Kvalitně a adekvátně statistice sbíraná data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/>
              <a:t>Problémy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Jednoznačné přiřazení do kategorií.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Dostatečně naplněné kategorie.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Dostatečný počet respondentů.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Otevřené položky a jejich kategorizace.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Moc dlouhé otázky a náročné nebo nesmyslné.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Nečitelné odpovědi.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Zavádějící odpovědi respondentů.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Plán kódování dat.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32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67527B9-68C9-4746-BF6F-0A15BD0168DF}" type="slidenum">
              <a:rPr lang="cs-CZ" altLang="cs-CZ">
                <a:latin typeface="Arial" panose="020B0604020202020204" pitchFamily="34" charset="0"/>
              </a:rPr>
              <a:pPr eaLnBrk="1" hangingPunct="1"/>
              <a:t>6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Předzpracování dat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Nejprve se data předzpracovávají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připravují pro zpracování,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zvažují se možné kategorizace dat,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zadávají se proměnné a jejich hodnoty do hlavičky datové matice,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pak se zadávají data převedená většinou do čísel.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vše už rovnou psát do počítače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do (nejlépe) statistického programu nebo alespoň do Excelu,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z něj se to dá převést do SPSS, Statistica, PSPP (free ware), R (free ware), aj.</a:t>
            </a:r>
          </a:p>
        </p:txBody>
      </p:sp>
    </p:spTree>
    <p:extLst>
      <p:ext uri="{BB962C8B-B14F-4D97-AF65-F5344CB8AC3E}">
        <p14:creationId xmlns:p14="http://schemas.microsoft.com/office/powerpoint/2010/main" val="11001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6CFE2C1-F321-4183-8F71-394E6ED6A16B}" type="slidenum">
              <a:rPr lang="cs-CZ" altLang="cs-CZ">
                <a:latin typeface="Arial" panose="020B0604020202020204" pitchFamily="34" charset="0"/>
              </a:rPr>
              <a:pPr eaLnBrk="1" hangingPunct="1"/>
              <a:t>7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10525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6000">
                <a:solidFill>
                  <a:schemeClr val="hlink"/>
                </a:solidFill>
              </a:rPr>
              <a:t>Excel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2176" y="2708275"/>
            <a:ext cx="6778625" cy="3417888"/>
          </a:xfrm>
        </p:spPr>
        <p:txBody>
          <a:bodyPr/>
          <a:lstStyle/>
          <a:p>
            <a:pPr eaLnBrk="1" hangingPunct="1"/>
            <a:r>
              <a:rPr lang="cs-CZ" altLang="cs-CZ" smtClean="0"/>
              <a:t>Není statistický program</a:t>
            </a:r>
          </a:p>
          <a:p>
            <a:pPr eaLnBrk="1" hangingPunct="1"/>
            <a:r>
              <a:rPr lang="cs-CZ" altLang="cs-CZ" smtClean="0"/>
              <a:t>Mnohé jde zpracovat i v Excelu</a:t>
            </a:r>
          </a:p>
          <a:p>
            <a:pPr eaLnBrk="1" hangingPunct="1"/>
            <a:r>
              <a:rPr lang="cs-CZ" altLang="cs-CZ" smtClean="0"/>
              <a:t>Problém, jak pracovat s chybějícími daty </a:t>
            </a:r>
          </a:p>
          <a:p>
            <a:pPr lvl="2" eaLnBrk="1" hangingPunct="1"/>
            <a:r>
              <a:rPr lang="cs-CZ" altLang="cs-CZ" smtClean="0"/>
              <a:t>ručně</a:t>
            </a:r>
          </a:p>
        </p:txBody>
      </p:sp>
    </p:spTree>
    <p:extLst>
      <p:ext uri="{BB962C8B-B14F-4D97-AF65-F5344CB8AC3E}">
        <p14:creationId xmlns:p14="http://schemas.microsoft.com/office/powerpoint/2010/main" val="23309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59E9F61-7B07-46C1-9D19-F8517C671B17}" type="slidenum">
              <a:rPr lang="cs-CZ" altLang="cs-CZ">
                <a:latin typeface="Arial" panose="020B0604020202020204" pitchFamily="34" charset="0"/>
              </a:rPr>
              <a:pPr eaLnBrk="1" hangingPunct="1"/>
              <a:t>8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cs-CZ" smtClean="0"/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8401051" y="5013326"/>
            <a:ext cx="1584325" cy="830263"/>
          </a:xfrm>
          <a:prstGeom prst="rect">
            <a:avLst/>
          </a:prstGeom>
          <a:solidFill>
            <a:schemeClr val="bg1"/>
          </a:solidFill>
          <a:ln w="476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datová matice</a:t>
            </a:r>
          </a:p>
        </p:txBody>
      </p:sp>
    </p:spTree>
    <p:extLst>
      <p:ext uri="{BB962C8B-B14F-4D97-AF65-F5344CB8AC3E}">
        <p14:creationId xmlns:p14="http://schemas.microsoft.com/office/powerpoint/2010/main" val="37694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E377D97-A677-4FF4-8268-44B594ED4CAA}" type="slidenum">
              <a:rPr lang="cs-CZ" altLang="cs-CZ">
                <a:latin typeface="Arial" panose="020B0604020202020204" pitchFamily="34" charset="0"/>
              </a:rPr>
              <a:pPr eaLnBrk="1" hangingPunct="1"/>
              <a:t>9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cs-CZ" smtClean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4151313" y="836613"/>
            <a:ext cx="273685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7319963" y="2205038"/>
            <a:ext cx="2665412" cy="1600200"/>
          </a:xfrm>
          <a:prstGeom prst="rect">
            <a:avLst/>
          </a:prstGeom>
          <a:solidFill>
            <a:schemeClr val="bg1"/>
          </a:solidFill>
          <a:ln w="47625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/>
              <a:t>Data lze filtrovat –vybrat si pro analýzy jen např. dívky</a:t>
            </a:r>
          </a:p>
        </p:txBody>
      </p:sp>
    </p:spTree>
    <p:extLst>
      <p:ext uri="{BB962C8B-B14F-4D97-AF65-F5344CB8AC3E}">
        <p14:creationId xmlns:p14="http://schemas.microsoft.com/office/powerpoint/2010/main" val="13023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1230</Words>
  <Application>Microsoft Office PowerPoint</Application>
  <PresentationFormat>Širokoúhlá obrazovka</PresentationFormat>
  <Paragraphs>285</Paragraphs>
  <Slides>36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MathJax_Main</vt:lpstr>
      <vt:lpstr>Times New Roman</vt:lpstr>
      <vt:lpstr>Verdana</vt:lpstr>
      <vt:lpstr>Motiv Office</vt:lpstr>
      <vt:lpstr>Graf</vt:lpstr>
      <vt:lpstr>Zpracování dat</vt:lpstr>
      <vt:lpstr>Když se řekne… věda</vt:lpstr>
      <vt:lpstr>Zpracování dat  jako jedna z fází výzkumu</vt:lpstr>
      <vt:lpstr>Rozdíl zpracování dat  v kvalitativním a kvantitativním výzkumu</vt:lpstr>
      <vt:lpstr>Kvalitně a adekvátně statistice sbíraná data</vt:lpstr>
      <vt:lpstr>Předzpracování dat</vt:lpstr>
      <vt:lpstr>Excel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Ukázka grafického znázornění dat (Excel, sloupcový graf)</vt:lpstr>
      <vt:lpstr>Ukázka grafického znázornění dat (Excel, histogram)</vt:lpstr>
      <vt:lpstr>Ukázka grafického znázornění dat (Excel, pruhový graf)</vt:lpstr>
      <vt:lpstr>Ukázka grafického znázornění dat (Excel, pruhový graf)</vt:lpstr>
      <vt:lpstr>Ukázka grafického znázornění dat (Excel)</vt:lpstr>
      <vt:lpstr>Ukázka grafického znázornění dat (Excel, koláčový graf)</vt:lpstr>
      <vt:lpstr>Ukázka grafického znázornění dat (Excel, koláčový graf)</vt:lpstr>
      <vt:lpstr>Zpracování dat ve statistickém softwaru</vt:lpstr>
      <vt:lpstr>Hromadný sběř dat</vt:lpstr>
      <vt:lpstr>SPSS / PSPP</vt:lpstr>
      <vt:lpstr>Tři typy oken v SPSS / PSPP</vt:lpstr>
      <vt:lpstr>Jak to vypadá</vt:lpstr>
      <vt:lpstr>Proměnné - úpravy</vt:lpstr>
      <vt:lpstr>Tři základní informace o proměnných:</vt:lpstr>
      <vt:lpstr>Ve Variable View je toho ale více</vt:lpstr>
      <vt:lpstr>Překódování a transformace</vt:lpstr>
      <vt:lpstr>Transformace dat → Transform</vt:lpstr>
      <vt:lpstr>Úpravy dat a výstupů → Data</vt:lpstr>
      <vt:lpstr>Typy proměnných</vt:lpstr>
      <vt:lpstr>Prezentace aplikace PowerPoint</vt:lpstr>
      <vt:lpstr>Prezentace aplikace PowerPoint</vt:lpstr>
      <vt:lpstr>Analýzy</vt:lpstr>
      <vt:lpstr>Analýzy → Analyze</vt:lpstr>
      <vt:lpstr>Grafy → Graphs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dat</dc:title>
  <dc:creator>Mares</dc:creator>
  <cp:lastModifiedBy>lektor</cp:lastModifiedBy>
  <cp:revision>15</cp:revision>
  <dcterms:created xsi:type="dcterms:W3CDTF">2017-11-14T14:13:47Z</dcterms:created>
  <dcterms:modified xsi:type="dcterms:W3CDTF">2018-11-16T17:09:50Z</dcterms:modified>
</cp:coreProperties>
</file>