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7" r:id="rId2"/>
    <p:sldId id="258" r:id="rId3"/>
    <p:sldId id="261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3" r:id="rId13"/>
    <p:sldId id="274" r:id="rId14"/>
    <p:sldId id="276" r:id="rId15"/>
    <p:sldId id="277" r:id="rId16"/>
    <p:sldId id="278" r:id="rId17"/>
    <p:sldId id="279" r:id="rId18"/>
    <p:sldId id="280" r:id="rId19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4_2">
  <dgm:title val=""/>
  <dgm:desc val=""/>
  <dgm:catLst>
    <dgm:cat type="accent4" pri="112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ln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13BFD19-E5F3-4E75-8DE8-8B9056F5F84C}" type="doc">
      <dgm:prSet loTypeId="urn:microsoft.com/office/officeart/2008/layout/LinedList" loCatId="list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8253E663-149E-47CD-9102-73F42148D8AC}">
      <dgm:prSet/>
      <dgm:spPr/>
      <dgm:t>
        <a:bodyPr/>
        <a:lstStyle/>
        <a:p>
          <a:r>
            <a:rPr lang="cs-CZ" b="1"/>
            <a:t>Sociální dovednosti - tým funguje efektivně jestliže členové  vzájemně komunikují, důvěřují si, vzájemně si pomáhají, naslouchají si, kontrolují řešení a ověřují porozumění. Posilují se dovednosti: </a:t>
          </a:r>
          <a:r>
            <a:rPr lang="cs-CZ" b="1" i="1"/>
            <a:t>komunikace, rozhodování, budování důvěry, zvládání konfliktů, vedení.</a:t>
          </a:r>
          <a:endParaRPr lang="cs-CZ" b="1"/>
        </a:p>
      </dgm:t>
    </dgm:pt>
    <dgm:pt modelId="{70A7BA0A-0249-4D2C-9A87-C9741808DEAB}" type="parTrans" cxnId="{3E4313F4-C9C0-4A58-86DC-492558E80E1E}">
      <dgm:prSet/>
      <dgm:spPr/>
      <dgm:t>
        <a:bodyPr/>
        <a:lstStyle/>
        <a:p>
          <a:endParaRPr lang="en-US"/>
        </a:p>
      </dgm:t>
    </dgm:pt>
    <dgm:pt modelId="{4C13B1DE-61C8-47D3-B5A4-F0E73014C242}" type="sibTrans" cxnId="{3E4313F4-C9C0-4A58-86DC-492558E80E1E}">
      <dgm:prSet/>
      <dgm:spPr/>
      <dgm:t>
        <a:bodyPr/>
        <a:lstStyle/>
        <a:p>
          <a:endParaRPr lang="en-US"/>
        </a:p>
      </dgm:t>
    </dgm:pt>
    <dgm:pt modelId="{0220D53D-80BF-4B69-8B78-6088E25EE01B}">
      <dgm:prSet/>
      <dgm:spPr/>
      <dgm:t>
        <a:bodyPr/>
        <a:lstStyle/>
        <a:p>
          <a:r>
            <a:rPr lang="cs-CZ" b="1"/>
            <a:t>Hodnocení - adekvátní čas pro reflexi, hodnocení práce týmu, společného úsilí a růstu všech členů</a:t>
          </a:r>
        </a:p>
      </dgm:t>
    </dgm:pt>
    <dgm:pt modelId="{8F9BDC8B-CF90-48E6-A0D1-BFF432581DA2}" type="parTrans" cxnId="{8119CE22-FB7D-4FCA-8BA9-FC0E346F324E}">
      <dgm:prSet/>
      <dgm:spPr/>
      <dgm:t>
        <a:bodyPr/>
        <a:lstStyle/>
        <a:p>
          <a:endParaRPr lang="en-US"/>
        </a:p>
      </dgm:t>
    </dgm:pt>
    <dgm:pt modelId="{1CEE3B94-1433-432B-A732-A9EDC6EC3BAB}" type="sibTrans" cxnId="{8119CE22-FB7D-4FCA-8BA9-FC0E346F324E}">
      <dgm:prSet/>
      <dgm:spPr/>
      <dgm:t>
        <a:bodyPr/>
        <a:lstStyle/>
        <a:p>
          <a:endParaRPr lang="en-US"/>
        </a:p>
      </dgm:t>
    </dgm:pt>
    <dgm:pt modelId="{5E904131-7861-43EC-98C0-F1057964E184}" type="pres">
      <dgm:prSet presAssocID="{F13BFD19-E5F3-4E75-8DE8-8B9056F5F84C}" presName="vert0" presStyleCnt="0">
        <dgm:presLayoutVars>
          <dgm:dir/>
          <dgm:animOne val="branch"/>
          <dgm:animLvl val="lvl"/>
        </dgm:presLayoutVars>
      </dgm:prSet>
      <dgm:spPr/>
    </dgm:pt>
    <dgm:pt modelId="{A2743FE8-6D98-4BD8-AB1F-C9936644981A}" type="pres">
      <dgm:prSet presAssocID="{8253E663-149E-47CD-9102-73F42148D8AC}" presName="thickLine" presStyleLbl="alignNode1" presStyleIdx="0" presStyleCnt="2"/>
      <dgm:spPr/>
    </dgm:pt>
    <dgm:pt modelId="{EDDD01E4-154D-46E0-9249-A840871777D2}" type="pres">
      <dgm:prSet presAssocID="{8253E663-149E-47CD-9102-73F42148D8AC}" presName="horz1" presStyleCnt="0"/>
      <dgm:spPr/>
    </dgm:pt>
    <dgm:pt modelId="{E22D88C9-E68B-4490-9847-9EF0E0AA3AB7}" type="pres">
      <dgm:prSet presAssocID="{8253E663-149E-47CD-9102-73F42148D8AC}" presName="tx1" presStyleLbl="revTx" presStyleIdx="0" presStyleCnt="2"/>
      <dgm:spPr/>
    </dgm:pt>
    <dgm:pt modelId="{FE4E075D-0B47-416E-853D-93F81AA49121}" type="pres">
      <dgm:prSet presAssocID="{8253E663-149E-47CD-9102-73F42148D8AC}" presName="vert1" presStyleCnt="0"/>
      <dgm:spPr/>
    </dgm:pt>
    <dgm:pt modelId="{F5C027B7-A11D-4BC4-A16D-6770BBD721FA}" type="pres">
      <dgm:prSet presAssocID="{0220D53D-80BF-4B69-8B78-6088E25EE01B}" presName="thickLine" presStyleLbl="alignNode1" presStyleIdx="1" presStyleCnt="2"/>
      <dgm:spPr/>
    </dgm:pt>
    <dgm:pt modelId="{B029A26B-3606-4C13-9712-3B9EDF328A8C}" type="pres">
      <dgm:prSet presAssocID="{0220D53D-80BF-4B69-8B78-6088E25EE01B}" presName="horz1" presStyleCnt="0"/>
      <dgm:spPr/>
    </dgm:pt>
    <dgm:pt modelId="{5C2F4197-FEA9-473E-85B5-578C3ACCE81F}" type="pres">
      <dgm:prSet presAssocID="{0220D53D-80BF-4B69-8B78-6088E25EE01B}" presName="tx1" presStyleLbl="revTx" presStyleIdx="1" presStyleCnt="2"/>
      <dgm:spPr/>
    </dgm:pt>
    <dgm:pt modelId="{F940F7B1-7FBC-4E58-A0E6-A7C717647BF5}" type="pres">
      <dgm:prSet presAssocID="{0220D53D-80BF-4B69-8B78-6088E25EE01B}" presName="vert1" presStyleCnt="0"/>
      <dgm:spPr/>
    </dgm:pt>
  </dgm:ptLst>
  <dgm:cxnLst>
    <dgm:cxn modelId="{03D9780E-77E8-4A3E-91F5-B8CD054B0F86}" type="presOf" srcId="{F13BFD19-E5F3-4E75-8DE8-8B9056F5F84C}" destId="{5E904131-7861-43EC-98C0-F1057964E184}" srcOrd="0" destOrd="0" presId="urn:microsoft.com/office/officeart/2008/layout/LinedList"/>
    <dgm:cxn modelId="{8119CE22-FB7D-4FCA-8BA9-FC0E346F324E}" srcId="{F13BFD19-E5F3-4E75-8DE8-8B9056F5F84C}" destId="{0220D53D-80BF-4B69-8B78-6088E25EE01B}" srcOrd="1" destOrd="0" parTransId="{8F9BDC8B-CF90-48E6-A0D1-BFF432581DA2}" sibTransId="{1CEE3B94-1433-432B-A732-A9EDC6EC3BAB}"/>
    <dgm:cxn modelId="{DAEEE387-E114-4EC7-ADB8-5F5C0D01706F}" type="presOf" srcId="{8253E663-149E-47CD-9102-73F42148D8AC}" destId="{E22D88C9-E68B-4490-9847-9EF0E0AA3AB7}" srcOrd="0" destOrd="0" presId="urn:microsoft.com/office/officeart/2008/layout/LinedList"/>
    <dgm:cxn modelId="{B4033EE1-F102-48D7-B4F9-B232CBB1ABB3}" type="presOf" srcId="{0220D53D-80BF-4B69-8B78-6088E25EE01B}" destId="{5C2F4197-FEA9-473E-85B5-578C3ACCE81F}" srcOrd="0" destOrd="0" presId="urn:microsoft.com/office/officeart/2008/layout/LinedList"/>
    <dgm:cxn modelId="{3E4313F4-C9C0-4A58-86DC-492558E80E1E}" srcId="{F13BFD19-E5F3-4E75-8DE8-8B9056F5F84C}" destId="{8253E663-149E-47CD-9102-73F42148D8AC}" srcOrd="0" destOrd="0" parTransId="{70A7BA0A-0249-4D2C-9A87-C9741808DEAB}" sibTransId="{4C13B1DE-61C8-47D3-B5A4-F0E73014C242}"/>
    <dgm:cxn modelId="{310D5CAD-28FD-4976-BF70-99B1F45FA02F}" type="presParOf" srcId="{5E904131-7861-43EC-98C0-F1057964E184}" destId="{A2743FE8-6D98-4BD8-AB1F-C9936644981A}" srcOrd="0" destOrd="0" presId="urn:microsoft.com/office/officeart/2008/layout/LinedList"/>
    <dgm:cxn modelId="{C4313454-C4FE-49E3-96CB-D73762B53052}" type="presParOf" srcId="{5E904131-7861-43EC-98C0-F1057964E184}" destId="{EDDD01E4-154D-46E0-9249-A840871777D2}" srcOrd="1" destOrd="0" presId="urn:microsoft.com/office/officeart/2008/layout/LinedList"/>
    <dgm:cxn modelId="{4C409352-F5C7-416F-AAE7-AB6C30D5ADB9}" type="presParOf" srcId="{EDDD01E4-154D-46E0-9249-A840871777D2}" destId="{E22D88C9-E68B-4490-9847-9EF0E0AA3AB7}" srcOrd="0" destOrd="0" presId="urn:microsoft.com/office/officeart/2008/layout/LinedList"/>
    <dgm:cxn modelId="{D5D1CF3C-94EF-4595-8F5B-B6D65A5D3189}" type="presParOf" srcId="{EDDD01E4-154D-46E0-9249-A840871777D2}" destId="{FE4E075D-0B47-416E-853D-93F81AA49121}" srcOrd="1" destOrd="0" presId="urn:microsoft.com/office/officeart/2008/layout/LinedList"/>
    <dgm:cxn modelId="{B6186D88-D511-44DD-968F-57586F0CB57D}" type="presParOf" srcId="{5E904131-7861-43EC-98C0-F1057964E184}" destId="{F5C027B7-A11D-4BC4-A16D-6770BBD721FA}" srcOrd="2" destOrd="0" presId="urn:microsoft.com/office/officeart/2008/layout/LinedList"/>
    <dgm:cxn modelId="{4E06BC45-5F4C-4736-A48E-BADDC4C7F01A}" type="presParOf" srcId="{5E904131-7861-43EC-98C0-F1057964E184}" destId="{B029A26B-3606-4C13-9712-3B9EDF328A8C}" srcOrd="3" destOrd="0" presId="urn:microsoft.com/office/officeart/2008/layout/LinedList"/>
    <dgm:cxn modelId="{91DFAD02-8B48-42D3-A679-5430C1699A96}" type="presParOf" srcId="{B029A26B-3606-4C13-9712-3B9EDF328A8C}" destId="{5C2F4197-FEA9-473E-85B5-578C3ACCE81F}" srcOrd="0" destOrd="0" presId="urn:microsoft.com/office/officeart/2008/layout/LinedList"/>
    <dgm:cxn modelId="{62D52CA4-2E7E-485E-8E2F-4F54C8B1B585}" type="presParOf" srcId="{B029A26B-3606-4C13-9712-3B9EDF328A8C}" destId="{F940F7B1-7FBC-4E58-A0E6-A7C717647BF5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24726C9-48CD-4A71-A494-1939EFDDDBCA}" type="doc">
      <dgm:prSet loTypeId="urn:microsoft.com/office/officeart/2008/layout/LinedList" loCatId="list" qsTypeId="urn:microsoft.com/office/officeart/2005/8/quickstyle/simple1" qsCatId="simple" csTypeId="urn:microsoft.com/office/officeart/2005/8/colors/accent4_2" csCatId="accent4"/>
      <dgm:spPr/>
      <dgm:t>
        <a:bodyPr/>
        <a:lstStyle/>
        <a:p>
          <a:endParaRPr lang="en-US"/>
        </a:p>
      </dgm:t>
    </dgm:pt>
    <dgm:pt modelId="{D3A593CD-A0BD-4BF3-8AAD-AC7E23AB6ADE}">
      <dgm:prSet/>
      <dgm:spPr/>
      <dgm:t>
        <a:bodyPr/>
        <a:lstStyle/>
        <a:p>
          <a:r>
            <a:rPr lang="cs-CZ"/>
            <a:t>brainstorming, myšlenkové mapy </a:t>
          </a:r>
        </a:p>
      </dgm:t>
    </dgm:pt>
    <dgm:pt modelId="{CDEB1C9B-411A-4591-BBBA-1AF4B830F26F}" type="parTrans" cxnId="{91572E65-8FCF-491C-9371-9BEC03F0E3DF}">
      <dgm:prSet/>
      <dgm:spPr/>
      <dgm:t>
        <a:bodyPr/>
        <a:lstStyle/>
        <a:p>
          <a:endParaRPr lang="en-US"/>
        </a:p>
      </dgm:t>
    </dgm:pt>
    <dgm:pt modelId="{35DABD0A-B3E5-4C39-9C5A-0E0678EFE0B8}" type="sibTrans" cxnId="{91572E65-8FCF-491C-9371-9BEC03F0E3DF}">
      <dgm:prSet/>
      <dgm:spPr/>
      <dgm:t>
        <a:bodyPr/>
        <a:lstStyle/>
        <a:p>
          <a:endParaRPr lang="en-US"/>
        </a:p>
      </dgm:t>
    </dgm:pt>
    <dgm:pt modelId="{D022C3B9-0D46-42C5-8B41-4D307FC076C9}">
      <dgm:prSet/>
      <dgm:spPr/>
      <dgm:t>
        <a:bodyPr/>
        <a:lstStyle/>
        <a:p>
          <a:r>
            <a:rPr lang="cs-CZ"/>
            <a:t>dvojitý zápisník </a:t>
          </a:r>
        </a:p>
      </dgm:t>
    </dgm:pt>
    <dgm:pt modelId="{2F4071AD-22A7-4979-9544-9F6A3B7FF1C8}" type="parTrans" cxnId="{884C21AE-9084-463A-A820-3B38AA0BEE02}">
      <dgm:prSet/>
      <dgm:spPr/>
      <dgm:t>
        <a:bodyPr/>
        <a:lstStyle/>
        <a:p>
          <a:endParaRPr lang="en-US"/>
        </a:p>
      </dgm:t>
    </dgm:pt>
    <dgm:pt modelId="{9495D817-CAA1-4C8F-A197-E0E43A821FB7}" type="sibTrans" cxnId="{884C21AE-9084-463A-A820-3B38AA0BEE02}">
      <dgm:prSet/>
      <dgm:spPr/>
      <dgm:t>
        <a:bodyPr/>
        <a:lstStyle/>
        <a:p>
          <a:endParaRPr lang="en-US"/>
        </a:p>
      </dgm:t>
    </dgm:pt>
    <dgm:pt modelId="{FDC8EBBD-1187-4505-B7D4-401A560749B0}">
      <dgm:prSet/>
      <dgm:spPr/>
      <dgm:t>
        <a:bodyPr/>
        <a:lstStyle/>
        <a:p>
          <a:r>
            <a:rPr lang="cs-CZ"/>
            <a:t>poslední slovo patří mně </a:t>
          </a:r>
        </a:p>
      </dgm:t>
    </dgm:pt>
    <dgm:pt modelId="{9179C4A1-483F-4A4B-B741-F1DD04E2C64F}" type="parTrans" cxnId="{9A2D4DD5-7321-403C-BFAE-A6048ED4ECB3}">
      <dgm:prSet/>
      <dgm:spPr/>
      <dgm:t>
        <a:bodyPr/>
        <a:lstStyle/>
        <a:p>
          <a:endParaRPr lang="en-US"/>
        </a:p>
      </dgm:t>
    </dgm:pt>
    <dgm:pt modelId="{73A61065-3CC7-4D62-BBE6-1A0FDD8CC518}" type="sibTrans" cxnId="{9A2D4DD5-7321-403C-BFAE-A6048ED4ECB3}">
      <dgm:prSet/>
      <dgm:spPr/>
      <dgm:t>
        <a:bodyPr/>
        <a:lstStyle/>
        <a:p>
          <a:endParaRPr lang="en-US"/>
        </a:p>
      </dgm:t>
    </dgm:pt>
    <dgm:pt modelId="{45FDB96F-1282-4C29-878F-64DAFD602805}">
      <dgm:prSet/>
      <dgm:spPr/>
      <dgm:t>
        <a:bodyPr/>
        <a:lstStyle/>
        <a:p>
          <a:r>
            <a:rPr lang="cs-CZ"/>
            <a:t>grafická schémata různých typů </a:t>
          </a:r>
        </a:p>
      </dgm:t>
    </dgm:pt>
    <dgm:pt modelId="{262989EA-0069-4A36-BD92-3C87AB7A7A3C}" type="parTrans" cxnId="{0188876F-1BE2-47D5-8D3B-2E0E1AE5E283}">
      <dgm:prSet/>
      <dgm:spPr/>
      <dgm:t>
        <a:bodyPr/>
        <a:lstStyle/>
        <a:p>
          <a:endParaRPr lang="en-US"/>
        </a:p>
      </dgm:t>
    </dgm:pt>
    <dgm:pt modelId="{C5A7B335-1ED9-4C01-8648-566DD026BA25}" type="sibTrans" cxnId="{0188876F-1BE2-47D5-8D3B-2E0E1AE5E283}">
      <dgm:prSet/>
      <dgm:spPr/>
      <dgm:t>
        <a:bodyPr/>
        <a:lstStyle/>
        <a:p>
          <a:endParaRPr lang="en-US"/>
        </a:p>
      </dgm:t>
    </dgm:pt>
    <dgm:pt modelId="{66946BAD-89CF-47F6-AF77-BB97FCFE788D}">
      <dgm:prSet/>
      <dgm:spPr/>
      <dgm:t>
        <a:bodyPr/>
        <a:lstStyle/>
        <a:p>
          <a:r>
            <a:rPr lang="cs-CZ"/>
            <a:t>I.N.S.E.R.T. </a:t>
          </a:r>
        </a:p>
      </dgm:t>
    </dgm:pt>
    <dgm:pt modelId="{64E02A56-EA39-4033-B137-3CCEF89E3E10}" type="parTrans" cxnId="{858732B5-C53D-4EF5-98AE-7C3CBB0FA710}">
      <dgm:prSet/>
      <dgm:spPr/>
      <dgm:t>
        <a:bodyPr/>
        <a:lstStyle/>
        <a:p>
          <a:endParaRPr lang="en-US"/>
        </a:p>
      </dgm:t>
    </dgm:pt>
    <dgm:pt modelId="{4B8DD392-FFD2-4CA1-8DF2-64622B453BAF}" type="sibTrans" cxnId="{858732B5-C53D-4EF5-98AE-7C3CBB0FA710}">
      <dgm:prSet/>
      <dgm:spPr/>
      <dgm:t>
        <a:bodyPr/>
        <a:lstStyle/>
        <a:p>
          <a:endParaRPr lang="en-US"/>
        </a:p>
      </dgm:t>
    </dgm:pt>
    <dgm:pt modelId="{AD8D4606-13D5-45D0-8720-EA22D0206266}">
      <dgm:prSet/>
      <dgm:spPr/>
      <dgm:t>
        <a:bodyPr/>
        <a:lstStyle/>
        <a:p>
          <a:r>
            <a:rPr lang="cs-CZ"/>
            <a:t>kostka  </a:t>
          </a:r>
        </a:p>
      </dgm:t>
    </dgm:pt>
    <dgm:pt modelId="{4B392CCC-5BD3-4BFC-8889-7ADEDA3945EF}" type="parTrans" cxnId="{8F4D957E-E93A-4F6D-8340-87AA93A6FFEF}">
      <dgm:prSet/>
      <dgm:spPr/>
      <dgm:t>
        <a:bodyPr/>
        <a:lstStyle/>
        <a:p>
          <a:endParaRPr lang="en-US"/>
        </a:p>
      </dgm:t>
    </dgm:pt>
    <dgm:pt modelId="{8C99BE5A-D3C8-4730-BAEC-D4065F5F7AB3}" type="sibTrans" cxnId="{8F4D957E-E93A-4F6D-8340-87AA93A6FFEF}">
      <dgm:prSet/>
      <dgm:spPr/>
      <dgm:t>
        <a:bodyPr/>
        <a:lstStyle/>
        <a:p>
          <a:endParaRPr lang="en-US"/>
        </a:p>
      </dgm:t>
    </dgm:pt>
    <dgm:pt modelId="{1A3EA233-04AD-4B8E-B48B-E7A8FCA3B792}">
      <dgm:prSet/>
      <dgm:spPr/>
      <dgm:t>
        <a:bodyPr/>
        <a:lstStyle/>
        <a:p>
          <a:r>
            <a:rPr lang="cs-CZ"/>
            <a:t>pětilístek </a:t>
          </a:r>
        </a:p>
      </dgm:t>
    </dgm:pt>
    <dgm:pt modelId="{83AE3D03-6AD7-456C-AC4D-43261294A32D}" type="parTrans" cxnId="{F8877AF5-6898-4498-97BA-E559B12E97DC}">
      <dgm:prSet/>
      <dgm:spPr/>
      <dgm:t>
        <a:bodyPr/>
        <a:lstStyle/>
        <a:p>
          <a:endParaRPr lang="en-US"/>
        </a:p>
      </dgm:t>
    </dgm:pt>
    <dgm:pt modelId="{AFEE8B98-BFE7-454F-AB04-82AC31742E3C}" type="sibTrans" cxnId="{F8877AF5-6898-4498-97BA-E559B12E97DC}">
      <dgm:prSet/>
      <dgm:spPr/>
      <dgm:t>
        <a:bodyPr/>
        <a:lstStyle/>
        <a:p>
          <a:endParaRPr lang="en-US"/>
        </a:p>
      </dgm:t>
    </dgm:pt>
    <dgm:pt modelId="{B4BC2A54-DBDD-4378-9FC7-AA65B604899A}" type="pres">
      <dgm:prSet presAssocID="{024726C9-48CD-4A71-A494-1939EFDDDBCA}" presName="vert0" presStyleCnt="0">
        <dgm:presLayoutVars>
          <dgm:dir/>
          <dgm:animOne val="branch"/>
          <dgm:animLvl val="lvl"/>
        </dgm:presLayoutVars>
      </dgm:prSet>
      <dgm:spPr/>
    </dgm:pt>
    <dgm:pt modelId="{66D3A583-CE0D-4802-8C8D-D4FBE40364F6}" type="pres">
      <dgm:prSet presAssocID="{D3A593CD-A0BD-4BF3-8AAD-AC7E23AB6ADE}" presName="thickLine" presStyleLbl="alignNode1" presStyleIdx="0" presStyleCnt="7"/>
      <dgm:spPr/>
    </dgm:pt>
    <dgm:pt modelId="{0AC2C05B-BEB4-4460-BE35-D0F570A0E6D9}" type="pres">
      <dgm:prSet presAssocID="{D3A593CD-A0BD-4BF3-8AAD-AC7E23AB6ADE}" presName="horz1" presStyleCnt="0"/>
      <dgm:spPr/>
    </dgm:pt>
    <dgm:pt modelId="{E13585CC-5792-43A9-94C5-E090B6329838}" type="pres">
      <dgm:prSet presAssocID="{D3A593CD-A0BD-4BF3-8AAD-AC7E23AB6ADE}" presName="tx1" presStyleLbl="revTx" presStyleIdx="0" presStyleCnt="7"/>
      <dgm:spPr/>
    </dgm:pt>
    <dgm:pt modelId="{CBC4770A-D218-48A0-9FAA-ABD969BC3570}" type="pres">
      <dgm:prSet presAssocID="{D3A593CD-A0BD-4BF3-8AAD-AC7E23AB6ADE}" presName="vert1" presStyleCnt="0"/>
      <dgm:spPr/>
    </dgm:pt>
    <dgm:pt modelId="{6CDE44E3-C784-431A-8F8C-D94C597B7BB3}" type="pres">
      <dgm:prSet presAssocID="{D022C3B9-0D46-42C5-8B41-4D307FC076C9}" presName="thickLine" presStyleLbl="alignNode1" presStyleIdx="1" presStyleCnt="7"/>
      <dgm:spPr/>
    </dgm:pt>
    <dgm:pt modelId="{ACEC9606-3E74-4035-BF4C-9993E264900E}" type="pres">
      <dgm:prSet presAssocID="{D022C3B9-0D46-42C5-8B41-4D307FC076C9}" presName="horz1" presStyleCnt="0"/>
      <dgm:spPr/>
    </dgm:pt>
    <dgm:pt modelId="{8B63D55E-18AA-4AB0-8381-BF140A2DF8BF}" type="pres">
      <dgm:prSet presAssocID="{D022C3B9-0D46-42C5-8B41-4D307FC076C9}" presName="tx1" presStyleLbl="revTx" presStyleIdx="1" presStyleCnt="7"/>
      <dgm:spPr/>
    </dgm:pt>
    <dgm:pt modelId="{891CEB14-D89F-4FF7-B3C0-60989B08E721}" type="pres">
      <dgm:prSet presAssocID="{D022C3B9-0D46-42C5-8B41-4D307FC076C9}" presName="vert1" presStyleCnt="0"/>
      <dgm:spPr/>
    </dgm:pt>
    <dgm:pt modelId="{BD4A774E-1D0C-4F31-BE81-355A1379CAE3}" type="pres">
      <dgm:prSet presAssocID="{FDC8EBBD-1187-4505-B7D4-401A560749B0}" presName="thickLine" presStyleLbl="alignNode1" presStyleIdx="2" presStyleCnt="7"/>
      <dgm:spPr/>
    </dgm:pt>
    <dgm:pt modelId="{0D0F000A-A8AE-4BDC-A691-55D1D6C1787B}" type="pres">
      <dgm:prSet presAssocID="{FDC8EBBD-1187-4505-B7D4-401A560749B0}" presName="horz1" presStyleCnt="0"/>
      <dgm:spPr/>
    </dgm:pt>
    <dgm:pt modelId="{8F600BF5-0F39-4F54-849B-30438E3D34CA}" type="pres">
      <dgm:prSet presAssocID="{FDC8EBBD-1187-4505-B7D4-401A560749B0}" presName="tx1" presStyleLbl="revTx" presStyleIdx="2" presStyleCnt="7"/>
      <dgm:spPr/>
    </dgm:pt>
    <dgm:pt modelId="{A225F2CF-4D63-4BA2-B5E9-DB8F7722E533}" type="pres">
      <dgm:prSet presAssocID="{FDC8EBBD-1187-4505-B7D4-401A560749B0}" presName="vert1" presStyleCnt="0"/>
      <dgm:spPr/>
    </dgm:pt>
    <dgm:pt modelId="{92455512-F48C-4508-AB31-8D8E4DBA395A}" type="pres">
      <dgm:prSet presAssocID="{45FDB96F-1282-4C29-878F-64DAFD602805}" presName="thickLine" presStyleLbl="alignNode1" presStyleIdx="3" presStyleCnt="7"/>
      <dgm:spPr/>
    </dgm:pt>
    <dgm:pt modelId="{2D5764A4-8224-457D-8C46-51E1E8CA8AD0}" type="pres">
      <dgm:prSet presAssocID="{45FDB96F-1282-4C29-878F-64DAFD602805}" presName="horz1" presStyleCnt="0"/>
      <dgm:spPr/>
    </dgm:pt>
    <dgm:pt modelId="{AC3A3DCE-6D09-4899-8CE7-69A7759E6A42}" type="pres">
      <dgm:prSet presAssocID="{45FDB96F-1282-4C29-878F-64DAFD602805}" presName="tx1" presStyleLbl="revTx" presStyleIdx="3" presStyleCnt="7"/>
      <dgm:spPr/>
    </dgm:pt>
    <dgm:pt modelId="{BDE8839A-42B5-4F5B-8643-5AA6B297E9C2}" type="pres">
      <dgm:prSet presAssocID="{45FDB96F-1282-4C29-878F-64DAFD602805}" presName="vert1" presStyleCnt="0"/>
      <dgm:spPr/>
    </dgm:pt>
    <dgm:pt modelId="{419513B8-6F3A-4036-9FF9-BC315A43CCC4}" type="pres">
      <dgm:prSet presAssocID="{66946BAD-89CF-47F6-AF77-BB97FCFE788D}" presName="thickLine" presStyleLbl="alignNode1" presStyleIdx="4" presStyleCnt="7"/>
      <dgm:spPr/>
    </dgm:pt>
    <dgm:pt modelId="{FCEEE350-E0AD-42AD-BDE9-47ACF2947B4C}" type="pres">
      <dgm:prSet presAssocID="{66946BAD-89CF-47F6-AF77-BB97FCFE788D}" presName="horz1" presStyleCnt="0"/>
      <dgm:spPr/>
    </dgm:pt>
    <dgm:pt modelId="{7CDCA4D1-4896-4DE5-B05E-8F4E6E90E0ED}" type="pres">
      <dgm:prSet presAssocID="{66946BAD-89CF-47F6-AF77-BB97FCFE788D}" presName="tx1" presStyleLbl="revTx" presStyleIdx="4" presStyleCnt="7"/>
      <dgm:spPr/>
    </dgm:pt>
    <dgm:pt modelId="{67A5DC54-9C22-4709-86C9-3E37F6F57D8C}" type="pres">
      <dgm:prSet presAssocID="{66946BAD-89CF-47F6-AF77-BB97FCFE788D}" presName="vert1" presStyleCnt="0"/>
      <dgm:spPr/>
    </dgm:pt>
    <dgm:pt modelId="{5FD53579-6D73-491B-B367-BCA45FE19788}" type="pres">
      <dgm:prSet presAssocID="{AD8D4606-13D5-45D0-8720-EA22D0206266}" presName="thickLine" presStyleLbl="alignNode1" presStyleIdx="5" presStyleCnt="7"/>
      <dgm:spPr/>
    </dgm:pt>
    <dgm:pt modelId="{7B4B70A5-BBDA-45F5-B603-5517F0D4A8F0}" type="pres">
      <dgm:prSet presAssocID="{AD8D4606-13D5-45D0-8720-EA22D0206266}" presName="horz1" presStyleCnt="0"/>
      <dgm:spPr/>
    </dgm:pt>
    <dgm:pt modelId="{0207A5B5-97FD-4E31-9429-3BB24F92C31F}" type="pres">
      <dgm:prSet presAssocID="{AD8D4606-13D5-45D0-8720-EA22D0206266}" presName="tx1" presStyleLbl="revTx" presStyleIdx="5" presStyleCnt="7"/>
      <dgm:spPr/>
    </dgm:pt>
    <dgm:pt modelId="{7848B3A3-E859-407F-88E1-33BB07A84ABB}" type="pres">
      <dgm:prSet presAssocID="{AD8D4606-13D5-45D0-8720-EA22D0206266}" presName="vert1" presStyleCnt="0"/>
      <dgm:spPr/>
    </dgm:pt>
    <dgm:pt modelId="{D7D9F86F-6955-4329-89A3-3BC1798BACF8}" type="pres">
      <dgm:prSet presAssocID="{1A3EA233-04AD-4B8E-B48B-E7A8FCA3B792}" presName="thickLine" presStyleLbl="alignNode1" presStyleIdx="6" presStyleCnt="7"/>
      <dgm:spPr/>
    </dgm:pt>
    <dgm:pt modelId="{B692F962-4EF2-421C-B620-8AE2F0DE1E36}" type="pres">
      <dgm:prSet presAssocID="{1A3EA233-04AD-4B8E-B48B-E7A8FCA3B792}" presName="horz1" presStyleCnt="0"/>
      <dgm:spPr/>
    </dgm:pt>
    <dgm:pt modelId="{29E124A6-61C6-4337-B11C-2A5F6935B87C}" type="pres">
      <dgm:prSet presAssocID="{1A3EA233-04AD-4B8E-B48B-E7A8FCA3B792}" presName="tx1" presStyleLbl="revTx" presStyleIdx="6" presStyleCnt="7"/>
      <dgm:spPr/>
    </dgm:pt>
    <dgm:pt modelId="{D491145D-DE2E-4643-810B-608A1C0AFB79}" type="pres">
      <dgm:prSet presAssocID="{1A3EA233-04AD-4B8E-B48B-E7A8FCA3B792}" presName="vert1" presStyleCnt="0"/>
      <dgm:spPr/>
    </dgm:pt>
  </dgm:ptLst>
  <dgm:cxnLst>
    <dgm:cxn modelId="{44AE401B-A846-44DD-97D9-5DAE8ACCA598}" type="presOf" srcId="{D3A593CD-A0BD-4BF3-8AAD-AC7E23AB6ADE}" destId="{E13585CC-5792-43A9-94C5-E090B6329838}" srcOrd="0" destOrd="0" presId="urn:microsoft.com/office/officeart/2008/layout/LinedList"/>
    <dgm:cxn modelId="{FE5A0224-0C94-44EC-9D9B-0711CAA7358B}" type="presOf" srcId="{AD8D4606-13D5-45D0-8720-EA22D0206266}" destId="{0207A5B5-97FD-4E31-9429-3BB24F92C31F}" srcOrd="0" destOrd="0" presId="urn:microsoft.com/office/officeart/2008/layout/LinedList"/>
    <dgm:cxn modelId="{26567F2D-E88E-4FFC-BF4C-4727758EAA04}" type="presOf" srcId="{024726C9-48CD-4A71-A494-1939EFDDDBCA}" destId="{B4BC2A54-DBDD-4378-9FC7-AA65B604899A}" srcOrd="0" destOrd="0" presId="urn:microsoft.com/office/officeart/2008/layout/LinedList"/>
    <dgm:cxn modelId="{91572E65-8FCF-491C-9371-9BEC03F0E3DF}" srcId="{024726C9-48CD-4A71-A494-1939EFDDDBCA}" destId="{D3A593CD-A0BD-4BF3-8AAD-AC7E23AB6ADE}" srcOrd="0" destOrd="0" parTransId="{CDEB1C9B-411A-4591-BBBA-1AF4B830F26F}" sibTransId="{35DABD0A-B3E5-4C39-9C5A-0E0678EFE0B8}"/>
    <dgm:cxn modelId="{0188876F-1BE2-47D5-8D3B-2E0E1AE5E283}" srcId="{024726C9-48CD-4A71-A494-1939EFDDDBCA}" destId="{45FDB96F-1282-4C29-878F-64DAFD602805}" srcOrd="3" destOrd="0" parTransId="{262989EA-0069-4A36-BD92-3C87AB7A7A3C}" sibTransId="{C5A7B335-1ED9-4C01-8648-566DD026BA25}"/>
    <dgm:cxn modelId="{8F4D957E-E93A-4F6D-8340-87AA93A6FFEF}" srcId="{024726C9-48CD-4A71-A494-1939EFDDDBCA}" destId="{AD8D4606-13D5-45D0-8720-EA22D0206266}" srcOrd="5" destOrd="0" parTransId="{4B392CCC-5BD3-4BFC-8889-7ADEDA3945EF}" sibTransId="{8C99BE5A-D3C8-4730-BAEC-D4065F5F7AB3}"/>
    <dgm:cxn modelId="{E46F2E8C-AB37-462A-9A37-0DCBD83EDA43}" type="presOf" srcId="{D022C3B9-0D46-42C5-8B41-4D307FC076C9}" destId="{8B63D55E-18AA-4AB0-8381-BF140A2DF8BF}" srcOrd="0" destOrd="0" presId="urn:microsoft.com/office/officeart/2008/layout/LinedList"/>
    <dgm:cxn modelId="{EE0CC19A-79C1-4116-B857-5DBF41783376}" type="presOf" srcId="{1A3EA233-04AD-4B8E-B48B-E7A8FCA3B792}" destId="{29E124A6-61C6-4337-B11C-2A5F6935B87C}" srcOrd="0" destOrd="0" presId="urn:microsoft.com/office/officeart/2008/layout/LinedList"/>
    <dgm:cxn modelId="{3E1583A0-097B-440B-92A8-12775E0FD54E}" type="presOf" srcId="{FDC8EBBD-1187-4505-B7D4-401A560749B0}" destId="{8F600BF5-0F39-4F54-849B-30438E3D34CA}" srcOrd="0" destOrd="0" presId="urn:microsoft.com/office/officeart/2008/layout/LinedList"/>
    <dgm:cxn modelId="{884C21AE-9084-463A-A820-3B38AA0BEE02}" srcId="{024726C9-48CD-4A71-A494-1939EFDDDBCA}" destId="{D022C3B9-0D46-42C5-8B41-4D307FC076C9}" srcOrd="1" destOrd="0" parTransId="{2F4071AD-22A7-4979-9544-9F6A3B7FF1C8}" sibTransId="{9495D817-CAA1-4C8F-A197-E0E43A821FB7}"/>
    <dgm:cxn modelId="{858732B5-C53D-4EF5-98AE-7C3CBB0FA710}" srcId="{024726C9-48CD-4A71-A494-1939EFDDDBCA}" destId="{66946BAD-89CF-47F6-AF77-BB97FCFE788D}" srcOrd="4" destOrd="0" parTransId="{64E02A56-EA39-4033-B137-3CCEF89E3E10}" sibTransId="{4B8DD392-FFD2-4CA1-8DF2-64622B453BAF}"/>
    <dgm:cxn modelId="{9A2D4DD5-7321-403C-BFAE-A6048ED4ECB3}" srcId="{024726C9-48CD-4A71-A494-1939EFDDDBCA}" destId="{FDC8EBBD-1187-4505-B7D4-401A560749B0}" srcOrd="2" destOrd="0" parTransId="{9179C4A1-483F-4A4B-B741-F1DD04E2C64F}" sibTransId="{73A61065-3CC7-4D62-BBE6-1A0FDD8CC518}"/>
    <dgm:cxn modelId="{47D748F3-9BC7-4CC3-B100-712795EC757A}" type="presOf" srcId="{45FDB96F-1282-4C29-878F-64DAFD602805}" destId="{AC3A3DCE-6D09-4899-8CE7-69A7759E6A42}" srcOrd="0" destOrd="0" presId="urn:microsoft.com/office/officeart/2008/layout/LinedList"/>
    <dgm:cxn modelId="{F8877AF5-6898-4498-97BA-E559B12E97DC}" srcId="{024726C9-48CD-4A71-A494-1939EFDDDBCA}" destId="{1A3EA233-04AD-4B8E-B48B-E7A8FCA3B792}" srcOrd="6" destOrd="0" parTransId="{83AE3D03-6AD7-456C-AC4D-43261294A32D}" sibTransId="{AFEE8B98-BFE7-454F-AB04-82AC31742E3C}"/>
    <dgm:cxn modelId="{4B1A8BFB-D746-47B4-AFC0-D5486411D638}" type="presOf" srcId="{66946BAD-89CF-47F6-AF77-BB97FCFE788D}" destId="{7CDCA4D1-4896-4DE5-B05E-8F4E6E90E0ED}" srcOrd="0" destOrd="0" presId="urn:microsoft.com/office/officeart/2008/layout/LinedList"/>
    <dgm:cxn modelId="{572314F8-1E0C-4CF9-8769-A695D2717986}" type="presParOf" srcId="{B4BC2A54-DBDD-4378-9FC7-AA65B604899A}" destId="{66D3A583-CE0D-4802-8C8D-D4FBE40364F6}" srcOrd="0" destOrd="0" presId="urn:microsoft.com/office/officeart/2008/layout/LinedList"/>
    <dgm:cxn modelId="{00157985-5972-4F42-BA10-5C688422EE5B}" type="presParOf" srcId="{B4BC2A54-DBDD-4378-9FC7-AA65B604899A}" destId="{0AC2C05B-BEB4-4460-BE35-D0F570A0E6D9}" srcOrd="1" destOrd="0" presId="urn:microsoft.com/office/officeart/2008/layout/LinedList"/>
    <dgm:cxn modelId="{16FA7AC6-9C57-4C46-AD41-2E2A3D0CEF4C}" type="presParOf" srcId="{0AC2C05B-BEB4-4460-BE35-D0F570A0E6D9}" destId="{E13585CC-5792-43A9-94C5-E090B6329838}" srcOrd="0" destOrd="0" presId="urn:microsoft.com/office/officeart/2008/layout/LinedList"/>
    <dgm:cxn modelId="{EA010487-08BC-427D-B9F7-0B746E5DE804}" type="presParOf" srcId="{0AC2C05B-BEB4-4460-BE35-D0F570A0E6D9}" destId="{CBC4770A-D218-48A0-9FAA-ABD969BC3570}" srcOrd="1" destOrd="0" presId="urn:microsoft.com/office/officeart/2008/layout/LinedList"/>
    <dgm:cxn modelId="{47DFFF50-664F-431D-BB33-F314981F5C45}" type="presParOf" srcId="{B4BC2A54-DBDD-4378-9FC7-AA65B604899A}" destId="{6CDE44E3-C784-431A-8F8C-D94C597B7BB3}" srcOrd="2" destOrd="0" presId="urn:microsoft.com/office/officeart/2008/layout/LinedList"/>
    <dgm:cxn modelId="{6080EB43-FEE1-42F3-A034-E3067CB0A79A}" type="presParOf" srcId="{B4BC2A54-DBDD-4378-9FC7-AA65B604899A}" destId="{ACEC9606-3E74-4035-BF4C-9993E264900E}" srcOrd="3" destOrd="0" presId="urn:microsoft.com/office/officeart/2008/layout/LinedList"/>
    <dgm:cxn modelId="{E57B0A6D-3059-4983-A1F6-C399121EB09E}" type="presParOf" srcId="{ACEC9606-3E74-4035-BF4C-9993E264900E}" destId="{8B63D55E-18AA-4AB0-8381-BF140A2DF8BF}" srcOrd="0" destOrd="0" presId="urn:microsoft.com/office/officeart/2008/layout/LinedList"/>
    <dgm:cxn modelId="{022B7B4D-6111-435A-880F-014BA27E4E85}" type="presParOf" srcId="{ACEC9606-3E74-4035-BF4C-9993E264900E}" destId="{891CEB14-D89F-4FF7-B3C0-60989B08E721}" srcOrd="1" destOrd="0" presId="urn:microsoft.com/office/officeart/2008/layout/LinedList"/>
    <dgm:cxn modelId="{DD467EB8-1B85-43E6-9921-8DB8F7116B31}" type="presParOf" srcId="{B4BC2A54-DBDD-4378-9FC7-AA65B604899A}" destId="{BD4A774E-1D0C-4F31-BE81-355A1379CAE3}" srcOrd="4" destOrd="0" presId="urn:microsoft.com/office/officeart/2008/layout/LinedList"/>
    <dgm:cxn modelId="{66DC752D-D0D2-4748-ACCE-093B357200EF}" type="presParOf" srcId="{B4BC2A54-DBDD-4378-9FC7-AA65B604899A}" destId="{0D0F000A-A8AE-4BDC-A691-55D1D6C1787B}" srcOrd="5" destOrd="0" presId="urn:microsoft.com/office/officeart/2008/layout/LinedList"/>
    <dgm:cxn modelId="{034B99CA-F8FC-46F0-B1F2-A83BA950F0D5}" type="presParOf" srcId="{0D0F000A-A8AE-4BDC-A691-55D1D6C1787B}" destId="{8F600BF5-0F39-4F54-849B-30438E3D34CA}" srcOrd="0" destOrd="0" presId="urn:microsoft.com/office/officeart/2008/layout/LinedList"/>
    <dgm:cxn modelId="{8D0A13EB-67D0-4D29-915E-85050E7C518F}" type="presParOf" srcId="{0D0F000A-A8AE-4BDC-A691-55D1D6C1787B}" destId="{A225F2CF-4D63-4BA2-B5E9-DB8F7722E533}" srcOrd="1" destOrd="0" presId="urn:microsoft.com/office/officeart/2008/layout/LinedList"/>
    <dgm:cxn modelId="{FBBADEA6-C0CD-48DF-80EF-E602626067BB}" type="presParOf" srcId="{B4BC2A54-DBDD-4378-9FC7-AA65B604899A}" destId="{92455512-F48C-4508-AB31-8D8E4DBA395A}" srcOrd="6" destOrd="0" presId="urn:microsoft.com/office/officeart/2008/layout/LinedList"/>
    <dgm:cxn modelId="{B0A25D5F-045B-47C9-A60C-1C441B8E4C6E}" type="presParOf" srcId="{B4BC2A54-DBDD-4378-9FC7-AA65B604899A}" destId="{2D5764A4-8224-457D-8C46-51E1E8CA8AD0}" srcOrd="7" destOrd="0" presId="urn:microsoft.com/office/officeart/2008/layout/LinedList"/>
    <dgm:cxn modelId="{A0DB2263-4454-4E5E-B6D9-0062531E75F5}" type="presParOf" srcId="{2D5764A4-8224-457D-8C46-51E1E8CA8AD0}" destId="{AC3A3DCE-6D09-4899-8CE7-69A7759E6A42}" srcOrd="0" destOrd="0" presId="urn:microsoft.com/office/officeart/2008/layout/LinedList"/>
    <dgm:cxn modelId="{E1912FE0-D631-4D51-A774-D63D5167B402}" type="presParOf" srcId="{2D5764A4-8224-457D-8C46-51E1E8CA8AD0}" destId="{BDE8839A-42B5-4F5B-8643-5AA6B297E9C2}" srcOrd="1" destOrd="0" presId="urn:microsoft.com/office/officeart/2008/layout/LinedList"/>
    <dgm:cxn modelId="{B620FC5C-65C6-4415-8066-FAC374500106}" type="presParOf" srcId="{B4BC2A54-DBDD-4378-9FC7-AA65B604899A}" destId="{419513B8-6F3A-4036-9FF9-BC315A43CCC4}" srcOrd="8" destOrd="0" presId="urn:microsoft.com/office/officeart/2008/layout/LinedList"/>
    <dgm:cxn modelId="{78AE6BA7-1DFF-4C74-8B4C-D063FF85B9F1}" type="presParOf" srcId="{B4BC2A54-DBDD-4378-9FC7-AA65B604899A}" destId="{FCEEE350-E0AD-42AD-BDE9-47ACF2947B4C}" srcOrd="9" destOrd="0" presId="urn:microsoft.com/office/officeart/2008/layout/LinedList"/>
    <dgm:cxn modelId="{30261164-8408-4242-9ACC-4C36D509739D}" type="presParOf" srcId="{FCEEE350-E0AD-42AD-BDE9-47ACF2947B4C}" destId="{7CDCA4D1-4896-4DE5-B05E-8F4E6E90E0ED}" srcOrd="0" destOrd="0" presId="urn:microsoft.com/office/officeart/2008/layout/LinedList"/>
    <dgm:cxn modelId="{52D41B94-2B33-4E9E-BFFE-6F206E77B7A6}" type="presParOf" srcId="{FCEEE350-E0AD-42AD-BDE9-47ACF2947B4C}" destId="{67A5DC54-9C22-4709-86C9-3E37F6F57D8C}" srcOrd="1" destOrd="0" presId="urn:microsoft.com/office/officeart/2008/layout/LinedList"/>
    <dgm:cxn modelId="{60B69900-258D-4CA2-83A4-4ADB3DBCC5AE}" type="presParOf" srcId="{B4BC2A54-DBDD-4378-9FC7-AA65B604899A}" destId="{5FD53579-6D73-491B-B367-BCA45FE19788}" srcOrd="10" destOrd="0" presId="urn:microsoft.com/office/officeart/2008/layout/LinedList"/>
    <dgm:cxn modelId="{08030EEE-A880-4E91-912C-9ACE6792AE5B}" type="presParOf" srcId="{B4BC2A54-DBDD-4378-9FC7-AA65B604899A}" destId="{7B4B70A5-BBDA-45F5-B603-5517F0D4A8F0}" srcOrd="11" destOrd="0" presId="urn:microsoft.com/office/officeart/2008/layout/LinedList"/>
    <dgm:cxn modelId="{A4696554-C44D-4641-9E4A-D3E1481ADC3A}" type="presParOf" srcId="{7B4B70A5-BBDA-45F5-B603-5517F0D4A8F0}" destId="{0207A5B5-97FD-4E31-9429-3BB24F92C31F}" srcOrd="0" destOrd="0" presId="urn:microsoft.com/office/officeart/2008/layout/LinedList"/>
    <dgm:cxn modelId="{4302A20C-5154-45DD-A58B-4D918231A738}" type="presParOf" srcId="{7B4B70A5-BBDA-45F5-B603-5517F0D4A8F0}" destId="{7848B3A3-E859-407F-88E1-33BB07A84ABB}" srcOrd="1" destOrd="0" presId="urn:microsoft.com/office/officeart/2008/layout/LinedList"/>
    <dgm:cxn modelId="{08723BC1-8D96-4EBB-A755-673B355B6114}" type="presParOf" srcId="{B4BC2A54-DBDD-4378-9FC7-AA65B604899A}" destId="{D7D9F86F-6955-4329-89A3-3BC1798BACF8}" srcOrd="12" destOrd="0" presId="urn:microsoft.com/office/officeart/2008/layout/LinedList"/>
    <dgm:cxn modelId="{BCD06214-324C-4FF2-94F6-E863FD09AAB9}" type="presParOf" srcId="{B4BC2A54-DBDD-4378-9FC7-AA65B604899A}" destId="{B692F962-4EF2-421C-B620-8AE2F0DE1E36}" srcOrd="13" destOrd="0" presId="urn:microsoft.com/office/officeart/2008/layout/LinedList"/>
    <dgm:cxn modelId="{163926EC-89FB-4E12-87AB-DC6E007204DB}" type="presParOf" srcId="{B692F962-4EF2-421C-B620-8AE2F0DE1E36}" destId="{29E124A6-61C6-4337-B11C-2A5F6935B87C}" srcOrd="0" destOrd="0" presId="urn:microsoft.com/office/officeart/2008/layout/LinedList"/>
    <dgm:cxn modelId="{F13BBD29-7EBB-4809-B148-D8949BA4EE50}" type="presParOf" srcId="{B692F962-4EF2-421C-B620-8AE2F0DE1E36}" destId="{D491145D-DE2E-4643-810B-608A1C0AFB79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2743FE8-6D98-4BD8-AB1F-C9936644981A}">
      <dsp:nvSpPr>
        <dsp:cNvPr id="0" name=""/>
        <dsp:cNvSpPr/>
      </dsp:nvSpPr>
      <dsp:spPr>
        <a:xfrm>
          <a:off x="0" y="0"/>
          <a:ext cx="10515600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22D88C9-E68B-4490-9847-9EF0E0AA3AB7}">
      <dsp:nvSpPr>
        <dsp:cNvPr id="0" name=""/>
        <dsp:cNvSpPr/>
      </dsp:nvSpPr>
      <dsp:spPr>
        <a:xfrm>
          <a:off x="0" y="0"/>
          <a:ext cx="10515600" cy="217627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800" b="1" kern="1200"/>
            <a:t>Sociální dovednosti - tým funguje efektivně jestliže členové  vzájemně komunikují, důvěřují si, vzájemně si pomáhají, naslouchají si, kontrolují řešení a ověřují porozumění. Posilují se dovednosti: </a:t>
          </a:r>
          <a:r>
            <a:rPr lang="cs-CZ" sz="2800" b="1" i="1" kern="1200"/>
            <a:t>komunikace, rozhodování, budování důvěry, zvládání konfliktů, vedení.</a:t>
          </a:r>
          <a:endParaRPr lang="cs-CZ" sz="2800" b="1" kern="1200"/>
        </a:p>
      </dsp:txBody>
      <dsp:txXfrm>
        <a:off x="0" y="0"/>
        <a:ext cx="10515600" cy="2176272"/>
      </dsp:txXfrm>
    </dsp:sp>
    <dsp:sp modelId="{F5C027B7-A11D-4BC4-A16D-6770BBD721FA}">
      <dsp:nvSpPr>
        <dsp:cNvPr id="0" name=""/>
        <dsp:cNvSpPr/>
      </dsp:nvSpPr>
      <dsp:spPr>
        <a:xfrm>
          <a:off x="0" y="2176272"/>
          <a:ext cx="10515600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C2F4197-FEA9-473E-85B5-578C3ACCE81F}">
      <dsp:nvSpPr>
        <dsp:cNvPr id="0" name=""/>
        <dsp:cNvSpPr/>
      </dsp:nvSpPr>
      <dsp:spPr>
        <a:xfrm>
          <a:off x="0" y="2176272"/>
          <a:ext cx="10515600" cy="217627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800" b="1" kern="1200"/>
            <a:t>Hodnocení - adekvátní čas pro reflexi, hodnocení práce týmu, společného úsilí a růstu všech členů</a:t>
          </a:r>
        </a:p>
      </dsp:txBody>
      <dsp:txXfrm>
        <a:off x="0" y="2176272"/>
        <a:ext cx="10515600" cy="217627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6D3A583-CE0D-4802-8C8D-D4FBE40364F6}">
      <dsp:nvSpPr>
        <dsp:cNvPr id="0" name=""/>
        <dsp:cNvSpPr/>
      </dsp:nvSpPr>
      <dsp:spPr>
        <a:xfrm>
          <a:off x="0" y="675"/>
          <a:ext cx="6900512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13585CC-5792-43A9-94C5-E090B6329838}">
      <dsp:nvSpPr>
        <dsp:cNvPr id="0" name=""/>
        <dsp:cNvSpPr/>
      </dsp:nvSpPr>
      <dsp:spPr>
        <a:xfrm>
          <a:off x="0" y="675"/>
          <a:ext cx="6900512" cy="79068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t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600" kern="1200"/>
            <a:t>brainstorming, myšlenkové mapy </a:t>
          </a:r>
        </a:p>
      </dsp:txBody>
      <dsp:txXfrm>
        <a:off x="0" y="675"/>
        <a:ext cx="6900512" cy="790684"/>
      </dsp:txXfrm>
    </dsp:sp>
    <dsp:sp modelId="{6CDE44E3-C784-431A-8F8C-D94C597B7BB3}">
      <dsp:nvSpPr>
        <dsp:cNvPr id="0" name=""/>
        <dsp:cNvSpPr/>
      </dsp:nvSpPr>
      <dsp:spPr>
        <a:xfrm>
          <a:off x="0" y="791359"/>
          <a:ext cx="6900512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B63D55E-18AA-4AB0-8381-BF140A2DF8BF}">
      <dsp:nvSpPr>
        <dsp:cNvPr id="0" name=""/>
        <dsp:cNvSpPr/>
      </dsp:nvSpPr>
      <dsp:spPr>
        <a:xfrm>
          <a:off x="0" y="791359"/>
          <a:ext cx="6900512" cy="79068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t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600" kern="1200"/>
            <a:t>dvojitý zápisník </a:t>
          </a:r>
        </a:p>
      </dsp:txBody>
      <dsp:txXfrm>
        <a:off x="0" y="791359"/>
        <a:ext cx="6900512" cy="790684"/>
      </dsp:txXfrm>
    </dsp:sp>
    <dsp:sp modelId="{BD4A774E-1D0C-4F31-BE81-355A1379CAE3}">
      <dsp:nvSpPr>
        <dsp:cNvPr id="0" name=""/>
        <dsp:cNvSpPr/>
      </dsp:nvSpPr>
      <dsp:spPr>
        <a:xfrm>
          <a:off x="0" y="1582044"/>
          <a:ext cx="6900512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F600BF5-0F39-4F54-849B-30438E3D34CA}">
      <dsp:nvSpPr>
        <dsp:cNvPr id="0" name=""/>
        <dsp:cNvSpPr/>
      </dsp:nvSpPr>
      <dsp:spPr>
        <a:xfrm>
          <a:off x="0" y="1582044"/>
          <a:ext cx="6900512" cy="79068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t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600" kern="1200"/>
            <a:t>poslední slovo patří mně </a:t>
          </a:r>
        </a:p>
      </dsp:txBody>
      <dsp:txXfrm>
        <a:off x="0" y="1582044"/>
        <a:ext cx="6900512" cy="790684"/>
      </dsp:txXfrm>
    </dsp:sp>
    <dsp:sp modelId="{92455512-F48C-4508-AB31-8D8E4DBA395A}">
      <dsp:nvSpPr>
        <dsp:cNvPr id="0" name=""/>
        <dsp:cNvSpPr/>
      </dsp:nvSpPr>
      <dsp:spPr>
        <a:xfrm>
          <a:off x="0" y="2372728"/>
          <a:ext cx="6900512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C3A3DCE-6D09-4899-8CE7-69A7759E6A42}">
      <dsp:nvSpPr>
        <dsp:cNvPr id="0" name=""/>
        <dsp:cNvSpPr/>
      </dsp:nvSpPr>
      <dsp:spPr>
        <a:xfrm>
          <a:off x="0" y="2372728"/>
          <a:ext cx="6900512" cy="79068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t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600" kern="1200"/>
            <a:t>grafická schémata různých typů </a:t>
          </a:r>
        </a:p>
      </dsp:txBody>
      <dsp:txXfrm>
        <a:off x="0" y="2372728"/>
        <a:ext cx="6900512" cy="790684"/>
      </dsp:txXfrm>
    </dsp:sp>
    <dsp:sp modelId="{419513B8-6F3A-4036-9FF9-BC315A43CCC4}">
      <dsp:nvSpPr>
        <dsp:cNvPr id="0" name=""/>
        <dsp:cNvSpPr/>
      </dsp:nvSpPr>
      <dsp:spPr>
        <a:xfrm>
          <a:off x="0" y="3163412"/>
          <a:ext cx="6900512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CDCA4D1-4896-4DE5-B05E-8F4E6E90E0ED}">
      <dsp:nvSpPr>
        <dsp:cNvPr id="0" name=""/>
        <dsp:cNvSpPr/>
      </dsp:nvSpPr>
      <dsp:spPr>
        <a:xfrm>
          <a:off x="0" y="3163412"/>
          <a:ext cx="6900512" cy="79068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t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600" kern="1200"/>
            <a:t>I.N.S.E.R.T. </a:t>
          </a:r>
        </a:p>
      </dsp:txBody>
      <dsp:txXfrm>
        <a:off x="0" y="3163412"/>
        <a:ext cx="6900512" cy="790684"/>
      </dsp:txXfrm>
    </dsp:sp>
    <dsp:sp modelId="{5FD53579-6D73-491B-B367-BCA45FE19788}">
      <dsp:nvSpPr>
        <dsp:cNvPr id="0" name=""/>
        <dsp:cNvSpPr/>
      </dsp:nvSpPr>
      <dsp:spPr>
        <a:xfrm>
          <a:off x="0" y="3954096"/>
          <a:ext cx="6900512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207A5B5-97FD-4E31-9429-3BB24F92C31F}">
      <dsp:nvSpPr>
        <dsp:cNvPr id="0" name=""/>
        <dsp:cNvSpPr/>
      </dsp:nvSpPr>
      <dsp:spPr>
        <a:xfrm>
          <a:off x="0" y="3954096"/>
          <a:ext cx="6900512" cy="79068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t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600" kern="1200"/>
            <a:t>kostka  </a:t>
          </a:r>
        </a:p>
      </dsp:txBody>
      <dsp:txXfrm>
        <a:off x="0" y="3954096"/>
        <a:ext cx="6900512" cy="790684"/>
      </dsp:txXfrm>
    </dsp:sp>
    <dsp:sp modelId="{D7D9F86F-6955-4329-89A3-3BC1798BACF8}">
      <dsp:nvSpPr>
        <dsp:cNvPr id="0" name=""/>
        <dsp:cNvSpPr/>
      </dsp:nvSpPr>
      <dsp:spPr>
        <a:xfrm>
          <a:off x="0" y="4744781"/>
          <a:ext cx="6900512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9E124A6-61C6-4337-B11C-2A5F6935B87C}">
      <dsp:nvSpPr>
        <dsp:cNvPr id="0" name=""/>
        <dsp:cNvSpPr/>
      </dsp:nvSpPr>
      <dsp:spPr>
        <a:xfrm>
          <a:off x="0" y="4744781"/>
          <a:ext cx="6900512" cy="79068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t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600" kern="1200"/>
            <a:t>pětilístek </a:t>
          </a:r>
        </a:p>
      </dsp:txBody>
      <dsp:txXfrm>
        <a:off x="0" y="4744781"/>
        <a:ext cx="6900512" cy="79068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FCCDAD-BE40-4B4B-914D-FF52299889D4}" type="datetimeFigureOut">
              <a:rPr lang="cs-CZ" smtClean="0"/>
              <a:t>14.12.2020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CDB199-A09A-4205-B4C4-8107334C47D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00888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4388D1E-CB1B-437F-BE67-AA3C2487C5EB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706491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4AC8C69-9B0E-4412-B7D3-C989A9086AE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E07082F1-AD62-4188-B4C1-FEDA2A34B05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01FD865-B165-4134-8477-B2F39CAED0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F094F-8BE3-4D30-9BA2-F4E4342B95EE}" type="datetimeFigureOut">
              <a:rPr lang="cs-CZ" smtClean="0"/>
              <a:t>14.12.2020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679338E-3A79-4913-A0C0-AC001DC316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6073A4F-1994-4D25-A2A6-D808F94B46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2DD5B-8A5E-4925-AB3D-779B1A55B2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801128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61B4D36-F2BD-46FA-825D-BC9A83611A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FE2A0DFE-26D6-48A1-84C5-3B615A857A8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D6BD33C-D930-43DD-B1FE-978BFBEBBF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F094F-8BE3-4D30-9BA2-F4E4342B95EE}" type="datetimeFigureOut">
              <a:rPr lang="cs-CZ" smtClean="0"/>
              <a:t>14.12.2020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811FBD3-A896-4A97-BDB3-291E4F32B8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80DEB9C-4342-400E-89F7-E4DE6B40C7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2DD5B-8A5E-4925-AB3D-779B1A55B2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609763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AF5A7716-459F-455B-A253-14C4A44D382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BF13E533-DD1C-4887-913E-85D0BE5D04A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1C5B063-518F-4C39-B3C3-CF3F6B2304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F094F-8BE3-4D30-9BA2-F4E4342B95EE}" type="datetimeFigureOut">
              <a:rPr lang="cs-CZ" smtClean="0"/>
              <a:t>14.12.2020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96445E7-E37B-41CE-8BC8-AA0D92B05D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8B54E6D-7F6A-49D0-A614-C8A358B1CA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2DD5B-8A5E-4925-AB3D-779B1A55B2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842328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F328A29-B5E0-44C8-B952-E7BCB2A184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36812C7-C7F6-41C4-B209-69E34CE5F5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6840F11-F3E2-4F50-9A49-7EABFA88E2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F094F-8BE3-4D30-9BA2-F4E4342B95EE}" type="datetimeFigureOut">
              <a:rPr lang="cs-CZ" smtClean="0"/>
              <a:t>14.12.2020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A9450FF-9C90-40B9-82FA-CF93ADA0A2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A34FD14-1D97-41C2-BDBC-139657AEC9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2DD5B-8A5E-4925-AB3D-779B1A55B2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383155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107EA51-16A3-49C6-AD33-347989F4EA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98D15BF9-D080-48CF-9E3A-8FF7BB13E8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5B7D429-A2BC-4BE0-BBEF-01EE7402A3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F094F-8BE3-4D30-9BA2-F4E4342B95EE}" type="datetimeFigureOut">
              <a:rPr lang="cs-CZ" smtClean="0"/>
              <a:t>14.12.2020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96FF0C5-3E5C-49A2-BED0-9A3436A58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0775E90-5651-4BA6-8FBC-B5E4B44569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2DD5B-8A5E-4925-AB3D-779B1A55B2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887903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42C7237-A503-4D41-94E7-1E3A3CFE80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01EB060-83DA-43FE-BA3A-B58BD3CE7D8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5DA7D990-1D37-4ECE-AABF-15BA180460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FDF1C9AC-7CBF-4189-82EC-1A570788AC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F094F-8BE3-4D30-9BA2-F4E4342B95EE}" type="datetimeFigureOut">
              <a:rPr lang="cs-CZ" smtClean="0"/>
              <a:t>14.12.2020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149E28FF-2466-422B-864D-2D9D3FDE89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C8AADBB-C4C8-4E05-BE29-DBEE8B6931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2DD5B-8A5E-4925-AB3D-779B1A55B2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9200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B562892-7CA9-4871-8012-61B4C0F47E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BD084055-59E7-4744-8626-F88AADD4FA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33E271DE-3744-4FEE-976F-396DABADC85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C1DD3144-2645-4392-B348-BFF02EBDC1A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C90D8814-BFC4-4998-AFF1-CDB42CD0F9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A0E34AF2-D841-4E90-80C0-A96C85030B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F094F-8BE3-4D30-9BA2-F4E4342B95EE}" type="datetimeFigureOut">
              <a:rPr lang="cs-CZ" smtClean="0"/>
              <a:t>14.12.2020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3CD79DDB-405D-4E53-8071-FEB8C63E7F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A5368BFD-A706-472B-95E2-0182616992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2DD5B-8A5E-4925-AB3D-779B1A55B2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68445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9747E16-CF8A-4B0D-AD9C-0DD764845E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79BC6E72-B91C-46C2-BDA0-9990A85645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F094F-8BE3-4D30-9BA2-F4E4342B95EE}" type="datetimeFigureOut">
              <a:rPr lang="cs-CZ" smtClean="0"/>
              <a:t>14.12.2020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DBB65A09-6D4E-4AF2-8388-D7BA834C8A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3734D9A0-9A66-4341-95BA-E9110BB850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2DD5B-8A5E-4925-AB3D-779B1A55B2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139260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141C049E-5DEF-4AB0-B9F0-F3F7C475AA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F094F-8BE3-4D30-9BA2-F4E4342B95EE}" type="datetimeFigureOut">
              <a:rPr lang="cs-CZ" smtClean="0"/>
              <a:t>14.12.2020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31489B70-25F3-4AB8-80B4-ADA65E9185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CB811192-DA6A-4BBE-9A02-4EB613DEAB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2DD5B-8A5E-4925-AB3D-779B1A55B2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774736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BE27B8B-EE13-418E-A706-B0FCCB23B9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3F968AB-01CF-4638-9A83-4B9D925929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C66CEB05-6AC9-43D9-BC97-59E830C479E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BA6911F5-B34E-4D90-8591-6987FE2A8F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F094F-8BE3-4D30-9BA2-F4E4342B95EE}" type="datetimeFigureOut">
              <a:rPr lang="cs-CZ" smtClean="0"/>
              <a:t>14.12.2020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504760C4-99FF-47BA-A787-639761AE5D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4B79B5A0-F6DA-41F9-A72F-95554909F3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2DD5B-8A5E-4925-AB3D-779B1A55B2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541591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F6CA75D-B7EA-4200-82EF-B8402A178F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7CE05616-38E2-4E62-A043-FBCE67A074C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3510B455-AEBF-4480-811A-EC4615C6BAF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0A8862F3-8D92-4A35-99D1-8F31549A5F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F094F-8BE3-4D30-9BA2-F4E4342B95EE}" type="datetimeFigureOut">
              <a:rPr lang="cs-CZ" smtClean="0"/>
              <a:t>14.12.2020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7179E436-1ED1-4F06-BA5C-C13A4E8844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05154F96-921C-45FA-A1F1-D63ECA4002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2DD5B-8A5E-4925-AB3D-779B1A55B2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638631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2785061D-2954-40F7-B8ED-57C62FE25A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63B155CF-BBBE-45D3-8FF6-1EDFBFD4DC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9264052-0BEB-4A40-8CDA-99B8A5ADC7D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9F094F-8BE3-4D30-9BA2-F4E4342B95EE}" type="datetimeFigureOut">
              <a:rPr lang="cs-CZ" smtClean="0"/>
              <a:t>14.12.2020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CEE7BA7-D889-4C3A-970B-51C4901902A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CE3FDEA-CF23-4B77-8091-FF5C523B21D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52DD5B-8A5E-4925-AB3D-779B1A55B2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177894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pixabay.com/en/christmas-christmas-background-1089311/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8" name="Rectangle 27">
            <a:extLst>
              <a:ext uri="{FF2B5EF4-FFF2-40B4-BE49-F238E27FC236}">
                <a16:creationId xmlns:a16="http://schemas.microsoft.com/office/drawing/2014/main" id="{DAF1966E-FD40-4A4A-B61B-C4DF7FA05F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30" name="Rectangle 29">
            <a:extLst>
              <a:ext uri="{FF2B5EF4-FFF2-40B4-BE49-F238E27FC236}">
                <a16:creationId xmlns:a16="http://schemas.microsoft.com/office/drawing/2014/main" id="{047BFA19-D45E-416B-A404-7AF2F3F270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rgbClr val="E1E1E1"/>
            </a:solidFill>
          </a:ln>
          <a:effectLst>
            <a:outerShdw blurRad="50800" dist="38100" dir="2700000" algn="t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32" name="Rectangle 31">
            <a:extLst>
              <a:ext uri="{FF2B5EF4-FFF2-40B4-BE49-F238E27FC236}">
                <a16:creationId xmlns:a16="http://schemas.microsoft.com/office/drawing/2014/main" id="{8E0105E7-23DB-4CF2-8258-FF47C762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A3E4E4EB-16BB-4613-8074-B0BC9AE299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Autofit/>
          </a:bodyPr>
          <a:lstStyle/>
          <a:p>
            <a:br>
              <a:rPr lang="cs-CZ" sz="3600" b="1" i="0" u="none" strike="noStrike" baseline="0" dirty="0">
                <a:latin typeface="Calibri" panose="020F0502020204030204" pitchFamily="34" charset="0"/>
              </a:rPr>
            </a:br>
            <a:r>
              <a:rPr lang="cs-CZ" sz="3600" b="1" i="0" u="none" strike="noStrike" baseline="0" dirty="0">
                <a:latin typeface="Calibri" panose="020F0502020204030204" pitchFamily="34" charset="0"/>
              </a:rPr>
              <a:t>Kurikulum</a:t>
            </a:r>
            <a:br>
              <a:rPr lang="cs-CZ" sz="3600" b="1" i="0" u="none" strike="noStrike" baseline="0" dirty="0">
                <a:latin typeface="Calibri" panose="020F0502020204030204" pitchFamily="34" charset="0"/>
              </a:rPr>
            </a:br>
            <a:br>
              <a:rPr lang="cs-CZ" sz="3600" b="1" i="0" u="none" strike="noStrike" baseline="0" dirty="0">
                <a:latin typeface="Calibri" panose="020F0502020204030204" pitchFamily="34" charset="0"/>
              </a:rPr>
            </a:br>
            <a:r>
              <a:rPr lang="cs-CZ" sz="3600" b="1" i="0" u="none" strike="noStrike" baseline="0" dirty="0">
                <a:latin typeface="Calibri" panose="020F0502020204030204" pitchFamily="34" charset="0"/>
              </a:rPr>
              <a:t> </a:t>
            </a:r>
            <a:endParaRPr lang="cs-CZ" sz="3600" b="1" dirty="0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074B4F7D-14B2-478B-8BF5-01E4E0C5D2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8834" y="758952"/>
            <a:ext cx="128016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12D18C5-D619-4AAF-89FD-9145BA50B5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5568" y="2481943"/>
            <a:ext cx="10168128" cy="3695020"/>
          </a:xfrm>
        </p:spPr>
        <p:txBody>
          <a:bodyPr>
            <a:normAutofit fontScale="92500" lnSpcReduction="20000"/>
          </a:bodyPr>
          <a:lstStyle/>
          <a:p>
            <a:r>
              <a:rPr lang="cs-CZ" sz="2200" b="1" i="0" u="none" strike="noStrike" baseline="0" dirty="0">
                <a:latin typeface="Calibri" panose="020F0502020204030204" pitchFamily="34" charset="0"/>
              </a:rPr>
              <a:t>Komplex problémů </a:t>
            </a:r>
            <a:r>
              <a:rPr lang="cs-CZ" sz="2200" b="0" i="0" u="none" strike="noStrike" baseline="0" dirty="0">
                <a:latin typeface="Calibri" panose="020F0502020204030204" pitchFamily="34" charset="0"/>
              </a:rPr>
              <a:t>vztahujících se k </a:t>
            </a:r>
            <a:r>
              <a:rPr lang="cs-CZ" sz="2200" i="0" u="none" strike="noStrike" baseline="0" dirty="0">
                <a:latin typeface="Calibri" panose="020F0502020204030204" pitchFamily="34" charset="0"/>
              </a:rPr>
              <a:t>řešení otázek </a:t>
            </a:r>
            <a:r>
              <a:rPr lang="cs-CZ" sz="2200" b="1" i="0" u="none" strike="noStrike" baseline="0" dirty="0">
                <a:latin typeface="Calibri" panose="020F0502020204030204" pitchFamily="34" charset="0"/>
              </a:rPr>
              <a:t>proč, koho, v čem, jak, kdy, za jakých podmínek </a:t>
            </a:r>
            <a:r>
              <a:rPr lang="cs-CZ" sz="2200" i="0" u="none" strike="noStrike" baseline="0" dirty="0">
                <a:latin typeface="Calibri" panose="020F0502020204030204" pitchFamily="34" charset="0"/>
              </a:rPr>
              <a:t>a</a:t>
            </a:r>
            <a:r>
              <a:rPr lang="cs-CZ" sz="2200" b="1" i="0" u="none" strike="noStrike" baseline="0" dirty="0">
                <a:latin typeface="Calibri" panose="020F0502020204030204" pitchFamily="34" charset="0"/>
              </a:rPr>
              <a:t> s jakými očekávánými efekty </a:t>
            </a:r>
            <a:r>
              <a:rPr lang="cs-CZ" sz="2200" b="0" i="0" u="none" strike="noStrike" baseline="0" dirty="0">
                <a:latin typeface="Calibri" panose="020F0502020204030204" pitchFamily="34" charset="0"/>
              </a:rPr>
              <a:t>vzdělávat (Walterová, 1994)</a:t>
            </a:r>
          </a:p>
          <a:p>
            <a:r>
              <a:rPr lang="cs-CZ" sz="2200" b="1" i="0" u="none" strike="noStrike" baseline="0" dirty="0">
                <a:latin typeface="Calibri" panose="020F0502020204030204" pitchFamily="34" charset="0"/>
              </a:rPr>
              <a:t>přehled učiva</a:t>
            </a:r>
            <a:r>
              <a:rPr lang="cs-CZ" sz="2200" b="0" i="0" u="none" strike="noStrike" baseline="0" dirty="0">
                <a:latin typeface="Calibri" panose="020F0502020204030204" pitchFamily="34" charset="0"/>
              </a:rPr>
              <a:t>, které se mají žáci naučit </a:t>
            </a:r>
          </a:p>
          <a:p>
            <a:r>
              <a:rPr lang="cs-CZ" sz="2200" b="1" i="0" u="none" strike="noStrike" baseline="0" dirty="0">
                <a:latin typeface="Calibri" panose="020F0502020204030204" pitchFamily="34" charset="0"/>
              </a:rPr>
              <a:t>učivo, vztahy </a:t>
            </a:r>
            <a:r>
              <a:rPr lang="cs-CZ" sz="2200" b="0" i="0" u="none" strike="noStrike" baseline="0" dirty="0">
                <a:latin typeface="Calibri" panose="020F0502020204030204" pitchFamily="34" charset="0"/>
              </a:rPr>
              <a:t>učitele a žáků a prostředí</a:t>
            </a:r>
          </a:p>
          <a:p>
            <a:r>
              <a:rPr lang="cs-CZ" sz="2200" b="1" i="0" u="none" strike="noStrike" baseline="0" dirty="0">
                <a:latin typeface="Calibri" panose="020F0502020204030204" pitchFamily="34" charset="0"/>
              </a:rPr>
              <a:t>obsah </a:t>
            </a:r>
            <a:r>
              <a:rPr lang="cs-CZ" sz="2200" b="0" i="0" u="none" strike="noStrike" baseline="0" dirty="0">
                <a:latin typeface="Calibri" panose="020F0502020204030204" pitchFamily="34" charset="0"/>
              </a:rPr>
              <a:t>vzdělávání, který zahrnuje veškeré </a:t>
            </a:r>
            <a:r>
              <a:rPr lang="cs-CZ" sz="2200" b="1" i="0" u="none" strike="noStrike" baseline="0" dirty="0">
                <a:latin typeface="Calibri" panose="020F0502020204030204" pitchFamily="34" charset="0"/>
              </a:rPr>
              <a:t>zkušenosti</a:t>
            </a:r>
            <a:r>
              <a:rPr lang="cs-CZ" sz="2200" b="0" i="0" u="none" strike="noStrike" baseline="0" dirty="0">
                <a:latin typeface="Calibri" panose="020F0502020204030204" pitchFamily="34" charset="0"/>
              </a:rPr>
              <a:t>, které žáci získávají ve škole a v činnostech ke škole se vztahujících, zejména jejich plánování, zprostředkovávání a hodnocení (Průcha, 2005)</a:t>
            </a:r>
          </a:p>
          <a:p>
            <a:r>
              <a:rPr lang="cs-CZ" sz="2000" b="1" i="0" u="none" strike="noStrike" baseline="0" dirty="0">
                <a:latin typeface="Calibri" panose="020F0502020204030204" pitchFamily="34" charset="0"/>
              </a:rPr>
              <a:t>vzdělávací program, projekt, plán</a:t>
            </a:r>
            <a:r>
              <a:rPr lang="cs-CZ" sz="2000" b="0" i="0" u="none" strike="noStrike" baseline="0" dirty="0">
                <a:latin typeface="Calibri" panose="020F0502020204030204" pitchFamily="34" charset="0"/>
              </a:rPr>
              <a:t>: zahrnuje škálu od programu jednotlivého kurzu nebo vyučovacího předmětu až po komplexní program vzdělávací instituce, tj. plán všech aktivit ve škole (Walterová, 1994) </a:t>
            </a:r>
          </a:p>
          <a:p>
            <a:r>
              <a:rPr lang="cs-CZ" sz="2000" b="1" i="0" u="none" strike="noStrike" baseline="0" dirty="0">
                <a:latin typeface="Calibri" panose="020F0502020204030204" pitchFamily="34" charset="0"/>
              </a:rPr>
              <a:t>obsah </a:t>
            </a:r>
            <a:r>
              <a:rPr lang="cs-CZ" sz="2000" b="0" i="0" u="none" strike="noStrike" baseline="0" dirty="0">
                <a:latin typeface="Calibri" panose="020F0502020204030204" pitchFamily="34" charset="0"/>
              </a:rPr>
              <a:t>vzdělávání (učivo) v širším slova smyslu a </a:t>
            </a:r>
            <a:r>
              <a:rPr lang="cs-CZ" sz="2000" b="1" i="0" u="none" strike="noStrike" baseline="0" dirty="0">
                <a:latin typeface="Calibri" panose="020F0502020204030204" pitchFamily="34" charset="0"/>
              </a:rPr>
              <a:t>proces </a:t>
            </a:r>
            <a:r>
              <a:rPr lang="cs-CZ" sz="2000" b="0" i="0" u="none" strike="noStrike" baseline="0" dirty="0">
                <a:latin typeface="Calibri" panose="020F0502020204030204" pitchFamily="34" charset="0"/>
              </a:rPr>
              <a:t>jeho osvojování, tj. jako veškerá zkušenost žáka (učícího se), kterou získává ve školském (vzdělávacím) prostředí, a činnosti, které jsou spojeny s jeho osvojováním (Maňák, Janík, &amp; Švec, 2008) </a:t>
            </a:r>
          </a:p>
          <a:p>
            <a:endParaRPr lang="cs-CZ" sz="2200" b="0" i="0" u="none" strike="noStrike" baseline="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88746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7">
            <a:extLst>
              <a:ext uri="{FF2B5EF4-FFF2-40B4-BE49-F238E27FC236}">
                <a16:creationId xmlns:a16="http://schemas.microsoft.com/office/drawing/2014/main" id="{100EDD19-6802-4EC3-95CE-CFFAB042CF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A352CA43-51C3-4B75-878A-65B38B5605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cs-CZ" altLang="cs-CZ" sz="4200" b="1"/>
              <a:t>Základní principy</a:t>
            </a:r>
            <a:br>
              <a:rPr lang="cs-CZ" altLang="cs-CZ" sz="4200" b="1"/>
            </a:br>
            <a:r>
              <a:rPr lang="cs-CZ" altLang="cs-CZ" sz="4200" b="1"/>
              <a:t> kooperativního vyučování</a:t>
            </a:r>
            <a:endParaRPr lang="cs-CZ" sz="4200"/>
          </a:p>
        </p:txBody>
      </p:sp>
      <p:sp>
        <p:nvSpPr>
          <p:cNvPr id="13" name="sketch line">
            <a:extLst>
              <a:ext uri="{FF2B5EF4-FFF2-40B4-BE49-F238E27FC236}">
                <a16:creationId xmlns:a16="http://schemas.microsoft.com/office/drawing/2014/main" id="{DB17E863-922E-4C26-BD64-E8FD41D28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9036" y="1677373"/>
            <a:ext cx="10853928" cy="18288"/>
          </a:xfrm>
          <a:custGeom>
            <a:avLst/>
            <a:gdLst>
              <a:gd name="connsiteX0" fmla="*/ 0 w 10853928"/>
              <a:gd name="connsiteY0" fmla="*/ 0 h 18288"/>
              <a:gd name="connsiteX1" fmla="*/ 461292 w 10853928"/>
              <a:gd name="connsiteY1" fmla="*/ 0 h 18288"/>
              <a:gd name="connsiteX2" fmla="*/ 1139662 w 10853928"/>
              <a:gd name="connsiteY2" fmla="*/ 0 h 18288"/>
              <a:gd name="connsiteX3" fmla="*/ 1926572 w 10853928"/>
              <a:gd name="connsiteY3" fmla="*/ 0 h 18288"/>
              <a:gd name="connsiteX4" fmla="*/ 2279325 w 10853928"/>
              <a:gd name="connsiteY4" fmla="*/ 0 h 18288"/>
              <a:gd name="connsiteX5" fmla="*/ 2632078 w 10853928"/>
              <a:gd name="connsiteY5" fmla="*/ 0 h 18288"/>
              <a:gd name="connsiteX6" fmla="*/ 3527527 w 10853928"/>
              <a:gd name="connsiteY6" fmla="*/ 0 h 18288"/>
              <a:gd name="connsiteX7" fmla="*/ 4205897 w 10853928"/>
              <a:gd name="connsiteY7" fmla="*/ 0 h 18288"/>
              <a:gd name="connsiteX8" fmla="*/ 4558650 w 10853928"/>
              <a:gd name="connsiteY8" fmla="*/ 0 h 18288"/>
              <a:gd name="connsiteX9" fmla="*/ 5237020 w 10853928"/>
              <a:gd name="connsiteY9" fmla="*/ 0 h 18288"/>
              <a:gd name="connsiteX10" fmla="*/ 6132469 w 10853928"/>
              <a:gd name="connsiteY10" fmla="*/ 0 h 18288"/>
              <a:gd name="connsiteX11" fmla="*/ 6702301 w 10853928"/>
              <a:gd name="connsiteY11" fmla="*/ 0 h 18288"/>
              <a:gd name="connsiteX12" fmla="*/ 7272132 w 10853928"/>
              <a:gd name="connsiteY12" fmla="*/ 0 h 18288"/>
              <a:gd name="connsiteX13" fmla="*/ 7950502 w 10853928"/>
              <a:gd name="connsiteY13" fmla="*/ 0 h 18288"/>
              <a:gd name="connsiteX14" fmla="*/ 8737412 w 10853928"/>
              <a:gd name="connsiteY14" fmla="*/ 0 h 18288"/>
              <a:gd name="connsiteX15" fmla="*/ 9524322 w 10853928"/>
              <a:gd name="connsiteY15" fmla="*/ 0 h 18288"/>
              <a:gd name="connsiteX16" fmla="*/ 10853928 w 10853928"/>
              <a:gd name="connsiteY16" fmla="*/ 0 h 18288"/>
              <a:gd name="connsiteX17" fmla="*/ 10853928 w 10853928"/>
              <a:gd name="connsiteY17" fmla="*/ 18288 h 18288"/>
              <a:gd name="connsiteX18" fmla="*/ 10392636 w 10853928"/>
              <a:gd name="connsiteY18" fmla="*/ 18288 h 18288"/>
              <a:gd name="connsiteX19" fmla="*/ 9497187 w 10853928"/>
              <a:gd name="connsiteY19" fmla="*/ 18288 h 18288"/>
              <a:gd name="connsiteX20" fmla="*/ 8818817 w 10853928"/>
              <a:gd name="connsiteY20" fmla="*/ 18288 h 18288"/>
              <a:gd name="connsiteX21" fmla="*/ 8466064 w 10853928"/>
              <a:gd name="connsiteY21" fmla="*/ 18288 h 18288"/>
              <a:gd name="connsiteX22" fmla="*/ 7787693 w 10853928"/>
              <a:gd name="connsiteY22" fmla="*/ 18288 h 18288"/>
              <a:gd name="connsiteX23" fmla="*/ 7217862 w 10853928"/>
              <a:gd name="connsiteY23" fmla="*/ 18288 h 18288"/>
              <a:gd name="connsiteX24" fmla="*/ 6648031 w 10853928"/>
              <a:gd name="connsiteY24" fmla="*/ 18288 h 18288"/>
              <a:gd name="connsiteX25" fmla="*/ 6078200 w 10853928"/>
              <a:gd name="connsiteY25" fmla="*/ 18288 h 18288"/>
              <a:gd name="connsiteX26" fmla="*/ 5508368 w 10853928"/>
              <a:gd name="connsiteY26" fmla="*/ 18288 h 18288"/>
              <a:gd name="connsiteX27" fmla="*/ 4721459 w 10853928"/>
              <a:gd name="connsiteY27" fmla="*/ 18288 h 18288"/>
              <a:gd name="connsiteX28" fmla="*/ 4043088 w 10853928"/>
              <a:gd name="connsiteY28" fmla="*/ 18288 h 18288"/>
              <a:gd name="connsiteX29" fmla="*/ 3690336 w 10853928"/>
              <a:gd name="connsiteY29" fmla="*/ 18288 h 18288"/>
              <a:gd name="connsiteX30" fmla="*/ 3120504 w 10853928"/>
              <a:gd name="connsiteY30" fmla="*/ 18288 h 18288"/>
              <a:gd name="connsiteX31" fmla="*/ 2333595 w 10853928"/>
              <a:gd name="connsiteY31" fmla="*/ 18288 h 18288"/>
              <a:gd name="connsiteX32" fmla="*/ 1872303 w 10853928"/>
              <a:gd name="connsiteY32" fmla="*/ 18288 h 18288"/>
              <a:gd name="connsiteX33" fmla="*/ 976854 w 10853928"/>
              <a:gd name="connsiteY33" fmla="*/ 18288 h 18288"/>
              <a:gd name="connsiteX34" fmla="*/ 0 w 10853928"/>
              <a:gd name="connsiteY34" fmla="*/ 18288 h 18288"/>
              <a:gd name="connsiteX35" fmla="*/ 0 w 10853928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853928" h="18288" fill="none" extrusionOk="0">
                <a:moveTo>
                  <a:pt x="0" y="0"/>
                </a:moveTo>
                <a:cubicBezTo>
                  <a:pt x="146993" y="-19076"/>
                  <a:pt x="347684" y="-4790"/>
                  <a:pt x="461292" y="0"/>
                </a:cubicBezTo>
                <a:cubicBezTo>
                  <a:pt x="574900" y="4790"/>
                  <a:pt x="808367" y="19821"/>
                  <a:pt x="1139662" y="0"/>
                </a:cubicBezTo>
                <a:cubicBezTo>
                  <a:pt x="1470957" y="-19821"/>
                  <a:pt x="1627405" y="5721"/>
                  <a:pt x="1926572" y="0"/>
                </a:cubicBezTo>
                <a:cubicBezTo>
                  <a:pt x="2225739" y="-5721"/>
                  <a:pt x="2137730" y="-3235"/>
                  <a:pt x="2279325" y="0"/>
                </a:cubicBezTo>
                <a:cubicBezTo>
                  <a:pt x="2420920" y="3235"/>
                  <a:pt x="2456518" y="9685"/>
                  <a:pt x="2632078" y="0"/>
                </a:cubicBezTo>
                <a:cubicBezTo>
                  <a:pt x="2807638" y="-9685"/>
                  <a:pt x="3211516" y="-43007"/>
                  <a:pt x="3527527" y="0"/>
                </a:cubicBezTo>
                <a:cubicBezTo>
                  <a:pt x="3843538" y="43007"/>
                  <a:pt x="4058833" y="22042"/>
                  <a:pt x="4205897" y="0"/>
                </a:cubicBezTo>
                <a:cubicBezTo>
                  <a:pt x="4352961" y="-22042"/>
                  <a:pt x="4474805" y="-11846"/>
                  <a:pt x="4558650" y="0"/>
                </a:cubicBezTo>
                <a:cubicBezTo>
                  <a:pt x="4642495" y="11846"/>
                  <a:pt x="5041928" y="-6069"/>
                  <a:pt x="5237020" y="0"/>
                </a:cubicBezTo>
                <a:cubicBezTo>
                  <a:pt x="5432112" y="6069"/>
                  <a:pt x="5943266" y="-17479"/>
                  <a:pt x="6132469" y="0"/>
                </a:cubicBezTo>
                <a:cubicBezTo>
                  <a:pt x="6321672" y="17479"/>
                  <a:pt x="6483872" y="26234"/>
                  <a:pt x="6702301" y="0"/>
                </a:cubicBezTo>
                <a:cubicBezTo>
                  <a:pt x="6920730" y="-26234"/>
                  <a:pt x="6991194" y="-15156"/>
                  <a:pt x="7272132" y="0"/>
                </a:cubicBezTo>
                <a:cubicBezTo>
                  <a:pt x="7553070" y="15156"/>
                  <a:pt x="7684444" y="-32961"/>
                  <a:pt x="7950502" y="0"/>
                </a:cubicBezTo>
                <a:cubicBezTo>
                  <a:pt x="8216560" y="32961"/>
                  <a:pt x="8493290" y="-10491"/>
                  <a:pt x="8737412" y="0"/>
                </a:cubicBezTo>
                <a:cubicBezTo>
                  <a:pt x="8981534" y="10491"/>
                  <a:pt x="9191586" y="-13899"/>
                  <a:pt x="9524322" y="0"/>
                </a:cubicBezTo>
                <a:cubicBezTo>
                  <a:pt x="9857058" y="13899"/>
                  <a:pt x="10297509" y="7485"/>
                  <a:pt x="10853928" y="0"/>
                </a:cubicBezTo>
                <a:cubicBezTo>
                  <a:pt x="10854574" y="4451"/>
                  <a:pt x="10854418" y="9226"/>
                  <a:pt x="10853928" y="18288"/>
                </a:cubicBezTo>
                <a:cubicBezTo>
                  <a:pt x="10691638" y="28522"/>
                  <a:pt x="10574319" y="29578"/>
                  <a:pt x="10392636" y="18288"/>
                </a:cubicBezTo>
                <a:cubicBezTo>
                  <a:pt x="10210953" y="6998"/>
                  <a:pt x="9836277" y="-16742"/>
                  <a:pt x="9497187" y="18288"/>
                </a:cubicBezTo>
                <a:cubicBezTo>
                  <a:pt x="9158097" y="53318"/>
                  <a:pt x="9119479" y="30714"/>
                  <a:pt x="8818817" y="18288"/>
                </a:cubicBezTo>
                <a:cubicBezTo>
                  <a:pt x="8518155" y="5863"/>
                  <a:pt x="8640037" y="6483"/>
                  <a:pt x="8466064" y="18288"/>
                </a:cubicBezTo>
                <a:cubicBezTo>
                  <a:pt x="8292091" y="30093"/>
                  <a:pt x="7997656" y="18914"/>
                  <a:pt x="7787693" y="18288"/>
                </a:cubicBezTo>
                <a:cubicBezTo>
                  <a:pt x="7577730" y="17662"/>
                  <a:pt x="7412468" y="21416"/>
                  <a:pt x="7217862" y="18288"/>
                </a:cubicBezTo>
                <a:cubicBezTo>
                  <a:pt x="7023256" y="15160"/>
                  <a:pt x="6898018" y="14824"/>
                  <a:pt x="6648031" y="18288"/>
                </a:cubicBezTo>
                <a:cubicBezTo>
                  <a:pt x="6398044" y="21752"/>
                  <a:pt x="6254402" y="38625"/>
                  <a:pt x="6078200" y="18288"/>
                </a:cubicBezTo>
                <a:cubicBezTo>
                  <a:pt x="5901998" y="-2049"/>
                  <a:pt x="5622886" y="3213"/>
                  <a:pt x="5508368" y="18288"/>
                </a:cubicBezTo>
                <a:cubicBezTo>
                  <a:pt x="5393850" y="33363"/>
                  <a:pt x="5036260" y="26830"/>
                  <a:pt x="4721459" y="18288"/>
                </a:cubicBezTo>
                <a:cubicBezTo>
                  <a:pt x="4406658" y="9746"/>
                  <a:pt x="4239221" y="41551"/>
                  <a:pt x="4043088" y="18288"/>
                </a:cubicBezTo>
                <a:cubicBezTo>
                  <a:pt x="3846955" y="-4975"/>
                  <a:pt x="3818802" y="34658"/>
                  <a:pt x="3690336" y="18288"/>
                </a:cubicBezTo>
                <a:cubicBezTo>
                  <a:pt x="3561870" y="1918"/>
                  <a:pt x="3265491" y="42194"/>
                  <a:pt x="3120504" y="18288"/>
                </a:cubicBezTo>
                <a:cubicBezTo>
                  <a:pt x="2975517" y="-5618"/>
                  <a:pt x="2720254" y="36673"/>
                  <a:pt x="2333595" y="18288"/>
                </a:cubicBezTo>
                <a:cubicBezTo>
                  <a:pt x="1946936" y="-97"/>
                  <a:pt x="2097241" y="5776"/>
                  <a:pt x="1872303" y="18288"/>
                </a:cubicBezTo>
                <a:cubicBezTo>
                  <a:pt x="1647365" y="30800"/>
                  <a:pt x="1282708" y="45380"/>
                  <a:pt x="976854" y="18288"/>
                </a:cubicBezTo>
                <a:cubicBezTo>
                  <a:pt x="671000" y="-8804"/>
                  <a:pt x="408401" y="-12775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853928" h="18288" stroke="0" extrusionOk="0">
                <a:moveTo>
                  <a:pt x="0" y="0"/>
                </a:moveTo>
                <a:cubicBezTo>
                  <a:pt x="267322" y="15284"/>
                  <a:pt x="415388" y="-21048"/>
                  <a:pt x="569831" y="0"/>
                </a:cubicBezTo>
                <a:cubicBezTo>
                  <a:pt x="724274" y="21048"/>
                  <a:pt x="769333" y="-2353"/>
                  <a:pt x="922584" y="0"/>
                </a:cubicBezTo>
                <a:cubicBezTo>
                  <a:pt x="1075835" y="2353"/>
                  <a:pt x="1399490" y="-145"/>
                  <a:pt x="1818033" y="0"/>
                </a:cubicBezTo>
                <a:cubicBezTo>
                  <a:pt x="2236576" y="145"/>
                  <a:pt x="2145330" y="5482"/>
                  <a:pt x="2387864" y="0"/>
                </a:cubicBezTo>
                <a:cubicBezTo>
                  <a:pt x="2630398" y="-5482"/>
                  <a:pt x="2793207" y="18487"/>
                  <a:pt x="2957695" y="0"/>
                </a:cubicBezTo>
                <a:cubicBezTo>
                  <a:pt x="3122183" y="-18487"/>
                  <a:pt x="3579141" y="19003"/>
                  <a:pt x="3853144" y="0"/>
                </a:cubicBezTo>
                <a:cubicBezTo>
                  <a:pt x="4127147" y="-19003"/>
                  <a:pt x="4209857" y="12211"/>
                  <a:pt x="4314436" y="0"/>
                </a:cubicBezTo>
                <a:cubicBezTo>
                  <a:pt x="4419015" y="-12211"/>
                  <a:pt x="4762459" y="-17220"/>
                  <a:pt x="5209885" y="0"/>
                </a:cubicBezTo>
                <a:cubicBezTo>
                  <a:pt x="5657311" y="17220"/>
                  <a:pt x="5692663" y="-3290"/>
                  <a:pt x="6105335" y="0"/>
                </a:cubicBezTo>
                <a:cubicBezTo>
                  <a:pt x="6518007" y="3290"/>
                  <a:pt x="6455516" y="-5124"/>
                  <a:pt x="6783705" y="0"/>
                </a:cubicBezTo>
                <a:cubicBezTo>
                  <a:pt x="7111894" y="5124"/>
                  <a:pt x="7441941" y="-17829"/>
                  <a:pt x="7679154" y="0"/>
                </a:cubicBezTo>
                <a:cubicBezTo>
                  <a:pt x="7916367" y="17829"/>
                  <a:pt x="8102967" y="-24363"/>
                  <a:pt x="8248985" y="0"/>
                </a:cubicBezTo>
                <a:cubicBezTo>
                  <a:pt x="8395003" y="24363"/>
                  <a:pt x="8552393" y="25505"/>
                  <a:pt x="8818817" y="0"/>
                </a:cubicBezTo>
                <a:cubicBezTo>
                  <a:pt x="9085241" y="-25505"/>
                  <a:pt x="9411308" y="38000"/>
                  <a:pt x="9605726" y="0"/>
                </a:cubicBezTo>
                <a:cubicBezTo>
                  <a:pt x="9800144" y="-38000"/>
                  <a:pt x="10006468" y="-25741"/>
                  <a:pt x="10175558" y="0"/>
                </a:cubicBezTo>
                <a:cubicBezTo>
                  <a:pt x="10344648" y="25741"/>
                  <a:pt x="10696282" y="695"/>
                  <a:pt x="10853928" y="0"/>
                </a:cubicBezTo>
                <a:cubicBezTo>
                  <a:pt x="10853521" y="8690"/>
                  <a:pt x="10853774" y="14141"/>
                  <a:pt x="10853928" y="18288"/>
                </a:cubicBezTo>
                <a:cubicBezTo>
                  <a:pt x="10608124" y="24255"/>
                  <a:pt x="10343415" y="22307"/>
                  <a:pt x="10067018" y="18288"/>
                </a:cubicBezTo>
                <a:cubicBezTo>
                  <a:pt x="9790621" y="14270"/>
                  <a:pt x="9843266" y="3564"/>
                  <a:pt x="9714266" y="18288"/>
                </a:cubicBezTo>
                <a:cubicBezTo>
                  <a:pt x="9585266" y="33012"/>
                  <a:pt x="9379484" y="1875"/>
                  <a:pt x="9252974" y="18288"/>
                </a:cubicBezTo>
                <a:cubicBezTo>
                  <a:pt x="9126464" y="34701"/>
                  <a:pt x="8580678" y="-4904"/>
                  <a:pt x="8357525" y="18288"/>
                </a:cubicBezTo>
                <a:cubicBezTo>
                  <a:pt x="8134372" y="41480"/>
                  <a:pt x="7903199" y="26458"/>
                  <a:pt x="7679154" y="18288"/>
                </a:cubicBezTo>
                <a:cubicBezTo>
                  <a:pt x="7455109" y="10118"/>
                  <a:pt x="7435944" y="27109"/>
                  <a:pt x="7217862" y="18288"/>
                </a:cubicBezTo>
                <a:cubicBezTo>
                  <a:pt x="6999780" y="9467"/>
                  <a:pt x="6680409" y="18985"/>
                  <a:pt x="6539492" y="18288"/>
                </a:cubicBezTo>
                <a:cubicBezTo>
                  <a:pt x="6398575" y="17592"/>
                  <a:pt x="6312077" y="33018"/>
                  <a:pt x="6186739" y="18288"/>
                </a:cubicBezTo>
                <a:cubicBezTo>
                  <a:pt x="6061401" y="3558"/>
                  <a:pt x="5947033" y="12075"/>
                  <a:pt x="5833986" y="18288"/>
                </a:cubicBezTo>
                <a:cubicBezTo>
                  <a:pt x="5720939" y="24501"/>
                  <a:pt x="5482226" y="8586"/>
                  <a:pt x="5155616" y="18288"/>
                </a:cubicBezTo>
                <a:cubicBezTo>
                  <a:pt x="4829006" y="27991"/>
                  <a:pt x="4841274" y="29316"/>
                  <a:pt x="4694324" y="18288"/>
                </a:cubicBezTo>
                <a:cubicBezTo>
                  <a:pt x="4547374" y="7260"/>
                  <a:pt x="4077675" y="7013"/>
                  <a:pt x="3907414" y="18288"/>
                </a:cubicBezTo>
                <a:cubicBezTo>
                  <a:pt x="3737153" y="29564"/>
                  <a:pt x="3538393" y="21630"/>
                  <a:pt x="3446122" y="18288"/>
                </a:cubicBezTo>
                <a:cubicBezTo>
                  <a:pt x="3353851" y="14946"/>
                  <a:pt x="2990320" y="-8091"/>
                  <a:pt x="2659212" y="18288"/>
                </a:cubicBezTo>
                <a:cubicBezTo>
                  <a:pt x="2328104" y="44667"/>
                  <a:pt x="2427653" y="9607"/>
                  <a:pt x="2306460" y="18288"/>
                </a:cubicBezTo>
                <a:cubicBezTo>
                  <a:pt x="2185267" y="26969"/>
                  <a:pt x="1719763" y="3717"/>
                  <a:pt x="1519550" y="18288"/>
                </a:cubicBezTo>
                <a:cubicBezTo>
                  <a:pt x="1319337" y="32860"/>
                  <a:pt x="1167371" y="17040"/>
                  <a:pt x="1058258" y="18288"/>
                </a:cubicBezTo>
                <a:cubicBezTo>
                  <a:pt x="949145" y="19536"/>
                  <a:pt x="780234" y="31447"/>
                  <a:pt x="705505" y="18288"/>
                </a:cubicBezTo>
                <a:cubicBezTo>
                  <a:pt x="630776" y="5129"/>
                  <a:pt x="215796" y="30056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8B1A9B8-06D3-47EA-A426-E8DC1E3ECA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4"/>
            <a:ext cx="10515600" cy="4251960"/>
          </a:xfrm>
        </p:spPr>
        <p:txBody>
          <a:bodyPr>
            <a:normAutofit/>
          </a:bodyPr>
          <a:lstStyle/>
          <a:p>
            <a:pPr eaLnBrk="1" hangingPunct="1"/>
            <a:endParaRPr lang="cs-CZ" altLang="cs-CZ" sz="2200"/>
          </a:p>
          <a:p>
            <a:pPr eaLnBrk="1" hangingPunct="1"/>
            <a:r>
              <a:rPr lang="cs-CZ" altLang="cs-CZ" sz="2200" b="1"/>
              <a:t>Partnerství:</a:t>
            </a:r>
            <a:r>
              <a:rPr lang="cs-CZ" altLang="cs-CZ" sz="2200"/>
              <a:t> žáci se učí lépe a více, když mohou společně pracovat na jednom projektu; typy výuky, které usnadňují spolupráci více žáků;</a:t>
            </a:r>
          </a:p>
          <a:p>
            <a:pPr eaLnBrk="1" hangingPunct="1"/>
            <a:r>
              <a:rPr lang="cs-CZ" altLang="cs-CZ" sz="2200" b="1"/>
              <a:t>Pružnost</a:t>
            </a:r>
            <a:r>
              <a:rPr lang="cs-CZ" altLang="cs-CZ" sz="2200"/>
              <a:t>: přizpůsobit se okolnostem, dané skupině žáků; neexistuje jeden model, použitelný za všech okolností.</a:t>
            </a:r>
          </a:p>
          <a:p>
            <a:pPr eaLnBrk="1" hangingPunct="1"/>
            <a:r>
              <a:rPr lang="cs-CZ" altLang="cs-CZ" sz="2200" b="1"/>
              <a:t>Vzájemná pomoc:</a:t>
            </a:r>
            <a:r>
              <a:rPr lang="cs-CZ" altLang="cs-CZ" sz="2200"/>
              <a:t> všichni si navzájem pomáhají; </a:t>
            </a:r>
          </a:p>
          <a:p>
            <a:pPr eaLnBrk="1" hangingPunct="1"/>
            <a:r>
              <a:rPr lang="cs-CZ" altLang="cs-CZ" sz="2200" b="1"/>
              <a:t>Kognitivní složitost</a:t>
            </a:r>
            <a:r>
              <a:rPr lang="cs-CZ" altLang="cs-CZ" sz="2200"/>
              <a:t>: učební situace spočívá v seskupování žáků; žák se dostává do kognitivních, psychologických a sociálních situací, ve kterých vystupuje více proměnných; pracuje tedy v kontextu, který ho více stimuluje.</a:t>
            </a:r>
          </a:p>
          <a:p>
            <a:pPr eaLnBrk="1" hangingPunct="1"/>
            <a:endParaRPr lang="cs-CZ" altLang="cs-CZ" sz="2200"/>
          </a:p>
          <a:p>
            <a:pPr eaLnBrk="1" hangingPunct="1"/>
            <a:endParaRPr lang="cs-CZ" altLang="cs-CZ" sz="2200"/>
          </a:p>
          <a:p>
            <a:pPr eaLnBrk="1" hangingPunct="1"/>
            <a:endParaRPr lang="cs-CZ" altLang="cs-CZ" sz="2200"/>
          </a:p>
          <a:p>
            <a:endParaRPr lang="cs-CZ" sz="2200"/>
          </a:p>
        </p:txBody>
      </p:sp>
    </p:spTree>
    <p:extLst>
      <p:ext uri="{BB962C8B-B14F-4D97-AF65-F5344CB8AC3E}">
        <p14:creationId xmlns:p14="http://schemas.microsoft.com/office/powerpoint/2010/main" val="28964974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DAF1966E-FD40-4A4A-B61B-C4DF7FA05F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047BFA19-D45E-416B-A404-7AF2F3F270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rgbClr val="E1E1E1"/>
            </a:solidFill>
          </a:ln>
          <a:effectLst>
            <a:outerShdw blurRad="50800" dist="38100" dir="2700000" algn="t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id="{8E0105E7-23DB-4CF2-8258-FF47C762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BDB4C7A6-81B3-4343-9019-34474B5A2B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/>
          <a:p>
            <a:endParaRPr lang="cs-CZ" sz="4000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074B4F7D-14B2-478B-8BF5-01E4E0C5D2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8834" y="758952"/>
            <a:ext cx="128016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DA7BBEE-BFD0-47CD-AB4D-F4CDDAC1B5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5568" y="2481943"/>
            <a:ext cx="10168128" cy="3695020"/>
          </a:xfrm>
        </p:spPr>
        <p:txBody>
          <a:bodyPr>
            <a:normAutofit/>
          </a:bodyPr>
          <a:lstStyle/>
          <a:p>
            <a:pPr eaLnBrk="1" hangingPunct="1"/>
            <a:r>
              <a:rPr lang="cs-CZ" altLang="cs-CZ" sz="2200" b="1"/>
              <a:t>Rozmanitost sociálních situací</a:t>
            </a:r>
            <a:r>
              <a:rPr lang="cs-CZ" altLang="cs-CZ" sz="2200"/>
              <a:t>: k osvojení hodnotných vzorců sociálního chování, získání dovedností a typů sociálního chování, např. </a:t>
            </a:r>
            <a:r>
              <a:rPr lang="cs-CZ" altLang="cs-CZ" sz="2200" i="1"/>
              <a:t>přesné formulování vlastních myšlenek a chápání myšlenek druhých lidí, schopnost přijmout druhé lidi, lepší reakce na požadavky skupin, atd</a:t>
            </a:r>
            <a:r>
              <a:rPr lang="cs-CZ" altLang="cs-CZ" sz="2200"/>
              <a:t>.</a:t>
            </a:r>
          </a:p>
          <a:p>
            <a:pPr eaLnBrk="1" hangingPunct="1"/>
            <a:r>
              <a:rPr lang="cs-CZ" altLang="cs-CZ" sz="2200" b="1"/>
              <a:t>Zlepšení sebehodnocení</a:t>
            </a:r>
            <a:r>
              <a:rPr lang="cs-CZ" altLang="cs-CZ" sz="2200"/>
              <a:t>: žáci se učí vidět pozitivněji sami sebe a dosahují tak lepších výsledků. </a:t>
            </a:r>
          </a:p>
          <a:p>
            <a:pPr marL="0" indent="0" eaLnBrk="1" hangingPunct="1">
              <a:buNone/>
            </a:pPr>
            <a:endParaRPr lang="cs-CZ" altLang="cs-CZ" sz="2200"/>
          </a:p>
          <a:p>
            <a:endParaRPr lang="cs-CZ" sz="2200"/>
          </a:p>
        </p:txBody>
      </p:sp>
    </p:spTree>
    <p:extLst>
      <p:ext uri="{BB962C8B-B14F-4D97-AF65-F5344CB8AC3E}">
        <p14:creationId xmlns:p14="http://schemas.microsoft.com/office/powerpoint/2010/main" val="4623144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6" name="Rectangle 135">
            <a:extLst>
              <a:ext uri="{FF2B5EF4-FFF2-40B4-BE49-F238E27FC236}">
                <a16:creationId xmlns:a16="http://schemas.microsoft.com/office/drawing/2014/main" id="{DAF1966E-FD40-4A4A-B61B-C4DF7FA05F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38" name="Rectangle 137">
            <a:extLst>
              <a:ext uri="{FF2B5EF4-FFF2-40B4-BE49-F238E27FC236}">
                <a16:creationId xmlns:a16="http://schemas.microsoft.com/office/drawing/2014/main" id="{047BFA19-D45E-416B-A404-7AF2F3F270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rgbClr val="E1E1E1"/>
            </a:solidFill>
          </a:ln>
          <a:effectLst>
            <a:outerShdw blurRad="50800" dist="38100" dir="2700000" algn="t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40" name="Rectangle 139">
            <a:extLst>
              <a:ext uri="{FF2B5EF4-FFF2-40B4-BE49-F238E27FC236}">
                <a16:creationId xmlns:a16="http://schemas.microsoft.com/office/drawing/2014/main" id="{8E0105E7-23DB-4CF2-8258-FF47C762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290" name="Rectangle 2">
            <a:extLst>
              <a:ext uri="{FF2B5EF4-FFF2-40B4-BE49-F238E27FC236}">
                <a16:creationId xmlns:a16="http://schemas.microsoft.com/office/drawing/2014/main" id="{CE13F84F-B1CB-4DE5-BA6E-C497381D070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/>
          <a:p>
            <a:pPr eaLnBrk="1" hangingPunct="1"/>
            <a:r>
              <a:rPr lang="cs-CZ" altLang="cs-CZ" sz="3700" b="1"/>
              <a:t>Co je charakteristické pro program Kritické myšlení</a:t>
            </a:r>
          </a:p>
        </p:txBody>
      </p:sp>
      <p:sp>
        <p:nvSpPr>
          <p:cNvPr id="142" name="Rectangle 141">
            <a:extLst>
              <a:ext uri="{FF2B5EF4-FFF2-40B4-BE49-F238E27FC236}">
                <a16:creationId xmlns:a16="http://schemas.microsoft.com/office/drawing/2014/main" id="{074B4F7D-14B2-478B-8BF5-01E4E0C5D2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8834" y="758952"/>
            <a:ext cx="128016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5C3CA172-C3F5-4F6D-8D53-6D625F4BB206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115568" y="2481943"/>
            <a:ext cx="10168128" cy="3695020"/>
          </a:xfrm>
        </p:spPr>
        <p:txBody>
          <a:bodyPr>
            <a:normAutofit/>
          </a:bodyPr>
          <a:lstStyle/>
          <a:p>
            <a:pPr eaLnBrk="1" hangingPunct="1"/>
            <a:r>
              <a:rPr lang="cs-CZ" altLang="cs-CZ" sz="2200"/>
              <a:t>aktivní učení odehrávající se ve fázích </a:t>
            </a:r>
            <a:r>
              <a:rPr lang="cs-CZ" altLang="cs-CZ" sz="2200" b="1"/>
              <a:t>evokace – uvědomění si významu – reflexe; </a:t>
            </a:r>
          </a:p>
          <a:p>
            <a:pPr eaLnBrk="1" hangingPunct="1"/>
            <a:r>
              <a:rPr lang="cs-CZ" altLang="cs-CZ" sz="2200"/>
              <a:t>změna </a:t>
            </a:r>
            <a:r>
              <a:rPr lang="cs-CZ" altLang="cs-CZ" sz="2200" b="1"/>
              <a:t>učitelova postavení</a:t>
            </a:r>
            <a:r>
              <a:rPr lang="cs-CZ" altLang="cs-CZ" sz="2200"/>
              <a:t> v procesu výchovy a učení a změna </a:t>
            </a:r>
            <a:r>
              <a:rPr lang="cs-CZ" altLang="cs-CZ" sz="2200" b="1"/>
              <a:t>komunikace</a:t>
            </a:r>
            <a:r>
              <a:rPr lang="cs-CZ" altLang="cs-CZ" sz="2200"/>
              <a:t> mezi učitelem a žáky a mezi žáky navzájem; </a:t>
            </a:r>
          </a:p>
          <a:p>
            <a:pPr eaLnBrk="1" hangingPunct="1"/>
            <a:r>
              <a:rPr lang="cs-CZ" altLang="cs-CZ" sz="2200" b="1"/>
              <a:t>využití faktografických znalostí</a:t>
            </a:r>
            <a:r>
              <a:rPr lang="cs-CZ" altLang="cs-CZ" sz="2200"/>
              <a:t> k řešení problémů a jako materiálu k rozvíjení myšlenkových operací, vyvážený poměr mezi znalostmi, dovednostmi a rozvíjenými postoji; 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6" name="Rectangle 135">
            <a:extLst>
              <a:ext uri="{FF2B5EF4-FFF2-40B4-BE49-F238E27FC236}">
                <a16:creationId xmlns:a16="http://schemas.microsoft.com/office/drawing/2014/main" id="{DAF1966E-FD40-4A4A-B61B-C4DF7FA05F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38" name="Rectangle 137">
            <a:extLst>
              <a:ext uri="{FF2B5EF4-FFF2-40B4-BE49-F238E27FC236}">
                <a16:creationId xmlns:a16="http://schemas.microsoft.com/office/drawing/2014/main" id="{047BFA19-D45E-416B-A404-7AF2F3F270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rgbClr val="E1E1E1"/>
            </a:solidFill>
          </a:ln>
          <a:effectLst>
            <a:outerShdw blurRad="50800" dist="38100" dir="2700000" algn="t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40" name="Rectangle 139">
            <a:extLst>
              <a:ext uri="{FF2B5EF4-FFF2-40B4-BE49-F238E27FC236}">
                <a16:creationId xmlns:a16="http://schemas.microsoft.com/office/drawing/2014/main" id="{8E0105E7-23DB-4CF2-8258-FF47C762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314" name="Rectangle 2">
            <a:extLst>
              <a:ext uri="{FF2B5EF4-FFF2-40B4-BE49-F238E27FC236}">
                <a16:creationId xmlns:a16="http://schemas.microsoft.com/office/drawing/2014/main" id="{0EC06447-FEAD-41EF-A2D3-9E8F77406A0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/>
          <a:p>
            <a:pPr eaLnBrk="1" hangingPunct="1"/>
            <a:endParaRPr lang="cs-CZ" altLang="cs-CZ" sz="4000"/>
          </a:p>
        </p:txBody>
      </p:sp>
      <p:sp>
        <p:nvSpPr>
          <p:cNvPr id="142" name="Rectangle 141">
            <a:extLst>
              <a:ext uri="{FF2B5EF4-FFF2-40B4-BE49-F238E27FC236}">
                <a16:creationId xmlns:a16="http://schemas.microsoft.com/office/drawing/2014/main" id="{074B4F7D-14B2-478B-8BF5-01E4E0C5D2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8834" y="758952"/>
            <a:ext cx="128016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1AC42D5E-8A71-4F02-A2AA-63F5CF45710B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115568" y="2481943"/>
            <a:ext cx="10168128" cy="3695020"/>
          </a:xfrm>
        </p:spPr>
        <p:txBody>
          <a:bodyPr>
            <a:normAutofit/>
          </a:bodyPr>
          <a:lstStyle/>
          <a:p>
            <a:pPr eaLnBrk="1" hangingPunct="1"/>
            <a:r>
              <a:rPr lang="cs-CZ" altLang="cs-CZ" sz="2200" dirty="0"/>
              <a:t>zohlednění skutečných  </a:t>
            </a:r>
            <a:r>
              <a:rPr lang="cs-CZ" altLang="cs-CZ" sz="2200" b="1" dirty="0"/>
              <a:t>zájmů a potřeb žáka; </a:t>
            </a:r>
          </a:p>
          <a:p>
            <a:pPr eaLnBrk="1" hangingPunct="1"/>
            <a:r>
              <a:rPr lang="cs-CZ" altLang="cs-CZ" sz="2200" dirty="0"/>
              <a:t>studentova neustálá </a:t>
            </a:r>
            <a:r>
              <a:rPr lang="cs-CZ" altLang="cs-CZ" sz="2200" b="1" dirty="0"/>
              <a:t>reflexe </a:t>
            </a:r>
            <a:r>
              <a:rPr lang="cs-CZ" altLang="cs-CZ" sz="2200" dirty="0"/>
              <a:t>vlastního učení jako jeden z nástrojů celoživotního vzdělávání; </a:t>
            </a:r>
          </a:p>
          <a:p>
            <a:pPr eaLnBrk="1" hangingPunct="1"/>
            <a:r>
              <a:rPr lang="cs-CZ" altLang="cs-CZ" sz="2200" dirty="0"/>
              <a:t>důraz na stálou </a:t>
            </a:r>
            <a:r>
              <a:rPr lang="cs-CZ" altLang="cs-CZ" sz="2200" b="1" dirty="0"/>
              <a:t>spolupráci</a:t>
            </a:r>
            <a:r>
              <a:rPr lang="cs-CZ" altLang="cs-CZ" sz="2200" dirty="0"/>
              <a:t> žáků, využití celé škály </a:t>
            </a:r>
            <a:r>
              <a:rPr lang="cs-CZ" altLang="cs-CZ" sz="2200" b="1" dirty="0"/>
              <a:t>kooperativních metod</a:t>
            </a:r>
            <a:r>
              <a:rPr lang="cs-CZ" altLang="cs-CZ" sz="2200" dirty="0"/>
              <a:t>; </a:t>
            </a:r>
          </a:p>
          <a:p>
            <a:pPr eaLnBrk="1" hangingPunct="1"/>
            <a:r>
              <a:rPr lang="cs-CZ" altLang="cs-CZ" sz="2200" b="1" dirty="0"/>
              <a:t>hodnocení</a:t>
            </a:r>
            <a:r>
              <a:rPr lang="cs-CZ" altLang="cs-CZ" sz="2200" dirty="0"/>
              <a:t> učebního </a:t>
            </a:r>
            <a:r>
              <a:rPr lang="cs-CZ" altLang="cs-CZ" sz="2200" b="1" dirty="0"/>
              <a:t>procesu</a:t>
            </a:r>
            <a:r>
              <a:rPr lang="cs-CZ" altLang="cs-CZ" sz="2200" dirty="0"/>
              <a:t>, ne jen výsledku učebního procesu; </a:t>
            </a:r>
          </a:p>
          <a:p>
            <a:pPr eaLnBrk="1" hangingPunct="1"/>
            <a:r>
              <a:rPr lang="cs-CZ" altLang="cs-CZ" sz="2200" b="1" dirty="0"/>
              <a:t>žákovo ztotožnění</a:t>
            </a:r>
            <a:r>
              <a:rPr lang="cs-CZ" altLang="cs-CZ" sz="2200" dirty="0"/>
              <a:t> se s cíli učení – žák cílům rozumí a později si je i samostatně formuluje a sleduje míru jejich dosahování; </a:t>
            </a:r>
          </a:p>
          <a:p>
            <a:pPr eaLnBrk="1" hangingPunct="1"/>
            <a:r>
              <a:rPr lang="cs-CZ" altLang="cs-CZ" sz="2200" b="1" dirty="0"/>
              <a:t>třída jako učící se společenství</a:t>
            </a:r>
            <a:r>
              <a:rPr lang="cs-CZ" altLang="cs-CZ" sz="2200" dirty="0"/>
              <a:t> otevřené novým nápadům a netradičním řešením. </a:t>
            </a:r>
          </a:p>
          <a:p>
            <a:pPr eaLnBrk="1" hangingPunct="1"/>
            <a:endParaRPr lang="cs-CZ" altLang="cs-CZ" sz="2200" dirty="0"/>
          </a:p>
          <a:p>
            <a:pPr marL="0" indent="0" eaLnBrk="1" hangingPunct="1">
              <a:buNone/>
            </a:pPr>
            <a:endParaRPr lang="cs-CZ" altLang="cs-CZ" sz="2200" dirty="0"/>
          </a:p>
          <a:p>
            <a:pPr eaLnBrk="1" hangingPunct="1"/>
            <a:endParaRPr lang="cs-CZ" altLang="cs-CZ" sz="22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5" name="Rectangle 74">
            <a:extLst>
              <a:ext uri="{FF2B5EF4-FFF2-40B4-BE49-F238E27FC236}">
                <a16:creationId xmlns:a16="http://schemas.microsoft.com/office/drawing/2014/main" id="{DAF1966E-FD40-4A4A-B61B-C4DF7FA05F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7" name="Rectangle 76">
            <a:extLst>
              <a:ext uri="{FF2B5EF4-FFF2-40B4-BE49-F238E27FC236}">
                <a16:creationId xmlns:a16="http://schemas.microsoft.com/office/drawing/2014/main" id="{047BFA19-D45E-416B-A404-7AF2F3F270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rgbClr val="E1E1E1"/>
            </a:solidFill>
          </a:ln>
          <a:effectLst>
            <a:outerShdw blurRad="50800" dist="38100" dir="2700000" algn="t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79" name="Rectangle 78">
            <a:extLst>
              <a:ext uri="{FF2B5EF4-FFF2-40B4-BE49-F238E27FC236}">
                <a16:creationId xmlns:a16="http://schemas.microsoft.com/office/drawing/2014/main" id="{8E0105E7-23DB-4CF2-8258-FF47C762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362" name="Rectangle 2">
            <a:extLst>
              <a:ext uri="{FF2B5EF4-FFF2-40B4-BE49-F238E27FC236}">
                <a16:creationId xmlns:a16="http://schemas.microsoft.com/office/drawing/2014/main" id="{4114FAE5-694D-4304-9F19-2117914EA22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/>
          <a:p>
            <a:pPr eaLnBrk="1" hangingPunct="1"/>
            <a:r>
              <a:rPr lang="cs-CZ" altLang="cs-CZ" sz="3700"/>
              <a:t>Základní rámec = tzv. </a:t>
            </a:r>
            <a:r>
              <a:rPr lang="cs-CZ" altLang="cs-CZ" sz="3700" i="1"/>
              <a:t>třífázový cyklus učení</a:t>
            </a:r>
            <a:r>
              <a:rPr lang="cs-CZ" altLang="cs-CZ" sz="3700"/>
              <a:t>:</a:t>
            </a:r>
            <a:br>
              <a:rPr lang="cs-CZ" altLang="cs-CZ" sz="3700" b="1" i="1"/>
            </a:br>
            <a:endParaRPr lang="cs-CZ" altLang="cs-CZ" sz="3700" b="1" i="1"/>
          </a:p>
        </p:txBody>
      </p:sp>
      <p:sp>
        <p:nvSpPr>
          <p:cNvPr id="81" name="Rectangle 80">
            <a:extLst>
              <a:ext uri="{FF2B5EF4-FFF2-40B4-BE49-F238E27FC236}">
                <a16:creationId xmlns:a16="http://schemas.microsoft.com/office/drawing/2014/main" id="{074B4F7D-14B2-478B-8BF5-01E4E0C5D2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8834" y="758952"/>
            <a:ext cx="128016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014241E0-31F8-4C75-BC31-FA5A81F4F63B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115568" y="2481943"/>
            <a:ext cx="10168128" cy="3695020"/>
          </a:xfrm>
        </p:spPr>
        <p:txBody>
          <a:bodyPr>
            <a:normAutofit/>
          </a:bodyPr>
          <a:lstStyle/>
          <a:p>
            <a:pPr eaLnBrk="1" hangingPunct="1"/>
            <a:r>
              <a:rPr lang="cs-CZ" altLang="cs-CZ" sz="2200" b="1" i="1"/>
              <a:t>evokace</a:t>
            </a:r>
            <a:r>
              <a:rPr lang="cs-CZ" altLang="cs-CZ" sz="2200"/>
              <a:t> –učení začíná tím, že si studenti uvědomí a slovy vyjádří, </a:t>
            </a:r>
            <a:r>
              <a:rPr lang="cs-CZ" altLang="cs-CZ" sz="2200" b="1"/>
              <a:t>co sami vědí nebo co si myslí</a:t>
            </a:r>
            <a:r>
              <a:rPr lang="cs-CZ" altLang="cs-CZ" sz="2200"/>
              <a:t>, že vědí, </a:t>
            </a:r>
            <a:r>
              <a:rPr lang="cs-CZ" altLang="cs-CZ" sz="2200" b="1"/>
              <a:t>o</a:t>
            </a:r>
            <a:r>
              <a:rPr lang="cs-CZ" altLang="cs-CZ" sz="2200"/>
              <a:t> </a:t>
            </a:r>
            <a:r>
              <a:rPr lang="cs-CZ" altLang="cs-CZ" sz="2200" b="1"/>
              <a:t>předloženém tématu</a:t>
            </a:r>
            <a:r>
              <a:rPr lang="cs-CZ" altLang="cs-CZ" sz="2200"/>
              <a:t>, zároveň formulují </a:t>
            </a:r>
            <a:r>
              <a:rPr lang="cs-CZ" altLang="cs-CZ" sz="2200" b="1"/>
              <a:t>i nejasnosti a</a:t>
            </a:r>
            <a:r>
              <a:rPr lang="cs-CZ" altLang="cs-CZ" sz="2200"/>
              <a:t> </a:t>
            </a:r>
            <a:r>
              <a:rPr lang="cs-CZ" altLang="cs-CZ" sz="2200" b="1"/>
              <a:t>otázky,</a:t>
            </a:r>
            <a:r>
              <a:rPr lang="cs-CZ" altLang="cs-CZ" sz="2200"/>
              <a:t> které k tématu mají a na které budou hledat v další fázi odpověď; </a:t>
            </a:r>
            <a:endParaRPr lang="cs-CZ" altLang="cs-CZ" sz="2200" b="1" i="1"/>
          </a:p>
          <a:p>
            <a:pPr eaLnBrk="1" hangingPunct="1"/>
            <a:r>
              <a:rPr lang="cs-CZ" altLang="cs-CZ" sz="2200" b="1" i="1"/>
              <a:t>uvědomění si významu</a:t>
            </a:r>
            <a:r>
              <a:rPr lang="cs-CZ" altLang="cs-CZ" sz="2200"/>
              <a:t> – </a:t>
            </a:r>
            <a:r>
              <a:rPr lang="cs-CZ" altLang="cs-CZ" sz="2200" b="1"/>
              <a:t>konfrontace</a:t>
            </a:r>
            <a:r>
              <a:rPr lang="cs-CZ" altLang="cs-CZ" sz="2200"/>
              <a:t> studentova původního konceptu daného tématu </a:t>
            </a:r>
            <a:r>
              <a:rPr lang="cs-CZ" altLang="cs-CZ" sz="2200" b="1"/>
              <a:t>se zdrojem nových informací, názorů, nově formulovaných souvislostí</a:t>
            </a:r>
            <a:r>
              <a:rPr lang="cs-CZ" altLang="cs-CZ" sz="2200"/>
              <a:t> (text, film, vyprávění, přednáška…); </a:t>
            </a:r>
            <a:endParaRPr lang="cs-CZ" altLang="cs-CZ" sz="2200" b="1" i="1"/>
          </a:p>
          <a:p>
            <a:pPr eaLnBrk="1" hangingPunct="1"/>
            <a:r>
              <a:rPr lang="cs-CZ" altLang="cs-CZ" sz="2200" b="1" i="1"/>
              <a:t>reflexe</a:t>
            </a:r>
            <a:r>
              <a:rPr lang="cs-CZ" altLang="cs-CZ" sz="2200"/>
              <a:t> –žáci </a:t>
            </a:r>
            <a:r>
              <a:rPr lang="cs-CZ" altLang="cs-CZ" sz="2200" b="1"/>
              <a:t>přeformulují své chápání tématu</a:t>
            </a:r>
            <a:r>
              <a:rPr lang="cs-CZ" altLang="cs-CZ" sz="2200"/>
              <a:t> pod vlivem nových informací i diskusí s kolegy, uvědomí si, co nového se naučili, které z původních představ se jim potvrdily, které naopak vyvrátili, uvědomí si i názory a postoje druhých lidí (spolužáků, učitele) k tématu. 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3" name="Rectangle 72">
            <a:extLst>
              <a:ext uri="{FF2B5EF4-FFF2-40B4-BE49-F238E27FC236}">
                <a16:creationId xmlns:a16="http://schemas.microsoft.com/office/drawing/2014/main" id="{2E442304-DDBD-4F7B-8017-36BCC863FB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410" name="Rectangle 2">
            <a:extLst>
              <a:ext uri="{FF2B5EF4-FFF2-40B4-BE49-F238E27FC236}">
                <a16:creationId xmlns:a16="http://schemas.microsoft.com/office/drawing/2014/main" id="{4FAADD3B-F5A4-49CD-A4D7-33CE07130D4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35000" y="640823"/>
            <a:ext cx="3418659" cy="5583148"/>
          </a:xfrm>
        </p:spPr>
        <p:txBody>
          <a:bodyPr anchor="ctr">
            <a:normAutofit/>
          </a:bodyPr>
          <a:lstStyle/>
          <a:p>
            <a:pPr eaLnBrk="1" hangingPunct="1"/>
            <a:endParaRPr lang="cs-CZ" altLang="cs-CZ" sz="5400"/>
          </a:p>
        </p:txBody>
      </p:sp>
      <p:sp>
        <p:nvSpPr>
          <p:cNvPr id="75" name="sketch line">
            <a:extLst>
              <a:ext uri="{FF2B5EF4-FFF2-40B4-BE49-F238E27FC236}">
                <a16:creationId xmlns:a16="http://schemas.microsoft.com/office/drawing/2014/main" id="{5E107275-3853-46FD-A241-DE4355A426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1627450" y="3462719"/>
            <a:ext cx="5410200" cy="18288"/>
          </a:xfrm>
          <a:custGeom>
            <a:avLst/>
            <a:gdLst>
              <a:gd name="connsiteX0" fmla="*/ 0 w 5410200"/>
              <a:gd name="connsiteY0" fmla="*/ 0 h 18288"/>
              <a:gd name="connsiteX1" fmla="*/ 568071 w 5410200"/>
              <a:gd name="connsiteY1" fmla="*/ 0 h 18288"/>
              <a:gd name="connsiteX2" fmla="*/ 1298448 w 5410200"/>
              <a:gd name="connsiteY2" fmla="*/ 0 h 18288"/>
              <a:gd name="connsiteX3" fmla="*/ 1920621 w 5410200"/>
              <a:gd name="connsiteY3" fmla="*/ 0 h 18288"/>
              <a:gd name="connsiteX4" fmla="*/ 2488692 w 5410200"/>
              <a:gd name="connsiteY4" fmla="*/ 0 h 18288"/>
              <a:gd name="connsiteX5" fmla="*/ 3219069 w 5410200"/>
              <a:gd name="connsiteY5" fmla="*/ 0 h 18288"/>
              <a:gd name="connsiteX6" fmla="*/ 3895344 w 5410200"/>
              <a:gd name="connsiteY6" fmla="*/ 0 h 18288"/>
              <a:gd name="connsiteX7" fmla="*/ 4571619 w 5410200"/>
              <a:gd name="connsiteY7" fmla="*/ 0 h 18288"/>
              <a:gd name="connsiteX8" fmla="*/ 5410200 w 5410200"/>
              <a:gd name="connsiteY8" fmla="*/ 0 h 18288"/>
              <a:gd name="connsiteX9" fmla="*/ 5410200 w 5410200"/>
              <a:gd name="connsiteY9" fmla="*/ 18288 h 18288"/>
              <a:gd name="connsiteX10" fmla="*/ 4842129 w 5410200"/>
              <a:gd name="connsiteY10" fmla="*/ 18288 h 18288"/>
              <a:gd name="connsiteX11" fmla="*/ 4328160 w 5410200"/>
              <a:gd name="connsiteY11" fmla="*/ 18288 h 18288"/>
              <a:gd name="connsiteX12" fmla="*/ 3597783 w 5410200"/>
              <a:gd name="connsiteY12" fmla="*/ 18288 h 18288"/>
              <a:gd name="connsiteX13" fmla="*/ 3029712 w 5410200"/>
              <a:gd name="connsiteY13" fmla="*/ 18288 h 18288"/>
              <a:gd name="connsiteX14" fmla="*/ 2299335 w 5410200"/>
              <a:gd name="connsiteY14" fmla="*/ 18288 h 18288"/>
              <a:gd name="connsiteX15" fmla="*/ 1514856 w 5410200"/>
              <a:gd name="connsiteY15" fmla="*/ 18288 h 18288"/>
              <a:gd name="connsiteX16" fmla="*/ 892683 w 5410200"/>
              <a:gd name="connsiteY16" fmla="*/ 18288 h 18288"/>
              <a:gd name="connsiteX17" fmla="*/ 0 w 5410200"/>
              <a:gd name="connsiteY17" fmla="*/ 18288 h 18288"/>
              <a:gd name="connsiteX18" fmla="*/ 0 w 5410200"/>
              <a:gd name="connsiteY18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5410200" h="18288" fill="none" extrusionOk="0">
                <a:moveTo>
                  <a:pt x="0" y="0"/>
                </a:moveTo>
                <a:cubicBezTo>
                  <a:pt x="163050" y="-18707"/>
                  <a:pt x="319321" y="-16364"/>
                  <a:pt x="568071" y="0"/>
                </a:cubicBezTo>
                <a:cubicBezTo>
                  <a:pt x="816821" y="16364"/>
                  <a:pt x="1013224" y="-7268"/>
                  <a:pt x="1298448" y="0"/>
                </a:cubicBezTo>
                <a:cubicBezTo>
                  <a:pt x="1583672" y="7268"/>
                  <a:pt x="1631711" y="-3367"/>
                  <a:pt x="1920621" y="0"/>
                </a:cubicBezTo>
                <a:cubicBezTo>
                  <a:pt x="2209531" y="3367"/>
                  <a:pt x="2364420" y="-19184"/>
                  <a:pt x="2488692" y="0"/>
                </a:cubicBezTo>
                <a:cubicBezTo>
                  <a:pt x="2612964" y="19184"/>
                  <a:pt x="3023298" y="-34627"/>
                  <a:pt x="3219069" y="0"/>
                </a:cubicBezTo>
                <a:cubicBezTo>
                  <a:pt x="3414840" y="34627"/>
                  <a:pt x="3656810" y="24043"/>
                  <a:pt x="3895344" y="0"/>
                </a:cubicBezTo>
                <a:cubicBezTo>
                  <a:pt x="4133879" y="-24043"/>
                  <a:pt x="4393984" y="-19577"/>
                  <a:pt x="4571619" y="0"/>
                </a:cubicBezTo>
                <a:cubicBezTo>
                  <a:pt x="4749255" y="19577"/>
                  <a:pt x="5179928" y="-6281"/>
                  <a:pt x="5410200" y="0"/>
                </a:cubicBezTo>
                <a:cubicBezTo>
                  <a:pt x="5410730" y="6954"/>
                  <a:pt x="5410934" y="12839"/>
                  <a:pt x="5410200" y="18288"/>
                </a:cubicBezTo>
                <a:cubicBezTo>
                  <a:pt x="5139060" y="6751"/>
                  <a:pt x="5121593" y="31035"/>
                  <a:pt x="4842129" y="18288"/>
                </a:cubicBezTo>
                <a:cubicBezTo>
                  <a:pt x="4562665" y="5541"/>
                  <a:pt x="4448273" y="9487"/>
                  <a:pt x="4328160" y="18288"/>
                </a:cubicBezTo>
                <a:cubicBezTo>
                  <a:pt x="4208047" y="27089"/>
                  <a:pt x="3760936" y="22567"/>
                  <a:pt x="3597783" y="18288"/>
                </a:cubicBezTo>
                <a:cubicBezTo>
                  <a:pt x="3434630" y="14009"/>
                  <a:pt x="3299718" y="33213"/>
                  <a:pt x="3029712" y="18288"/>
                </a:cubicBezTo>
                <a:cubicBezTo>
                  <a:pt x="2759706" y="3363"/>
                  <a:pt x="2640159" y="27394"/>
                  <a:pt x="2299335" y="18288"/>
                </a:cubicBezTo>
                <a:cubicBezTo>
                  <a:pt x="1958511" y="9182"/>
                  <a:pt x="1801186" y="28985"/>
                  <a:pt x="1514856" y="18288"/>
                </a:cubicBezTo>
                <a:cubicBezTo>
                  <a:pt x="1228526" y="7591"/>
                  <a:pt x="1063509" y="-5305"/>
                  <a:pt x="892683" y="18288"/>
                </a:cubicBezTo>
                <a:cubicBezTo>
                  <a:pt x="721857" y="41881"/>
                  <a:pt x="186945" y="-20897"/>
                  <a:pt x="0" y="18288"/>
                </a:cubicBezTo>
                <a:cubicBezTo>
                  <a:pt x="-570" y="9279"/>
                  <a:pt x="132" y="5100"/>
                  <a:pt x="0" y="0"/>
                </a:cubicBezTo>
                <a:close/>
              </a:path>
              <a:path w="5410200" h="18288" stroke="0" extrusionOk="0">
                <a:moveTo>
                  <a:pt x="0" y="0"/>
                </a:moveTo>
                <a:cubicBezTo>
                  <a:pt x="285096" y="-4925"/>
                  <a:pt x="376456" y="22268"/>
                  <a:pt x="622173" y="0"/>
                </a:cubicBezTo>
                <a:cubicBezTo>
                  <a:pt x="867890" y="-22268"/>
                  <a:pt x="1031392" y="7228"/>
                  <a:pt x="1136142" y="0"/>
                </a:cubicBezTo>
                <a:cubicBezTo>
                  <a:pt x="1240892" y="-7228"/>
                  <a:pt x="1561853" y="9877"/>
                  <a:pt x="1920621" y="0"/>
                </a:cubicBezTo>
                <a:cubicBezTo>
                  <a:pt x="2279389" y="-9877"/>
                  <a:pt x="2367255" y="19546"/>
                  <a:pt x="2542794" y="0"/>
                </a:cubicBezTo>
                <a:cubicBezTo>
                  <a:pt x="2718333" y="-19546"/>
                  <a:pt x="2866732" y="-22226"/>
                  <a:pt x="3164967" y="0"/>
                </a:cubicBezTo>
                <a:cubicBezTo>
                  <a:pt x="3463202" y="22226"/>
                  <a:pt x="3568055" y="-2765"/>
                  <a:pt x="3949446" y="0"/>
                </a:cubicBezTo>
                <a:cubicBezTo>
                  <a:pt x="4330837" y="2765"/>
                  <a:pt x="4287895" y="10557"/>
                  <a:pt x="4517517" y="0"/>
                </a:cubicBezTo>
                <a:cubicBezTo>
                  <a:pt x="4747139" y="-10557"/>
                  <a:pt x="5149588" y="8716"/>
                  <a:pt x="5410200" y="0"/>
                </a:cubicBezTo>
                <a:cubicBezTo>
                  <a:pt x="5409517" y="5414"/>
                  <a:pt x="5409480" y="12510"/>
                  <a:pt x="5410200" y="18288"/>
                </a:cubicBezTo>
                <a:cubicBezTo>
                  <a:pt x="5163327" y="41494"/>
                  <a:pt x="5008749" y="10693"/>
                  <a:pt x="4842129" y="18288"/>
                </a:cubicBezTo>
                <a:cubicBezTo>
                  <a:pt x="4675509" y="25883"/>
                  <a:pt x="4433401" y="-615"/>
                  <a:pt x="4165854" y="18288"/>
                </a:cubicBezTo>
                <a:cubicBezTo>
                  <a:pt x="3898308" y="37191"/>
                  <a:pt x="3809032" y="-8710"/>
                  <a:pt x="3543681" y="18288"/>
                </a:cubicBezTo>
                <a:cubicBezTo>
                  <a:pt x="3278330" y="45286"/>
                  <a:pt x="3073876" y="-15917"/>
                  <a:pt x="2759202" y="18288"/>
                </a:cubicBezTo>
                <a:cubicBezTo>
                  <a:pt x="2444528" y="52493"/>
                  <a:pt x="2204144" y="3372"/>
                  <a:pt x="1974723" y="18288"/>
                </a:cubicBezTo>
                <a:cubicBezTo>
                  <a:pt x="1745302" y="33204"/>
                  <a:pt x="1602335" y="31490"/>
                  <a:pt x="1406652" y="18288"/>
                </a:cubicBezTo>
                <a:cubicBezTo>
                  <a:pt x="1210969" y="5086"/>
                  <a:pt x="923948" y="3161"/>
                  <a:pt x="730377" y="18288"/>
                </a:cubicBezTo>
                <a:cubicBezTo>
                  <a:pt x="536806" y="33415"/>
                  <a:pt x="336496" y="-141"/>
                  <a:pt x="0" y="18288"/>
                </a:cubicBezTo>
                <a:cubicBezTo>
                  <a:pt x="-306" y="11061"/>
                  <a:pt x="-655" y="7751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7413" name="Rectangle 3">
            <a:extLst>
              <a:ext uri="{FF2B5EF4-FFF2-40B4-BE49-F238E27FC236}">
                <a16:creationId xmlns:a16="http://schemas.microsoft.com/office/drawing/2014/main" id="{E2A0C74C-8843-4B12-B863-D98D01E537C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58791892"/>
              </p:ext>
            </p:extLst>
          </p:nvPr>
        </p:nvGraphicFramePr>
        <p:xfrm>
          <a:off x="4648018" y="640822"/>
          <a:ext cx="6900512" cy="55361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2" name="Rectangle 71">
            <a:extLst>
              <a:ext uri="{FF2B5EF4-FFF2-40B4-BE49-F238E27FC236}">
                <a16:creationId xmlns:a16="http://schemas.microsoft.com/office/drawing/2014/main" id="{777A147A-9ED8-46B4-8660-1B3C2AA880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434" name="Rectangle 2">
            <a:extLst>
              <a:ext uri="{FF2B5EF4-FFF2-40B4-BE49-F238E27FC236}">
                <a16:creationId xmlns:a16="http://schemas.microsoft.com/office/drawing/2014/main" id="{91EF4FA0-086E-4EE6-8962-AA1369D0A56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41248" y="548640"/>
            <a:ext cx="3600860" cy="5431536"/>
          </a:xfrm>
        </p:spPr>
        <p:txBody>
          <a:bodyPr>
            <a:normAutofit/>
          </a:bodyPr>
          <a:lstStyle/>
          <a:p>
            <a:pPr eaLnBrk="1" hangingPunct="1"/>
            <a:r>
              <a:rPr lang="cs-CZ" altLang="cs-CZ" sz="5400" b="1"/>
              <a:t>Změny v práci </a:t>
            </a:r>
            <a:br>
              <a:rPr lang="cs-CZ" altLang="cs-CZ" sz="5400" b="1"/>
            </a:br>
            <a:r>
              <a:rPr lang="cs-CZ" altLang="cs-CZ" sz="5400" b="1"/>
              <a:t>učitele</a:t>
            </a:r>
          </a:p>
        </p:txBody>
      </p:sp>
      <p:sp>
        <p:nvSpPr>
          <p:cNvPr id="74" name="sketch line">
            <a:extLst>
              <a:ext uri="{FF2B5EF4-FFF2-40B4-BE49-F238E27FC236}">
                <a16:creationId xmlns:a16="http://schemas.microsoft.com/office/drawing/2014/main" id="{5D6C15A0-C087-4593-8414-2B4EC1CDC3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2543983" y="3258715"/>
            <a:ext cx="4480560" cy="18288"/>
          </a:xfrm>
          <a:custGeom>
            <a:avLst/>
            <a:gdLst>
              <a:gd name="connsiteX0" fmla="*/ 0 w 4480560"/>
              <a:gd name="connsiteY0" fmla="*/ 0 h 18288"/>
              <a:gd name="connsiteX1" fmla="*/ 595274 w 4480560"/>
              <a:gd name="connsiteY1" fmla="*/ 0 h 18288"/>
              <a:gd name="connsiteX2" fmla="*/ 1100938 w 4480560"/>
              <a:gd name="connsiteY2" fmla="*/ 0 h 18288"/>
              <a:gd name="connsiteX3" fmla="*/ 1651406 w 4480560"/>
              <a:gd name="connsiteY3" fmla="*/ 0 h 18288"/>
              <a:gd name="connsiteX4" fmla="*/ 2336292 w 4480560"/>
              <a:gd name="connsiteY4" fmla="*/ 0 h 18288"/>
              <a:gd name="connsiteX5" fmla="*/ 2931566 w 4480560"/>
              <a:gd name="connsiteY5" fmla="*/ 0 h 18288"/>
              <a:gd name="connsiteX6" fmla="*/ 3482035 w 4480560"/>
              <a:gd name="connsiteY6" fmla="*/ 0 h 18288"/>
              <a:gd name="connsiteX7" fmla="*/ 4480560 w 4480560"/>
              <a:gd name="connsiteY7" fmla="*/ 0 h 18288"/>
              <a:gd name="connsiteX8" fmla="*/ 4480560 w 4480560"/>
              <a:gd name="connsiteY8" fmla="*/ 18288 h 18288"/>
              <a:gd name="connsiteX9" fmla="*/ 3840480 w 4480560"/>
              <a:gd name="connsiteY9" fmla="*/ 18288 h 18288"/>
              <a:gd name="connsiteX10" fmla="*/ 3290011 w 4480560"/>
              <a:gd name="connsiteY10" fmla="*/ 18288 h 18288"/>
              <a:gd name="connsiteX11" fmla="*/ 2560320 w 4480560"/>
              <a:gd name="connsiteY11" fmla="*/ 18288 h 18288"/>
              <a:gd name="connsiteX12" fmla="*/ 1965046 w 4480560"/>
              <a:gd name="connsiteY12" fmla="*/ 18288 h 18288"/>
              <a:gd name="connsiteX13" fmla="*/ 1459382 w 4480560"/>
              <a:gd name="connsiteY13" fmla="*/ 18288 h 18288"/>
              <a:gd name="connsiteX14" fmla="*/ 774497 w 4480560"/>
              <a:gd name="connsiteY14" fmla="*/ 18288 h 18288"/>
              <a:gd name="connsiteX15" fmla="*/ 0 w 4480560"/>
              <a:gd name="connsiteY15" fmla="*/ 18288 h 18288"/>
              <a:gd name="connsiteX16" fmla="*/ 0 w 4480560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18288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80958" y="7429"/>
                  <a:pt x="4480540" y="10822"/>
                  <a:pt x="4480560" y="18288"/>
                </a:cubicBezTo>
                <a:cubicBezTo>
                  <a:pt x="4314132" y="14924"/>
                  <a:pt x="4028383" y="36632"/>
                  <a:pt x="3840480" y="18288"/>
                </a:cubicBezTo>
                <a:cubicBezTo>
                  <a:pt x="3652577" y="-56"/>
                  <a:pt x="3547615" y="2848"/>
                  <a:pt x="3290011" y="18288"/>
                </a:cubicBezTo>
                <a:cubicBezTo>
                  <a:pt x="3032407" y="33728"/>
                  <a:pt x="2830268" y="8719"/>
                  <a:pt x="2560320" y="18288"/>
                </a:cubicBezTo>
                <a:cubicBezTo>
                  <a:pt x="2290372" y="27857"/>
                  <a:pt x="2147422" y="6728"/>
                  <a:pt x="1965046" y="18288"/>
                </a:cubicBezTo>
                <a:cubicBezTo>
                  <a:pt x="1782670" y="29848"/>
                  <a:pt x="1689791" y="40680"/>
                  <a:pt x="1459382" y="18288"/>
                </a:cubicBezTo>
                <a:cubicBezTo>
                  <a:pt x="1228973" y="-4104"/>
                  <a:pt x="915486" y="36501"/>
                  <a:pt x="774497" y="18288"/>
                </a:cubicBezTo>
                <a:cubicBezTo>
                  <a:pt x="633508" y="75"/>
                  <a:pt x="361442" y="-11107"/>
                  <a:pt x="0" y="18288"/>
                </a:cubicBezTo>
                <a:cubicBezTo>
                  <a:pt x="-591" y="13205"/>
                  <a:pt x="-663" y="6329"/>
                  <a:pt x="0" y="0"/>
                </a:cubicBezTo>
                <a:close/>
              </a:path>
              <a:path w="4480560" h="18288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79674" y="5429"/>
                  <a:pt x="4481381" y="14046"/>
                  <a:pt x="4480560" y="18288"/>
                </a:cubicBezTo>
                <a:cubicBezTo>
                  <a:pt x="4279652" y="-6850"/>
                  <a:pt x="4200762" y="41566"/>
                  <a:pt x="3930091" y="18288"/>
                </a:cubicBezTo>
                <a:cubicBezTo>
                  <a:pt x="3659420" y="-4990"/>
                  <a:pt x="3456052" y="22294"/>
                  <a:pt x="3290011" y="18288"/>
                </a:cubicBezTo>
                <a:cubicBezTo>
                  <a:pt x="3123970" y="14282"/>
                  <a:pt x="2882392" y="32818"/>
                  <a:pt x="2649931" y="18288"/>
                </a:cubicBezTo>
                <a:cubicBezTo>
                  <a:pt x="2417470" y="3758"/>
                  <a:pt x="2238426" y="7337"/>
                  <a:pt x="2054657" y="18288"/>
                </a:cubicBezTo>
                <a:cubicBezTo>
                  <a:pt x="1870888" y="29239"/>
                  <a:pt x="1566368" y="45040"/>
                  <a:pt x="1324966" y="18288"/>
                </a:cubicBezTo>
                <a:cubicBezTo>
                  <a:pt x="1083564" y="-8464"/>
                  <a:pt x="787410" y="10946"/>
                  <a:pt x="595274" y="18288"/>
                </a:cubicBezTo>
                <a:cubicBezTo>
                  <a:pt x="403138" y="25630"/>
                  <a:pt x="169622" y="10499"/>
                  <a:pt x="0" y="18288"/>
                </a:cubicBezTo>
                <a:cubicBezTo>
                  <a:pt x="668" y="13665"/>
                  <a:pt x="578" y="5675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206F60AF-30F3-4EA0-955B-44DC2526A1E9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5126418" y="552091"/>
            <a:ext cx="6224335" cy="5431536"/>
          </a:xfrm>
        </p:spPr>
        <p:txBody>
          <a:bodyPr anchor="ctr">
            <a:noAutofit/>
          </a:bodyPr>
          <a:lstStyle/>
          <a:p>
            <a:pPr eaLnBrk="1" hangingPunct="1"/>
            <a:r>
              <a:rPr lang="cs-CZ" altLang="cs-CZ" dirty="0"/>
              <a:t>vytváří ve třídě </a:t>
            </a:r>
            <a:r>
              <a:rPr lang="cs-CZ" altLang="cs-CZ" b="1" dirty="0"/>
              <a:t>bezpečné prostředí</a:t>
            </a:r>
            <a:r>
              <a:rPr lang="cs-CZ" altLang="cs-CZ" dirty="0"/>
              <a:t> – žáci se nemusejí obávat reakce na své nápady, myšlenky a názory ani ze strany učitele, ani spolužáků; </a:t>
            </a:r>
          </a:p>
          <a:p>
            <a:pPr eaLnBrk="1" hangingPunct="1"/>
            <a:r>
              <a:rPr lang="cs-CZ" altLang="cs-CZ" dirty="0"/>
              <a:t>zvládá </a:t>
            </a:r>
            <a:r>
              <a:rPr lang="cs-CZ" altLang="cs-CZ" b="1" dirty="0"/>
              <a:t>metody rozvíjející aktivní učení a kritické myšlení</a:t>
            </a:r>
            <a:r>
              <a:rPr lang="cs-CZ" altLang="cs-CZ" dirty="0"/>
              <a:t> a časem je schopen zavádět vlastní aktivity a strategie podle potřeb svých žáků; </a:t>
            </a:r>
          </a:p>
          <a:p>
            <a:pPr eaLnBrk="1" hangingPunct="1"/>
            <a:r>
              <a:rPr lang="cs-CZ" altLang="cs-CZ" dirty="0"/>
              <a:t>navozuje příležitosti pro </a:t>
            </a:r>
            <a:r>
              <a:rPr lang="cs-CZ" altLang="cs-CZ" b="1" dirty="0"/>
              <a:t>rozvoj samostatného a kritického myšlení</a:t>
            </a:r>
            <a:r>
              <a:rPr lang="cs-CZ" altLang="cs-CZ" dirty="0"/>
              <a:t> žáků, tzn. že jeho výuka nespočívá pouze na faktech a jejich reprodukci při zkoušení, ale zahrnuje </a:t>
            </a:r>
            <a:r>
              <a:rPr lang="cs-CZ" altLang="cs-CZ" b="1" dirty="0"/>
              <a:t>problémové úlohy</a:t>
            </a:r>
            <a:r>
              <a:rPr lang="cs-CZ" altLang="cs-CZ" dirty="0"/>
              <a:t> s nejednoznačnými řešeními; 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2" name="Rectangle 71">
            <a:extLst>
              <a:ext uri="{FF2B5EF4-FFF2-40B4-BE49-F238E27FC236}">
                <a16:creationId xmlns:a16="http://schemas.microsoft.com/office/drawing/2014/main" id="{100EDD19-6802-4EC3-95CE-CFFAB042CF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458" name="Rectangle 2">
            <a:extLst>
              <a:ext uri="{FF2B5EF4-FFF2-40B4-BE49-F238E27FC236}">
                <a16:creationId xmlns:a16="http://schemas.microsoft.com/office/drawing/2014/main" id="{8A132131-FCED-4697-BD98-436DA0E1D51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pPr eaLnBrk="1" hangingPunct="1"/>
            <a:endParaRPr lang="cs-CZ" altLang="cs-CZ" sz="5400"/>
          </a:p>
        </p:txBody>
      </p:sp>
      <p:sp>
        <p:nvSpPr>
          <p:cNvPr id="74" name="sketch line">
            <a:extLst>
              <a:ext uri="{FF2B5EF4-FFF2-40B4-BE49-F238E27FC236}">
                <a16:creationId xmlns:a16="http://schemas.microsoft.com/office/drawing/2014/main" id="{DB17E863-922E-4C26-BD64-E8FD41D28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9036" y="1677373"/>
            <a:ext cx="10853928" cy="18288"/>
          </a:xfrm>
          <a:custGeom>
            <a:avLst/>
            <a:gdLst>
              <a:gd name="connsiteX0" fmla="*/ 0 w 10853928"/>
              <a:gd name="connsiteY0" fmla="*/ 0 h 18288"/>
              <a:gd name="connsiteX1" fmla="*/ 461292 w 10853928"/>
              <a:gd name="connsiteY1" fmla="*/ 0 h 18288"/>
              <a:gd name="connsiteX2" fmla="*/ 1139662 w 10853928"/>
              <a:gd name="connsiteY2" fmla="*/ 0 h 18288"/>
              <a:gd name="connsiteX3" fmla="*/ 1926572 w 10853928"/>
              <a:gd name="connsiteY3" fmla="*/ 0 h 18288"/>
              <a:gd name="connsiteX4" fmla="*/ 2279325 w 10853928"/>
              <a:gd name="connsiteY4" fmla="*/ 0 h 18288"/>
              <a:gd name="connsiteX5" fmla="*/ 2632078 w 10853928"/>
              <a:gd name="connsiteY5" fmla="*/ 0 h 18288"/>
              <a:gd name="connsiteX6" fmla="*/ 3527527 w 10853928"/>
              <a:gd name="connsiteY6" fmla="*/ 0 h 18288"/>
              <a:gd name="connsiteX7" fmla="*/ 4205897 w 10853928"/>
              <a:gd name="connsiteY7" fmla="*/ 0 h 18288"/>
              <a:gd name="connsiteX8" fmla="*/ 4558650 w 10853928"/>
              <a:gd name="connsiteY8" fmla="*/ 0 h 18288"/>
              <a:gd name="connsiteX9" fmla="*/ 5237020 w 10853928"/>
              <a:gd name="connsiteY9" fmla="*/ 0 h 18288"/>
              <a:gd name="connsiteX10" fmla="*/ 6132469 w 10853928"/>
              <a:gd name="connsiteY10" fmla="*/ 0 h 18288"/>
              <a:gd name="connsiteX11" fmla="*/ 6702301 w 10853928"/>
              <a:gd name="connsiteY11" fmla="*/ 0 h 18288"/>
              <a:gd name="connsiteX12" fmla="*/ 7272132 w 10853928"/>
              <a:gd name="connsiteY12" fmla="*/ 0 h 18288"/>
              <a:gd name="connsiteX13" fmla="*/ 7950502 w 10853928"/>
              <a:gd name="connsiteY13" fmla="*/ 0 h 18288"/>
              <a:gd name="connsiteX14" fmla="*/ 8737412 w 10853928"/>
              <a:gd name="connsiteY14" fmla="*/ 0 h 18288"/>
              <a:gd name="connsiteX15" fmla="*/ 9524322 w 10853928"/>
              <a:gd name="connsiteY15" fmla="*/ 0 h 18288"/>
              <a:gd name="connsiteX16" fmla="*/ 10853928 w 10853928"/>
              <a:gd name="connsiteY16" fmla="*/ 0 h 18288"/>
              <a:gd name="connsiteX17" fmla="*/ 10853928 w 10853928"/>
              <a:gd name="connsiteY17" fmla="*/ 18288 h 18288"/>
              <a:gd name="connsiteX18" fmla="*/ 10392636 w 10853928"/>
              <a:gd name="connsiteY18" fmla="*/ 18288 h 18288"/>
              <a:gd name="connsiteX19" fmla="*/ 9497187 w 10853928"/>
              <a:gd name="connsiteY19" fmla="*/ 18288 h 18288"/>
              <a:gd name="connsiteX20" fmla="*/ 8818817 w 10853928"/>
              <a:gd name="connsiteY20" fmla="*/ 18288 h 18288"/>
              <a:gd name="connsiteX21" fmla="*/ 8466064 w 10853928"/>
              <a:gd name="connsiteY21" fmla="*/ 18288 h 18288"/>
              <a:gd name="connsiteX22" fmla="*/ 7787693 w 10853928"/>
              <a:gd name="connsiteY22" fmla="*/ 18288 h 18288"/>
              <a:gd name="connsiteX23" fmla="*/ 7217862 w 10853928"/>
              <a:gd name="connsiteY23" fmla="*/ 18288 h 18288"/>
              <a:gd name="connsiteX24" fmla="*/ 6648031 w 10853928"/>
              <a:gd name="connsiteY24" fmla="*/ 18288 h 18288"/>
              <a:gd name="connsiteX25" fmla="*/ 6078200 w 10853928"/>
              <a:gd name="connsiteY25" fmla="*/ 18288 h 18288"/>
              <a:gd name="connsiteX26" fmla="*/ 5508368 w 10853928"/>
              <a:gd name="connsiteY26" fmla="*/ 18288 h 18288"/>
              <a:gd name="connsiteX27" fmla="*/ 4721459 w 10853928"/>
              <a:gd name="connsiteY27" fmla="*/ 18288 h 18288"/>
              <a:gd name="connsiteX28" fmla="*/ 4043088 w 10853928"/>
              <a:gd name="connsiteY28" fmla="*/ 18288 h 18288"/>
              <a:gd name="connsiteX29" fmla="*/ 3690336 w 10853928"/>
              <a:gd name="connsiteY29" fmla="*/ 18288 h 18288"/>
              <a:gd name="connsiteX30" fmla="*/ 3120504 w 10853928"/>
              <a:gd name="connsiteY30" fmla="*/ 18288 h 18288"/>
              <a:gd name="connsiteX31" fmla="*/ 2333595 w 10853928"/>
              <a:gd name="connsiteY31" fmla="*/ 18288 h 18288"/>
              <a:gd name="connsiteX32" fmla="*/ 1872303 w 10853928"/>
              <a:gd name="connsiteY32" fmla="*/ 18288 h 18288"/>
              <a:gd name="connsiteX33" fmla="*/ 976854 w 10853928"/>
              <a:gd name="connsiteY33" fmla="*/ 18288 h 18288"/>
              <a:gd name="connsiteX34" fmla="*/ 0 w 10853928"/>
              <a:gd name="connsiteY34" fmla="*/ 18288 h 18288"/>
              <a:gd name="connsiteX35" fmla="*/ 0 w 10853928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853928" h="18288" fill="none" extrusionOk="0">
                <a:moveTo>
                  <a:pt x="0" y="0"/>
                </a:moveTo>
                <a:cubicBezTo>
                  <a:pt x="146993" y="-19076"/>
                  <a:pt x="347684" y="-4790"/>
                  <a:pt x="461292" y="0"/>
                </a:cubicBezTo>
                <a:cubicBezTo>
                  <a:pt x="574900" y="4790"/>
                  <a:pt x="808367" y="19821"/>
                  <a:pt x="1139662" y="0"/>
                </a:cubicBezTo>
                <a:cubicBezTo>
                  <a:pt x="1470957" y="-19821"/>
                  <a:pt x="1627405" y="5721"/>
                  <a:pt x="1926572" y="0"/>
                </a:cubicBezTo>
                <a:cubicBezTo>
                  <a:pt x="2225739" y="-5721"/>
                  <a:pt x="2137730" y="-3235"/>
                  <a:pt x="2279325" y="0"/>
                </a:cubicBezTo>
                <a:cubicBezTo>
                  <a:pt x="2420920" y="3235"/>
                  <a:pt x="2456518" y="9685"/>
                  <a:pt x="2632078" y="0"/>
                </a:cubicBezTo>
                <a:cubicBezTo>
                  <a:pt x="2807638" y="-9685"/>
                  <a:pt x="3211516" y="-43007"/>
                  <a:pt x="3527527" y="0"/>
                </a:cubicBezTo>
                <a:cubicBezTo>
                  <a:pt x="3843538" y="43007"/>
                  <a:pt x="4058833" y="22042"/>
                  <a:pt x="4205897" y="0"/>
                </a:cubicBezTo>
                <a:cubicBezTo>
                  <a:pt x="4352961" y="-22042"/>
                  <a:pt x="4474805" y="-11846"/>
                  <a:pt x="4558650" y="0"/>
                </a:cubicBezTo>
                <a:cubicBezTo>
                  <a:pt x="4642495" y="11846"/>
                  <a:pt x="5041928" y="-6069"/>
                  <a:pt x="5237020" y="0"/>
                </a:cubicBezTo>
                <a:cubicBezTo>
                  <a:pt x="5432112" y="6069"/>
                  <a:pt x="5943266" y="-17479"/>
                  <a:pt x="6132469" y="0"/>
                </a:cubicBezTo>
                <a:cubicBezTo>
                  <a:pt x="6321672" y="17479"/>
                  <a:pt x="6483872" y="26234"/>
                  <a:pt x="6702301" y="0"/>
                </a:cubicBezTo>
                <a:cubicBezTo>
                  <a:pt x="6920730" y="-26234"/>
                  <a:pt x="6991194" y="-15156"/>
                  <a:pt x="7272132" y="0"/>
                </a:cubicBezTo>
                <a:cubicBezTo>
                  <a:pt x="7553070" y="15156"/>
                  <a:pt x="7684444" y="-32961"/>
                  <a:pt x="7950502" y="0"/>
                </a:cubicBezTo>
                <a:cubicBezTo>
                  <a:pt x="8216560" y="32961"/>
                  <a:pt x="8493290" y="-10491"/>
                  <a:pt x="8737412" y="0"/>
                </a:cubicBezTo>
                <a:cubicBezTo>
                  <a:pt x="8981534" y="10491"/>
                  <a:pt x="9191586" y="-13899"/>
                  <a:pt x="9524322" y="0"/>
                </a:cubicBezTo>
                <a:cubicBezTo>
                  <a:pt x="9857058" y="13899"/>
                  <a:pt x="10297509" y="7485"/>
                  <a:pt x="10853928" y="0"/>
                </a:cubicBezTo>
                <a:cubicBezTo>
                  <a:pt x="10854574" y="4451"/>
                  <a:pt x="10854418" y="9226"/>
                  <a:pt x="10853928" y="18288"/>
                </a:cubicBezTo>
                <a:cubicBezTo>
                  <a:pt x="10691638" y="28522"/>
                  <a:pt x="10574319" y="29578"/>
                  <a:pt x="10392636" y="18288"/>
                </a:cubicBezTo>
                <a:cubicBezTo>
                  <a:pt x="10210953" y="6998"/>
                  <a:pt x="9836277" y="-16742"/>
                  <a:pt x="9497187" y="18288"/>
                </a:cubicBezTo>
                <a:cubicBezTo>
                  <a:pt x="9158097" y="53318"/>
                  <a:pt x="9119479" y="30714"/>
                  <a:pt x="8818817" y="18288"/>
                </a:cubicBezTo>
                <a:cubicBezTo>
                  <a:pt x="8518155" y="5863"/>
                  <a:pt x="8640037" y="6483"/>
                  <a:pt x="8466064" y="18288"/>
                </a:cubicBezTo>
                <a:cubicBezTo>
                  <a:pt x="8292091" y="30093"/>
                  <a:pt x="7997656" y="18914"/>
                  <a:pt x="7787693" y="18288"/>
                </a:cubicBezTo>
                <a:cubicBezTo>
                  <a:pt x="7577730" y="17662"/>
                  <a:pt x="7412468" y="21416"/>
                  <a:pt x="7217862" y="18288"/>
                </a:cubicBezTo>
                <a:cubicBezTo>
                  <a:pt x="7023256" y="15160"/>
                  <a:pt x="6898018" y="14824"/>
                  <a:pt x="6648031" y="18288"/>
                </a:cubicBezTo>
                <a:cubicBezTo>
                  <a:pt x="6398044" y="21752"/>
                  <a:pt x="6254402" y="38625"/>
                  <a:pt x="6078200" y="18288"/>
                </a:cubicBezTo>
                <a:cubicBezTo>
                  <a:pt x="5901998" y="-2049"/>
                  <a:pt x="5622886" y="3213"/>
                  <a:pt x="5508368" y="18288"/>
                </a:cubicBezTo>
                <a:cubicBezTo>
                  <a:pt x="5393850" y="33363"/>
                  <a:pt x="5036260" y="26830"/>
                  <a:pt x="4721459" y="18288"/>
                </a:cubicBezTo>
                <a:cubicBezTo>
                  <a:pt x="4406658" y="9746"/>
                  <a:pt x="4239221" y="41551"/>
                  <a:pt x="4043088" y="18288"/>
                </a:cubicBezTo>
                <a:cubicBezTo>
                  <a:pt x="3846955" y="-4975"/>
                  <a:pt x="3818802" y="34658"/>
                  <a:pt x="3690336" y="18288"/>
                </a:cubicBezTo>
                <a:cubicBezTo>
                  <a:pt x="3561870" y="1918"/>
                  <a:pt x="3265491" y="42194"/>
                  <a:pt x="3120504" y="18288"/>
                </a:cubicBezTo>
                <a:cubicBezTo>
                  <a:pt x="2975517" y="-5618"/>
                  <a:pt x="2720254" y="36673"/>
                  <a:pt x="2333595" y="18288"/>
                </a:cubicBezTo>
                <a:cubicBezTo>
                  <a:pt x="1946936" y="-97"/>
                  <a:pt x="2097241" y="5776"/>
                  <a:pt x="1872303" y="18288"/>
                </a:cubicBezTo>
                <a:cubicBezTo>
                  <a:pt x="1647365" y="30800"/>
                  <a:pt x="1282708" y="45380"/>
                  <a:pt x="976854" y="18288"/>
                </a:cubicBezTo>
                <a:cubicBezTo>
                  <a:pt x="671000" y="-8804"/>
                  <a:pt x="408401" y="-12775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853928" h="18288" stroke="0" extrusionOk="0">
                <a:moveTo>
                  <a:pt x="0" y="0"/>
                </a:moveTo>
                <a:cubicBezTo>
                  <a:pt x="267322" y="15284"/>
                  <a:pt x="415388" y="-21048"/>
                  <a:pt x="569831" y="0"/>
                </a:cubicBezTo>
                <a:cubicBezTo>
                  <a:pt x="724274" y="21048"/>
                  <a:pt x="769333" y="-2353"/>
                  <a:pt x="922584" y="0"/>
                </a:cubicBezTo>
                <a:cubicBezTo>
                  <a:pt x="1075835" y="2353"/>
                  <a:pt x="1399490" y="-145"/>
                  <a:pt x="1818033" y="0"/>
                </a:cubicBezTo>
                <a:cubicBezTo>
                  <a:pt x="2236576" y="145"/>
                  <a:pt x="2145330" y="5482"/>
                  <a:pt x="2387864" y="0"/>
                </a:cubicBezTo>
                <a:cubicBezTo>
                  <a:pt x="2630398" y="-5482"/>
                  <a:pt x="2793207" y="18487"/>
                  <a:pt x="2957695" y="0"/>
                </a:cubicBezTo>
                <a:cubicBezTo>
                  <a:pt x="3122183" y="-18487"/>
                  <a:pt x="3579141" y="19003"/>
                  <a:pt x="3853144" y="0"/>
                </a:cubicBezTo>
                <a:cubicBezTo>
                  <a:pt x="4127147" y="-19003"/>
                  <a:pt x="4209857" y="12211"/>
                  <a:pt x="4314436" y="0"/>
                </a:cubicBezTo>
                <a:cubicBezTo>
                  <a:pt x="4419015" y="-12211"/>
                  <a:pt x="4762459" y="-17220"/>
                  <a:pt x="5209885" y="0"/>
                </a:cubicBezTo>
                <a:cubicBezTo>
                  <a:pt x="5657311" y="17220"/>
                  <a:pt x="5692663" y="-3290"/>
                  <a:pt x="6105335" y="0"/>
                </a:cubicBezTo>
                <a:cubicBezTo>
                  <a:pt x="6518007" y="3290"/>
                  <a:pt x="6455516" y="-5124"/>
                  <a:pt x="6783705" y="0"/>
                </a:cubicBezTo>
                <a:cubicBezTo>
                  <a:pt x="7111894" y="5124"/>
                  <a:pt x="7441941" y="-17829"/>
                  <a:pt x="7679154" y="0"/>
                </a:cubicBezTo>
                <a:cubicBezTo>
                  <a:pt x="7916367" y="17829"/>
                  <a:pt x="8102967" y="-24363"/>
                  <a:pt x="8248985" y="0"/>
                </a:cubicBezTo>
                <a:cubicBezTo>
                  <a:pt x="8395003" y="24363"/>
                  <a:pt x="8552393" y="25505"/>
                  <a:pt x="8818817" y="0"/>
                </a:cubicBezTo>
                <a:cubicBezTo>
                  <a:pt x="9085241" y="-25505"/>
                  <a:pt x="9411308" y="38000"/>
                  <a:pt x="9605726" y="0"/>
                </a:cubicBezTo>
                <a:cubicBezTo>
                  <a:pt x="9800144" y="-38000"/>
                  <a:pt x="10006468" y="-25741"/>
                  <a:pt x="10175558" y="0"/>
                </a:cubicBezTo>
                <a:cubicBezTo>
                  <a:pt x="10344648" y="25741"/>
                  <a:pt x="10696282" y="695"/>
                  <a:pt x="10853928" y="0"/>
                </a:cubicBezTo>
                <a:cubicBezTo>
                  <a:pt x="10853521" y="8690"/>
                  <a:pt x="10853774" y="14141"/>
                  <a:pt x="10853928" y="18288"/>
                </a:cubicBezTo>
                <a:cubicBezTo>
                  <a:pt x="10608124" y="24255"/>
                  <a:pt x="10343415" y="22307"/>
                  <a:pt x="10067018" y="18288"/>
                </a:cubicBezTo>
                <a:cubicBezTo>
                  <a:pt x="9790621" y="14270"/>
                  <a:pt x="9843266" y="3564"/>
                  <a:pt x="9714266" y="18288"/>
                </a:cubicBezTo>
                <a:cubicBezTo>
                  <a:pt x="9585266" y="33012"/>
                  <a:pt x="9379484" y="1875"/>
                  <a:pt x="9252974" y="18288"/>
                </a:cubicBezTo>
                <a:cubicBezTo>
                  <a:pt x="9126464" y="34701"/>
                  <a:pt x="8580678" y="-4904"/>
                  <a:pt x="8357525" y="18288"/>
                </a:cubicBezTo>
                <a:cubicBezTo>
                  <a:pt x="8134372" y="41480"/>
                  <a:pt x="7903199" y="26458"/>
                  <a:pt x="7679154" y="18288"/>
                </a:cubicBezTo>
                <a:cubicBezTo>
                  <a:pt x="7455109" y="10118"/>
                  <a:pt x="7435944" y="27109"/>
                  <a:pt x="7217862" y="18288"/>
                </a:cubicBezTo>
                <a:cubicBezTo>
                  <a:pt x="6999780" y="9467"/>
                  <a:pt x="6680409" y="18985"/>
                  <a:pt x="6539492" y="18288"/>
                </a:cubicBezTo>
                <a:cubicBezTo>
                  <a:pt x="6398575" y="17592"/>
                  <a:pt x="6312077" y="33018"/>
                  <a:pt x="6186739" y="18288"/>
                </a:cubicBezTo>
                <a:cubicBezTo>
                  <a:pt x="6061401" y="3558"/>
                  <a:pt x="5947033" y="12075"/>
                  <a:pt x="5833986" y="18288"/>
                </a:cubicBezTo>
                <a:cubicBezTo>
                  <a:pt x="5720939" y="24501"/>
                  <a:pt x="5482226" y="8586"/>
                  <a:pt x="5155616" y="18288"/>
                </a:cubicBezTo>
                <a:cubicBezTo>
                  <a:pt x="4829006" y="27991"/>
                  <a:pt x="4841274" y="29316"/>
                  <a:pt x="4694324" y="18288"/>
                </a:cubicBezTo>
                <a:cubicBezTo>
                  <a:pt x="4547374" y="7260"/>
                  <a:pt x="4077675" y="7013"/>
                  <a:pt x="3907414" y="18288"/>
                </a:cubicBezTo>
                <a:cubicBezTo>
                  <a:pt x="3737153" y="29564"/>
                  <a:pt x="3538393" y="21630"/>
                  <a:pt x="3446122" y="18288"/>
                </a:cubicBezTo>
                <a:cubicBezTo>
                  <a:pt x="3353851" y="14946"/>
                  <a:pt x="2990320" y="-8091"/>
                  <a:pt x="2659212" y="18288"/>
                </a:cubicBezTo>
                <a:cubicBezTo>
                  <a:pt x="2328104" y="44667"/>
                  <a:pt x="2427653" y="9607"/>
                  <a:pt x="2306460" y="18288"/>
                </a:cubicBezTo>
                <a:cubicBezTo>
                  <a:pt x="2185267" y="26969"/>
                  <a:pt x="1719763" y="3717"/>
                  <a:pt x="1519550" y="18288"/>
                </a:cubicBezTo>
                <a:cubicBezTo>
                  <a:pt x="1319337" y="32860"/>
                  <a:pt x="1167371" y="17040"/>
                  <a:pt x="1058258" y="18288"/>
                </a:cubicBezTo>
                <a:cubicBezTo>
                  <a:pt x="949145" y="19536"/>
                  <a:pt x="780234" y="31447"/>
                  <a:pt x="705505" y="18288"/>
                </a:cubicBezTo>
                <a:cubicBezTo>
                  <a:pt x="630776" y="5129"/>
                  <a:pt x="215796" y="30056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8E94F921-1301-4C24-B3DF-B5FFC557C2A5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38200" y="1929384"/>
            <a:ext cx="10515600" cy="4251960"/>
          </a:xfrm>
        </p:spPr>
        <p:txBody>
          <a:bodyPr>
            <a:normAutofit/>
          </a:bodyPr>
          <a:lstStyle/>
          <a:p>
            <a:pPr eaLnBrk="1" hangingPunct="1"/>
            <a:r>
              <a:rPr lang="cs-CZ" altLang="cs-CZ" sz="3600" dirty="0"/>
              <a:t>připouští, že </a:t>
            </a:r>
            <a:r>
              <a:rPr lang="cs-CZ" altLang="cs-CZ" sz="3600" b="1" dirty="0"/>
              <a:t>neexistuje jedna správná odpověď</a:t>
            </a:r>
            <a:r>
              <a:rPr lang="cs-CZ" altLang="cs-CZ" sz="3600" dirty="0"/>
              <a:t> na každou otázku, a raduje se z toho; </a:t>
            </a:r>
          </a:p>
          <a:p>
            <a:pPr eaLnBrk="1" hangingPunct="1"/>
            <a:r>
              <a:rPr lang="cs-CZ" altLang="cs-CZ" sz="3600" dirty="0"/>
              <a:t>učí se pokládat žákům i takové otázky, které rozvíjejí myšlení vyššího řádu; </a:t>
            </a:r>
          </a:p>
          <a:p>
            <a:pPr eaLnBrk="1" hangingPunct="1"/>
            <a:r>
              <a:rPr lang="cs-CZ" altLang="cs-CZ" sz="3600" dirty="0"/>
              <a:t>učí se vést diskusi mezi žáky tak, aby žáci diskutovali mezi sebou, a ne aby se s každým příspěvkem obraceli na učitele jako na autoritu; </a:t>
            </a:r>
          </a:p>
          <a:p>
            <a:pPr eaLnBrk="1" hangingPunct="1"/>
            <a:endParaRPr lang="cs-CZ" altLang="cs-CZ" sz="36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21318F5-9FF3-44F1-BC2B-E09F3F7E99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Krásné vánoce</a:t>
            </a:r>
          </a:p>
        </p:txBody>
      </p:sp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41B86002-7A49-46F7-B8B5-EEDAABB070A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2614930" y="1825625"/>
            <a:ext cx="6962140" cy="4351338"/>
          </a:xfrm>
        </p:spPr>
      </p:pic>
    </p:spTree>
    <p:extLst>
      <p:ext uri="{BB962C8B-B14F-4D97-AF65-F5344CB8AC3E}">
        <p14:creationId xmlns:p14="http://schemas.microsoft.com/office/powerpoint/2010/main" val="3924265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DAF1966E-FD40-4A4A-B61B-C4DF7FA05F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047BFA19-D45E-416B-A404-7AF2F3F270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rgbClr val="E1E1E1"/>
            </a:solidFill>
          </a:ln>
          <a:effectLst>
            <a:outerShdw blurRad="50800" dist="38100" dir="2700000" algn="t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id="{8E0105E7-23DB-4CF2-8258-FF47C762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ECABC7F1-12C0-4E56-8F32-8E8B1C352B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/>
          <a:p>
            <a:br>
              <a:rPr lang="cs-CZ" sz="3700" b="0" i="0" u="none" strike="noStrike" baseline="0">
                <a:latin typeface="Calibri" panose="020F0502020204030204" pitchFamily="34" charset="0"/>
              </a:rPr>
            </a:br>
            <a:r>
              <a:rPr lang="cs-CZ" sz="3700" b="1">
                <a:latin typeface="Calibri" panose="020F0502020204030204" pitchFamily="34" charset="0"/>
              </a:rPr>
              <a:t>F</a:t>
            </a:r>
            <a:r>
              <a:rPr lang="cs-CZ" sz="3700" b="1" i="0" u="none" strike="noStrike" baseline="0">
                <a:latin typeface="Calibri" panose="020F0502020204030204" pitchFamily="34" charset="0"/>
              </a:rPr>
              <a:t>ormy existence kurikula </a:t>
            </a:r>
            <a:endParaRPr lang="cs-CZ" sz="3700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074B4F7D-14B2-478B-8BF5-01E4E0C5D2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8834" y="758952"/>
            <a:ext cx="128016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B38ACAD-45A0-453D-8C61-C63DD5E257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11936" y="2276856"/>
            <a:ext cx="10168128" cy="3695020"/>
          </a:xfrm>
        </p:spPr>
        <p:txBody>
          <a:bodyPr>
            <a:normAutofit fontScale="92500" lnSpcReduction="20000"/>
          </a:bodyPr>
          <a:lstStyle/>
          <a:p>
            <a:r>
              <a:rPr lang="cs-CZ" sz="2200" b="0" i="0" u="none" strike="noStrike" baseline="0" dirty="0">
                <a:latin typeface="Calibri" panose="020F0502020204030204" pitchFamily="34" charset="0"/>
              </a:rPr>
              <a:t>projektované (zamýšlené) </a:t>
            </a:r>
          </a:p>
          <a:p>
            <a:r>
              <a:rPr lang="cs-CZ" sz="2200" b="0" i="0" u="none" strike="noStrike" baseline="0" dirty="0">
                <a:latin typeface="Calibri" panose="020F0502020204030204" pitchFamily="34" charset="0"/>
              </a:rPr>
              <a:t>implementované </a:t>
            </a:r>
          </a:p>
          <a:p>
            <a:r>
              <a:rPr lang="cs-CZ" sz="2200" b="0" i="0" u="none" strike="noStrike" baseline="0" dirty="0">
                <a:latin typeface="Calibri" panose="020F0502020204030204" pitchFamily="34" charset="0"/>
              </a:rPr>
              <a:t>realizované </a:t>
            </a:r>
          </a:p>
          <a:p>
            <a:r>
              <a:rPr lang="cs-CZ" sz="2200" dirty="0">
                <a:latin typeface="Calibri" panose="020F0502020204030204" pitchFamily="34" charset="0"/>
              </a:rPr>
              <a:t>d</a:t>
            </a:r>
            <a:r>
              <a:rPr lang="cs-CZ" sz="2200" b="0" i="0" u="none" strike="noStrike" baseline="0" dirty="0">
                <a:latin typeface="Calibri" panose="020F0502020204030204" pitchFamily="34" charset="0"/>
              </a:rPr>
              <a:t>osažené</a:t>
            </a:r>
          </a:p>
          <a:p>
            <a:r>
              <a:rPr lang="cs-CZ" sz="2200" b="0" i="0" u="none" strike="noStrike" baseline="0" dirty="0">
                <a:latin typeface="Calibri" panose="020F0502020204030204" pitchFamily="34" charset="0"/>
              </a:rPr>
              <a:t>skryté </a:t>
            </a:r>
          </a:p>
          <a:p>
            <a:r>
              <a:rPr lang="cs-CZ" sz="2400" b="1" dirty="0">
                <a:latin typeface="Calibri" panose="020F0502020204030204" pitchFamily="34" charset="0"/>
              </a:rPr>
              <a:t>K</a:t>
            </a:r>
            <a:r>
              <a:rPr lang="cs-CZ" sz="2400" b="1" i="0" u="none" strike="noStrike" baseline="0" dirty="0">
                <a:latin typeface="Calibri" panose="020F0502020204030204" pitchFamily="34" charset="0"/>
              </a:rPr>
              <a:t>urikulární dokumenty na státní a školní úrovni </a:t>
            </a:r>
          </a:p>
          <a:p>
            <a:r>
              <a:rPr lang="cs-CZ" sz="2400" dirty="0">
                <a:latin typeface="Calibri" panose="020F0502020204030204" pitchFamily="34" charset="0"/>
              </a:rPr>
              <a:t>D</a:t>
            </a:r>
            <a:r>
              <a:rPr lang="cs-CZ" sz="2400" i="0" u="none" strike="noStrike" baseline="0" dirty="0">
                <a:latin typeface="Calibri" panose="020F0502020204030204" pitchFamily="34" charset="0"/>
              </a:rPr>
              <a:t>vouúrovňové kurikulum </a:t>
            </a:r>
          </a:p>
          <a:p>
            <a:r>
              <a:rPr lang="cs-CZ" sz="2400" i="0" u="none" strike="noStrike" baseline="0" dirty="0">
                <a:latin typeface="Calibri" panose="020F0502020204030204" pitchFamily="34" charset="0"/>
              </a:rPr>
              <a:t>Národní program vzdělávání v ČR (Bílá kniha), Strategie 2020, Strategie 2030. </a:t>
            </a:r>
          </a:p>
          <a:p>
            <a:r>
              <a:rPr lang="cs-CZ" sz="2400" i="0" u="none" strike="noStrike" baseline="0" dirty="0">
                <a:latin typeface="Calibri" panose="020F0502020204030204" pitchFamily="34" charset="0"/>
              </a:rPr>
              <a:t>Rámcové vzdělávací programy </a:t>
            </a:r>
          </a:p>
          <a:p>
            <a:r>
              <a:rPr lang="cs-CZ" sz="2400" i="0" u="none" strike="noStrike" baseline="0" dirty="0">
                <a:latin typeface="Calibri" panose="020F0502020204030204" pitchFamily="34" charset="0"/>
              </a:rPr>
              <a:t>Školní vzdělávací programy </a:t>
            </a:r>
            <a:endParaRPr lang="cs-CZ" sz="2400" dirty="0"/>
          </a:p>
          <a:p>
            <a:endParaRPr lang="cs-CZ" sz="2200" b="0" i="0" u="none" strike="noStrike" baseline="0" dirty="0">
              <a:latin typeface="Calibri" panose="020F0502020204030204" pitchFamily="34" charset="0"/>
            </a:endParaRPr>
          </a:p>
          <a:p>
            <a:endParaRPr lang="cs-CZ" sz="2200" b="0" i="0" u="none" strike="noStrike" baseline="0" dirty="0">
              <a:latin typeface="Calibri" panose="020F0502020204030204" pitchFamily="34" charset="0"/>
            </a:endParaRPr>
          </a:p>
          <a:p>
            <a:endParaRPr lang="cs-CZ" sz="2200" b="0" i="0" u="none" strike="noStrike" baseline="0" dirty="0">
              <a:latin typeface="Calibri" panose="020F0502020204030204" pitchFamily="34" charset="0"/>
            </a:endParaRPr>
          </a:p>
          <a:p>
            <a:pPr marL="0" indent="0">
              <a:buNone/>
            </a:pPr>
            <a:endParaRPr lang="cs-CZ" sz="2200" b="0" i="0" u="none" strike="noStrike" baseline="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10303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1" name="Rectangle 30">
            <a:extLst>
              <a:ext uri="{FF2B5EF4-FFF2-40B4-BE49-F238E27FC236}">
                <a16:creationId xmlns:a16="http://schemas.microsoft.com/office/drawing/2014/main" id="{DAF1966E-FD40-4A4A-B61B-C4DF7FA05F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33" name="Rectangle 32">
            <a:extLst>
              <a:ext uri="{FF2B5EF4-FFF2-40B4-BE49-F238E27FC236}">
                <a16:creationId xmlns:a16="http://schemas.microsoft.com/office/drawing/2014/main" id="{047BFA19-D45E-416B-A404-7AF2F3F270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rgbClr val="E1E1E1"/>
            </a:solidFill>
          </a:ln>
          <a:effectLst>
            <a:outerShdw blurRad="50800" dist="38100" dir="2700000" algn="t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35" name="Rectangle 34">
            <a:extLst>
              <a:ext uri="{FF2B5EF4-FFF2-40B4-BE49-F238E27FC236}">
                <a16:creationId xmlns:a16="http://schemas.microsoft.com/office/drawing/2014/main" id="{8E0105E7-23DB-4CF2-8258-FF47C762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3CAF9EC3-92B4-4164-BEBE-4CA32B69EC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/>
          <a:p>
            <a:r>
              <a:rPr lang="cs-CZ" altLang="cs-CZ" sz="4000"/>
              <a:t>Aktivní učení</a:t>
            </a:r>
            <a:endParaRPr lang="cs-CZ" sz="4000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074B4F7D-14B2-478B-8BF5-01E4E0C5D2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8834" y="758952"/>
            <a:ext cx="128016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BA42890-A73D-4242-908D-807D2B2293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5568" y="2481943"/>
            <a:ext cx="10168128" cy="3695020"/>
          </a:xfrm>
        </p:spPr>
        <p:txBody>
          <a:bodyPr>
            <a:normAutofit/>
          </a:bodyPr>
          <a:lstStyle/>
          <a:p>
            <a:pPr eaLnBrk="1" hangingPunct="1"/>
            <a:r>
              <a:rPr lang="cs-CZ" altLang="cs-CZ" sz="2200"/>
              <a:t>prostředek intelektuálního, emocionálního nebo fyzického rozvoje; </a:t>
            </a:r>
          </a:p>
          <a:p>
            <a:pPr eaLnBrk="1" hangingPunct="1"/>
            <a:r>
              <a:rPr lang="cs-CZ" altLang="cs-CZ" sz="2200"/>
              <a:t>odpovědné zapojení žáka do reálného, komplexního a nesnadného problému                ke změně, k zlepšení chování v problémové oblasti.</a:t>
            </a:r>
          </a:p>
          <a:p>
            <a:pPr eaLnBrk="1" hangingPunct="1"/>
            <a:endParaRPr lang="cs-CZ" altLang="cs-CZ" sz="2200"/>
          </a:p>
          <a:p>
            <a:pPr marL="0" indent="0" eaLnBrk="1" hangingPunct="1">
              <a:buNone/>
            </a:pPr>
            <a:r>
              <a:rPr lang="cs-CZ" altLang="cs-CZ" sz="2200" b="1"/>
              <a:t>Učení není diváckým sportem – zdůvodněte - </a:t>
            </a:r>
          </a:p>
          <a:p>
            <a:endParaRPr lang="cs-CZ" sz="2200"/>
          </a:p>
        </p:txBody>
      </p:sp>
    </p:spTree>
    <p:extLst>
      <p:ext uri="{BB962C8B-B14F-4D97-AF65-F5344CB8AC3E}">
        <p14:creationId xmlns:p14="http://schemas.microsoft.com/office/powerpoint/2010/main" val="25784191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B867FF-FC45-48F7-8104-F89BE54909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8BB56887-D0D5-4F0C-9E19-7247EB83C8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B057FA00-297D-4B59-877C-A4007827B1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cs-CZ" altLang="cs-CZ" dirty="0"/>
              <a:t>Učení není diváckým sportem</a:t>
            </a:r>
            <a:endParaRPr lang="cs-CZ" dirty="0"/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V="1">
            <a:off x="555710" y="2183223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5A4C910-88E6-4070-B471-B7BCEC507C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pPr eaLnBrk="1" hangingPunct="1"/>
            <a:r>
              <a:rPr lang="cs-CZ" altLang="cs-CZ" sz="2600"/>
              <a:t>žáci se nenaučí mnoho pouhou přítomností v učebně, nasloucháním informací sdělovaných vzdělavatelem,  memorováním připravených cvičení a odpověďmi na otázky; </a:t>
            </a:r>
          </a:p>
          <a:p>
            <a:pPr eaLnBrk="1" hangingPunct="1"/>
            <a:r>
              <a:rPr lang="cs-CZ" altLang="cs-CZ" sz="2600"/>
              <a:t>mají hovořit o tom co se učí, psát o tom, porovnávat se svou zkušeností, aplikovat v denním životě; </a:t>
            </a:r>
          </a:p>
          <a:p>
            <a:pPr eaLnBrk="1" hangingPunct="1"/>
            <a:r>
              <a:rPr lang="cs-CZ" altLang="cs-CZ" sz="2600"/>
              <a:t>to co se učí, musí ukládat do svých  poznatkových, dovednostních a hodnotových struktur;</a:t>
            </a:r>
          </a:p>
          <a:p>
            <a:pPr eaLnBrk="1" hangingPunct="1"/>
            <a:r>
              <a:rPr lang="cs-CZ" altLang="cs-CZ" sz="2600"/>
              <a:t>učí se,  když jsou aktivní a pamatují si to, čemu rozumějí. </a:t>
            </a:r>
          </a:p>
          <a:p>
            <a:pPr eaLnBrk="1" hangingPunct="1"/>
            <a:r>
              <a:rPr lang="cs-CZ" altLang="cs-CZ" sz="2600"/>
              <a:t>jsou-li aktivně zahrnuti do procesu učení, pak se učí více než když jsou pasivními příjemci výuky.</a:t>
            </a:r>
          </a:p>
          <a:p>
            <a:endParaRPr lang="cs-CZ" sz="2600"/>
          </a:p>
        </p:txBody>
      </p:sp>
    </p:spTree>
    <p:extLst>
      <p:ext uri="{BB962C8B-B14F-4D97-AF65-F5344CB8AC3E}">
        <p14:creationId xmlns:p14="http://schemas.microsoft.com/office/powerpoint/2010/main" val="24587254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2" name="Rectangle 31">
            <a:extLst>
              <a:ext uri="{FF2B5EF4-FFF2-40B4-BE49-F238E27FC236}">
                <a16:creationId xmlns:a16="http://schemas.microsoft.com/office/drawing/2014/main" id="{DAF1966E-FD40-4A4A-B61B-C4DF7FA05F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34" name="Rectangle 33">
            <a:extLst>
              <a:ext uri="{FF2B5EF4-FFF2-40B4-BE49-F238E27FC236}">
                <a16:creationId xmlns:a16="http://schemas.microsoft.com/office/drawing/2014/main" id="{047BFA19-D45E-416B-A404-7AF2F3F270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rgbClr val="E1E1E1"/>
            </a:solidFill>
          </a:ln>
          <a:effectLst>
            <a:outerShdw blurRad="50800" dist="38100" dir="2700000" algn="t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36" name="Rectangle 35">
            <a:extLst>
              <a:ext uri="{FF2B5EF4-FFF2-40B4-BE49-F238E27FC236}">
                <a16:creationId xmlns:a16="http://schemas.microsoft.com/office/drawing/2014/main" id="{8E0105E7-23DB-4CF2-8258-FF47C762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7DC45228-423A-42C8-BDE5-DCA4441088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/>
          <a:p>
            <a:r>
              <a:rPr lang="cs-CZ" altLang="cs-CZ" sz="4000" b="1"/>
              <a:t>Základní charakteristiky aktivního učení:</a:t>
            </a:r>
            <a:endParaRPr lang="cs-CZ" sz="4000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074B4F7D-14B2-478B-8BF5-01E4E0C5D2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8834" y="758952"/>
            <a:ext cx="128016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EE76B29-0E27-4F81-82B6-1E0FA48F6C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5568" y="2481943"/>
            <a:ext cx="10168128" cy="3695020"/>
          </a:xfrm>
        </p:spPr>
        <p:txBody>
          <a:bodyPr>
            <a:normAutofit/>
          </a:bodyPr>
          <a:lstStyle/>
          <a:p>
            <a:pPr eaLnBrk="1" hangingPunct="1"/>
            <a:r>
              <a:rPr lang="cs-CZ" altLang="cs-CZ" sz="2200"/>
              <a:t>žáci více aktivně pracují než pouze naslouchají;</a:t>
            </a:r>
          </a:p>
          <a:p>
            <a:pPr eaLnBrk="1" hangingPunct="1"/>
            <a:r>
              <a:rPr lang="cs-CZ" altLang="cs-CZ" sz="2200"/>
              <a:t>méně důrazu je kladeno na sdělování informací a větší důraz je kladen na rozvíjení dovedností;</a:t>
            </a:r>
          </a:p>
          <a:p>
            <a:pPr eaLnBrk="1" hangingPunct="1"/>
            <a:r>
              <a:rPr lang="cs-CZ" altLang="cs-CZ" sz="2200"/>
              <a:t>obsahuje vyšší úrovně myšlení (analýza, syntéza, hodnocení);</a:t>
            </a:r>
          </a:p>
          <a:p>
            <a:pPr eaLnBrk="1" hangingPunct="1"/>
            <a:r>
              <a:rPr lang="cs-CZ" altLang="cs-CZ" sz="2200"/>
              <a:t>žáci provádějí aktivity; </a:t>
            </a:r>
          </a:p>
          <a:p>
            <a:pPr eaLnBrk="1" hangingPunct="1"/>
            <a:r>
              <a:rPr lang="cs-CZ" altLang="cs-CZ" sz="2200"/>
              <a:t>větší důraz je kladen na rozvoj vlastních postojů a hodnot.</a:t>
            </a:r>
          </a:p>
          <a:p>
            <a:endParaRPr lang="cs-CZ" sz="2200"/>
          </a:p>
        </p:txBody>
      </p:sp>
    </p:spTree>
    <p:extLst>
      <p:ext uri="{BB962C8B-B14F-4D97-AF65-F5344CB8AC3E}">
        <p14:creationId xmlns:p14="http://schemas.microsoft.com/office/powerpoint/2010/main" val="12763727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3" name="Rectangle 22">
            <a:extLst>
              <a:ext uri="{FF2B5EF4-FFF2-40B4-BE49-F238E27FC236}">
                <a16:creationId xmlns:a16="http://schemas.microsoft.com/office/drawing/2014/main" id="{DAF1966E-FD40-4A4A-B61B-C4DF7FA05F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5" name="Rectangle 24">
            <a:extLst>
              <a:ext uri="{FF2B5EF4-FFF2-40B4-BE49-F238E27FC236}">
                <a16:creationId xmlns:a16="http://schemas.microsoft.com/office/drawing/2014/main" id="{047BFA19-D45E-416B-A404-7AF2F3F270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rgbClr val="E1E1E1"/>
            </a:solidFill>
          </a:ln>
          <a:effectLst>
            <a:outerShdw blurRad="50800" dist="38100" dir="2700000" algn="t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27" name="Rectangle 26">
            <a:extLst>
              <a:ext uri="{FF2B5EF4-FFF2-40B4-BE49-F238E27FC236}">
                <a16:creationId xmlns:a16="http://schemas.microsoft.com/office/drawing/2014/main" id="{8E0105E7-23DB-4CF2-8258-FF47C762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CAC121D9-B523-4377-8ED2-93E7F1196B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/>
          <a:p>
            <a:r>
              <a:rPr lang="cs-CZ" altLang="cs-CZ" sz="4000" b="1" i="1"/>
              <a:t>Teorie kooperativního  učení a vyučování</a:t>
            </a:r>
            <a:endParaRPr lang="cs-CZ" sz="4000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074B4F7D-14B2-478B-8BF5-01E4E0C5D2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8834" y="758952"/>
            <a:ext cx="128016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E291E5E-AE90-48F0-92B9-7F4E80156D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5568" y="2481943"/>
            <a:ext cx="10168128" cy="3695020"/>
          </a:xfrm>
        </p:spPr>
        <p:txBody>
          <a:bodyPr>
            <a:normAutofit/>
          </a:bodyPr>
          <a:lstStyle/>
          <a:p>
            <a:pPr eaLnBrk="1" hangingPunct="1"/>
            <a:endParaRPr lang="cs-CZ" altLang="cs-CZ" sz="2000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2000"/>
              <a:t>     </a:t>
            </a:r>
            <a:r>
              <a:rPr lang="cs-CZ" altLang="cs-CZ" sz="2000" b="1"/>
              <a:t>Kooperativní učení = učením v malých skupinách, kde žáci vzájemně spolupracují na řešení problémů a rozvíjí se tak nejen individuální proces učení, ale také sociální dovednosti.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2000" b="1"/>
              <a:t>    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2000" b="1"/>
              <a:t>     Cíle učení:  </a:t>
            </a:r>
          </a:p>
          <a:p>
            <a:pPr eaLnBrk="1" hangingPunct="1"/>
            <a:r>
              <a:rPr lang="cs-CZ" altLang="cs-CZ" sz="2000" b="1"/>
              <a:t>rozvinout učení jednotlivce </a:t>
            </a:r>
          </a:p>
          <a:p>
            <a:pPr eaLnBrk="1" hangingPunct="1"/>
            <a:r>
              <a:rPr lang="cs-CZ" altLang="cs-CZ" sz="2000" b="1"/>
              <a:t>vytvářet sociální dovednosti.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2000" b="1"/>
              <a:t>    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2000" b="1"/>
              <a:t>     </a:t>
            </a:r>
          </a:p>
          <a:p>
            <a:endParaRPr lang="cs-CZ" sz="2000"/>
          </a:p>
        </p:txBody>
      </p:sp>
    </p:spTree>
    <p:extLst>
      <p:ext uri="{BB962C8B-B14F-4D97-AF65-F5344CB8AC3E}">
        <p14:creationId xmlns:p14="http://schemas.microsoft.com/office/powerpoint/2010/main" val="26982953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DAF1966E-FD40-4A4A-B61B-C4DF7FA05F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id="{047BFA19-D45E-416B-A404-7AF2F3F270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rgbClr val="E1E1E1"/>
            </a:solidFill>
          </a:ln>
          <a:effectLst>
            <a:outerShdw blurRad="50800" dist="38100" dir="2700000" algn="t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23" name="Rectangle 22">
            <a:extLst>
              <a:ext uri="{FF2B5EF4-FFF2-40B4-BE49-F238E27FC236}">
                <a16:creationId xmlns:a16="http://schemas.microsoft.com/office/drawing/2014/main" id="{8E0105E7-23DB-4CF2-8258-FF47C762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E6BB17C7-B37D-4F0E-A203-8000D1D095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/>
          <a:p>
            <a:r>
              <a:rPr lang="cs-CZ" altLang="cs-CZ" sz="4000" b="1"/>
              <a:t>5 základních elementů učení</a:t>
            </a:r>
            <a:endParaRPr lang="cs-CZ" sz="4000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074B4F7D-14B2-478B-8BF5-01E4E0C5D2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8834" y="758952"/>
            <a:ext cx="128016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1313A90-CA5F-4EC5-9BD1-E2F7D070A1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5568" y="2481943"/>
            <a:ext cx="10168128" cy="3695020"/>
          </a:xfrm>
        </p:spPr>
        <p:txBody>
          <a:bodyPr>
            <a:normAutofit/>
          </a:bodyPr>
          <a:lstStyle/>
          <a:p>
            <a:pPr eaLnBrk="1" hangingPunct="1"/>
            <a:r>
              <a:rPr lang="cs-CZ" altLang="cs-CZ" sz="2200" b="1"/>
              <a:t>pozitivní  vzájemná závislost</a:t>
            </a:r>
          </a:p>
          <a:p>
            <a:pPr eaLnBrk="1" hangingPunct="1"/>
            <a:r>
              <a:rPr lang="cs-CZ" altLang="cs-CZ" sz="2200" b="1"/>
              <a:t>individuální odpovědnost</a:t>
            </a:r>
          </a:p>
          <a:p>
            <a:pPr eaLnBrk="1" hangingPunct="1"/>
            <a:r>
              <a:rPr lang="cs-CZ" altLang="cs-CZ" sz="2200" b="1"/>
              <a:t>přímá (tváří v tvář) interakce</a:t>
            </a:r>
          </a:p>
          <a:p>
            <a:pPr eaLnBrk="1" hangingPunct="1"/>
            <a:r>
              <a:rPr lang="cs-CZ" altLang="cs-CZ" sz="2200" b="1"/>
              <a:t>sociální dovednosti</a:t>
            </a:r>
          </a:p>
          <a:p>
            <a:pPr eaLnBrk="1" hangingPunct="1"/>
            <a:r>
              <a:rPr lang="cs-CZ" altLang="cs-CZ" sz="2200" b="1"/>
              <a:t>hodnocení</a:t>
            </a:r>
          </a:p>
          <a:p>
            <a:pPr eaLnBrk="1" hangingPunct="1"/>
            <a:endParaRPr lang="cs-CZ" altLang="cs-CZ" sz="2200"/>
          </a:p>
          <a:p>
            <a:endParaRPr lang="cs-CZ" sz="2200"/>
          </a:p>
        </p:txBody>
      </p:sp>
    </p:spTree>
    <p:extLst>
      <p:ext uri="{BB962C8B-B14F-4D97-AF65-F5344CB8AC3E}">
        <p14:creationId xmlns:p14="http://schemas.microsoft.com/office/powerpoint/2010/main" val="24140377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1" name="Rectangle 16">
            <a:extLst>
              <a:ext uri="{FF2B5EF4-FFF2-40B4-BE49-F238E27FC236}">
                <a16:creationId xmlns:a16="http://schemas.microsoft.com/office/drawing/2014/main" id="{CBB2B1F0-0DD6-4744-9A46-7A344FB48E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FD51A173-993C-4E4E-A668-C52A348EFC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426720"/>
            <a:ext cx="10506456" cy="1919141"/>
          </a:xfrm>
        </p:spPr>
        <p:txBody>
          <a:bodyPr anchor="b">
            <a:normAutofit/>
          </a:bodyPr>
          <a:lstStyle/>
          <a:p>
            <a:endParaRPr lang="cs-CZ" sz="6000"/>
          </a:p>
        </p:txBody>
      </p:sp>
      <p:sp>
        <p:nvSpPr>
          <p:cNvPr id="32" name="Rectangle 18">
            <a:extLst>
              <a:ext uri="{FF2B5EF4-FFF2-40B4-BE49-F238E27FC236}">
                <a16:creationId xmlns:a16="http://schemas.microsoft.com/office/drawing/2014/main" id="{52D502E5-F6B4-4D58-B4AE-FC466FF15E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65953" y="2899927"/>
            <a:ext cx="10451592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3" name="Rectangle 20">
            <a:extLst>
              <a:ext uri="{FF2B5EF4-FFF2-40B4-BE49-F238E27FC236}">
                <a16:creationId xmlns:a16="http://schemas.microsoft.com/office/drawing/2014/main" id="{9DECDBF4-02B6-4BB4-B65B-B8107AD6A9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841248" y="2776031"/>
            <a:ext cx="1873457" cy="13716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EF2372E-5F25-43B1-B20B-F68F21A798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3337269"/>
            <a:ext cx="10509504" cy="2905686"/>
          </a:xfrm>
        </p:spPr>
        <p:txBody>
          <a:bodyPr>
            <a:normAutofit/>
          </a:bodyPr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2200" b="1" dirty="0"/>
              <a:t> Pozitivní vzájemná závislost - </a:t>
            </a:r>
            <a:r>
              <a:rPr lang="cs-CZ" altLang="cs-CZ" sz="2200" dirty="0"/>
              <a:t>všichni členové týmu spolupracují na splnění společných cílů, sdílejí studijní materiály, vyměňují si názory, pomáhají si v učení, vzájemně se podporují; aby uspěla skupina, musí uspět každý člen skupiny;.</a:t>
            </a:r>
          </a:p>
          <a:p>
            <a:pPr eaLnBrk="1" hangingPunct="1"/>
            <a:r>
              <a:rPr lang="cs-CZ" altLang="cs-CZ" sz="2200" b="1" dirty="0"/>
              <a:t>Individuální zodpovědnost - </a:t>
            </a:r>
            <a:r>
              <a:rPr lang="cs-CZ" altLang="cs-CZ" sz="2200" dirty="0"/>
              <a:t>každý člen je zodpovědný za svou práci a jeho příspěvek ke společné práci je pravidelně hodnocen ostatními;</a:t>
            </a:r>
          </a:p>
          <a:p>
            <a:pPr eaLnBrk="1" hangingPunct="1"/>
            <a:r>
              <a:rPr lang="cs-CZ" altLang="cs-CZ" sz="2200" b="1" dirty="0"/>
              <a:t>Přímá interakce - k</a:t>
            </a:r>
            <a:r>
              <a:rPr lang="cs-CZ" altLang="cs-CZ" sz="2200" dirty="0"/>
              <a:t>aždý se podílí na plnění úkolu, může přímo diskutovat s ostatními, interakce je možná v každém okamžiku, každý může získat pomoc ostatních okamžitě.</a:t>
            </a: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18710119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5" name="Rectangle 24">
            <a:extLst>
              <a:ext uri="{FF2B5EF4-FFF2-40B4-BE49-F238E27FC236}">
                <a16:creationId xmlns:a16="http://schemas.microsoft.com/office/drawing/2014/main" id="{955A2079-FA98-4876-80F0-72364A7D2E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FA1A886D-38AE-4338-9B51-31A3783CD0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57188"/>
            <a:ext cx="10515600" cy="1133499"/>
          </a:xfrm>
        </p:spPr>
        <p:txBody>
          <a:bodyPr>
            <a:normAutofit/>
          </a:bodyPr>
          <a:lstStyle/>
          <a:p>
            <a:pPr algn="ctr"/>
            <a:endParaRPr lang="cs-CZ" sz="5200"/>
          </a:p>
        </p:txBody>
      </p:sp>
      <p:graphicFrame>
        <p:nvGraphicFramePr>
          <p:cNvPr id="5" name="Zástupný obsah 2">
            <a:extLst>
              <a:ext uri="{FF2B5EF4-FFF2-40B4-BE49-F238E27FC236}">
                <a16:creationId xmlns:a16="http://schemas.microsoft.com/office/drawing/2014/main" id="{25AC4737-B6D9-48C3-9485-9B7F10BBCF7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17483846"/>
              </p:ext>
            </p:extLst>
          </p:nvPr>
        </p:nvGraphicFramePr>
        <p:xfrm>
          <a:off x="838200" y="1828800"/>
          <a:ext cx="10515600" cy="43525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7992818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1236</Words>
  <Application>Microsoft Office PowerPoint</Application>
  <PresentationFormat>Širokoúhlá obrazovka</PresentationFormat>
  <Paragraphs>98</Paragraphs>
  <Slides>18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23" baseType="lpstr">
      <vt:lpstr>Arial</vt:lpstr>
      <vt:lpstr>Calibri</vt:lpstr>
      <vt:lpstr>Calibri Light</vt:lpstr>
      <vt:lpstr>Wingdings</vt:lpstr>
      <vt:lpstr>Motiv Office</vt:lpstr>
      <vt:lpstr> Kurikulum   </vt:lpstr>
      <vt:lpstr> Formy existence kurikula </vt:lpstr>
      <vt:lpstr>Aktivní učení</vt:lpstr>
      <vt:lpstr>Učení není diváckým sportem</vt:lpstr>
      <vt:lpstr>Základní charakteristiky aktivního učení:</vt:lpstr>
      <vt:lpstr>Teorie kooperativního  učení a vyučování</vt:lpstr>
      <vt:lpstr>5 základních elementů učení</vt:lpstr>
      <vt:lpstr>Prezentace aplikace PowerPoint</vt:lpstr>
      <vt:lpstr>Prezentace aplikace PowerPoint</vt:lpstr>
      <vt:lpstr>Základní principy  kooperativního vyučování</vt:lpstr>
      <vt:lpstr>Prezentace aplikace PowerPoint</vt:lpstr>
      <vt:lpstr>Co je charakteristické pro program Kritické myšlení</vt:lpstr>
      <vt:lpstr>Prezentace aplikace PowerPoint</vt:lpstr>
      <vt:lpstr>Základní rámec = tzv. třífázový cyklus učení: </vt:lpstr>
      <vt:lpstr>Prezentace aplikace PowerPoint</vt:lpstr>
      <vt:lpstr>Změny v práci  učitele</vt:lpstr>
      <vt:lpstr>Prezentace aplikace PowerPoint</vt:lpstr>
      <vt:lpstr>Krásné vánoce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Kurikulum</dc:title>
  <dc:creator>Hana Horká</dc:creator>
  <cp:lastModifiedBy>Hana Horká</cp:lastModifiedBy>
  <cp:revision>1</cp:revision>
  <dcterms:created xsi:type="dcterms:W3CDTF">2020-12-14T22:42:14Z</dcterms:created>
  <dcterms:modified xsi:type="dcterms:W3CDTF">2020-12-14T22:55:10Z</dcterms:modified>
</cp:coreProperties>
</file>