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449" r:id="rId3"/>
    <p:sldId id="474" r:id="rId4"/>
    <p:sldId id="475" r:id="rId5"/>
    <p:sldId id="440" r:id="rId6"/>
    <p:sldId id="452" r:id="rId7"/>
    <p:sldId id="445" r:id="rId8"/>
    <p:sldId id="442" r:id="rId9"/>
    <p:sldId id="459" r:id="rId10"/>
    <p:sldId id="460" r:id="rId11"/>
    <p:sldId id="462" r:id="rId12"/>
    <p:sldId id="443" r:id="rId13"/>
    <p:sldId id="456" r:id="rId14"/>
    <p:sldId id="457" r:id="rId15"/>
    <p:sldId id="458" r:id="rId16"/>
    <p:sldId id="292" r:id="rId17"/>
    <p:sldId id="321" r:id="rId18"/>
    <p:sldId id="465" r:id="rId19"/>
    <p:sldId id="466" r:id="rId20"/>
    <p:sldId id="467" r:id="rId21"/>
    <p:sldId id="464" r:id="rId22"/>
    <p:sldId id="451" r:id="rId23"/>
    <p:sldId id="476" r:id="rId24"/>
    <p:sldId id="453" r:id="rId25"/>
    <p:sldId id="454" r:id="rId26"/>
    <p:sldId id="450" r:id="rId27"/>
    <p:sldId id="470" r:id="rId28"/>
    <p:sldId id="44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6" autoAdjust="0"/>
    <p:restoredTop sz="94660"/>
  </p:normalViewPr>
  <p:slideViewPr>
    <p:cSldViewPr snapToGrid="0">
      <p:cViewPr>
        <p:scale>
          <a:sx n="67" d="100"/>
          <a:sy n="67" d="100"/>
        </p:scale>
        <p:origin x="6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00409-7531-4EDF-9C85-7E4D7D4548C4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49E5B-37DE-443A-BA64-6F914CFD78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5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09D10-2F05-4F0F-B432-85E0CC567C5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50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66558-000B-47B8-AABA-5F4C46B65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CE30F0-C5E2-4274-9717-DBDCE4B92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BA45C8-8965-4FFD-AAB1-3D5A7449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01B78-CA63-4FFF-B692-FA245773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16E55C-F43A-48F3-98D0-DEEF120B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87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CC34F-A90C-408A-AD41-D0EB122D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79AED9-1208-44ED-A7DB-4DD7B13D7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7688C8-C199-4086-BA84-E2C6BB29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C2CFBC-E55C-4E61-B53C-945D3EE89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70F0F6-8C82-4A21-835C-7950449C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4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C77F47-C585-4822-AD5B-9341F2A18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71A55-179D-4D51-B38D-E1C12074A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8010E-7E7E-4989-BC66-687CDD69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AFA70C-53CE-4A73-81FA-D413CBD66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7E3D6B-B5CC-4B2D-99B5-CE509B66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3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020A4-C1EB-4A0B-9A6D-C1CA04B5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794920-7A18-4021-BF16-C2CAA0AFC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F8907E-1411-4966-8838-B437C89D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A04938-3CE2-43AE-B979-D2C7ED4A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AE53E2-755F-491E-B09E-3E93A3AB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19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54F15-3CA9-4A78-B33A-942FBA6E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8E82CE-E13E-4B93-8193-B5958325D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755E51-5330-4802-9EEF-7D86F1A5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D4E22-4062-472F-B972-A963D811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50224E-5657-486A-86E8-E3CDAF835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59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1224B-A691-4F54-AF83-DC5B429B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BD929-C96D-4D42-A89F-910E85D92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BD1B22-29F1-4A29-94E7-1E6DFABDE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D455D5-CC9E-49EB-9B1C-5A183102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9CC4FC-AD54-4276-B913-B773B45F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9273F6-556D-4B5A-BEAA-C28E8540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6BCF4-1752-4829-931C-694BE5A7C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7EBC9B-9853-4818-88E1-155379A09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55C376-2E95-4374-8D41-738ABFBEE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604651-A047-4214-A333-B8B1A5043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54C599-C806-45FF-9F59-CAA23E3E9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886B8B3-E4D5-4E3F-BB81-2285433B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3A35D9-6AC7-4B5A-957F-FCFBB799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06083C-D3E3-4809-99C0-B817272F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5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BAE6A-D848-4893-AB1D-08230794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92B23A-FC8A-4BFE-AB5E-C6FBFC8D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7D3A49-E85A-4B24-A02D-0741E0FD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0B87D4-4113-45FD-BFD0-B772DE00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8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8CFC62-F80A-4CED-8C0A-73F04232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311FC5-792E-4BFC-819D-F2D9191C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2AEE50-4BCA-4E82-87E0-6ADEF9D7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3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15F8B-48E4-41B8-A8F6-336B547D7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1DB55-8D36-464E-9E1A-7CB2A3B3D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BA193C-7EAA-41F5-A679-00F76E9B7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5E8063-318E-4080-B8E9-BCCF6E9C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6ACC8C-9DD6-4EA3-9F8C-B02F38CF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5F0EE8-F5F1-4DA9-8A6D-820A7DE5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6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8DCEA-195B-4BAB-8F66-BEECBCA1B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B60B60-C49B-42F9-B1AC-8D6D5DD93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FEDF05-8EED-4E9D-ABB9-351855C1D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CA1366-6D88-4050-B685-265D411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B66C5B-5F1F-4589-93B1-69470341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AC2839-3C47-4FE8-AE19-3B2EBF7C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0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B11318-CA86-4BC9-9D6B-384C0719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0FA989-23EC-4BB9-8D29-6C01E0CA1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D9F38A-2A9D-4EF6-95FD-C41AF9ADC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5479-632F-47F6-8F3D-5CD4A658D2B1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00963C-3892-4769-83C2-FF889C838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8EA78-A7E7-41CD-B301-0C6680A72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BA0D-79FD-41E9-8A58-D6DE0FC6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45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D4A462-9EA6-4FCE-8ECD-8F8255606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cs-CZ" sz="4000" dirty="0"/>
              <a:t>Pokračujeme </a:t>
            </a:r>
            <a:br>
              <a:rPr lang="cs-CZ" sz="4000" dirty="0"/>
            </a:br>
            <a:r>
              <a:rPr lang="cs-CZ" sz="4000" dirty="0"/>
              <a:t>o výukových cílech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00BA4C-C85B-40C0-BE12-D40D1255E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cs-CZ" sz="2000" dirty="0"/>
              <a:t>HH PS CŽV_ 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29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6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77B86A-82A5-4A30-B13D-7222DB02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sz="4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DA241-295F-4CFF-A82A-E4B48BA6F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lvl="0"/>
            <a:r>
              <a:rPr lang="cs-CZ" sz="2200" b="1" dirty="0">
                <a:latin typeface="+mj-lt"/>
              </a:rPr>
              <a:t>Hodnocení </a:t>
            </a:r>
          </a:p>
          <a:p>
            <a:pPr lvl="1"/>
            <a:r>
              <a:rPr lang="cs-CZ" sz="2200" dirty="0">
                <a:latin typeface="+mj-lt"/>
              </a:rPr>
              <a:t>posouzení materiálů, podkladů, metod a technik z hlediska účelu podle kritérií, která jsou dána nebo která si žák sám navrhne (kritizovat, obhájit, ocenit, posoudit, podpořit názory, oponovat, prověřit srovnat s normou, vybrat, uvést klady a zápory, zdůvodnit, zhodnotit) </a:t>
            </a:r>
          </a:p>
          <a:p>
            <a:pPr lvl="0"/>
            <a:r>
              <a:rPr lang="cs-CZ" sz="2200" b="1" dirty="0">
                <a:latin typeface="+mj-lt"/>
              </a:rPr>
              <a:t>Analýza</a:t>
            </a:r>
          </a:p>
          <a:p>
            <a:pPr lvl="1"/>
            <a:r>
              <a:rPr lang="cs-CZ" sz="2200" dirty="0">
                <a:latin typeface="+mj-lt"/>
              </a:rPr>
              <a:t>rozbor komplexní informace (systému, procesu) na prvky a části, stanovení hierarchie prvku, princip jejich organizace, vztahů a interakce mezi prvky (analyzovat, provést rozbor, najít vztah, porovnat, shrnout, dát do souvislostí, seřadit do logických posloupností, identifikovat příčiny a následky, kategorizovat, diskutovat, klasifikovat, kombinovat, odhadnout, odvodit, zpochybnit, vyřešit, diagnostikovat) </a:t>
            </a:r>
          </a:p>
          <a:p>
            <a:pPr marL="0" indent="0">
              <a:buNone/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036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48FCA6-976E-4A7C-8B60-9FB93733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sz="46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1BAFD6-1061-4673-9B1D-97004960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lvl="0"/>
            <a:r>
              <a:rPr lang="cs-CZ" sz="2200" b="1" dirty="0">
                <a:latin typeface="+mj-lt"/>
              </a:rPr>
              <a:t>Aplikace </a:t>
            </a:r>
          </a:p>
          <a:p>
            <a:pPr lvl="1"/>
            <a:r>
              <a:rPr lang="cs-CZ" sz="2200" dirty="0">
                <a:latin typeface="+mj-lt"/>
              </a:rPr>
              <a:t>použití abstrakcí a zobecnění (teorie, zákony, principy, pravidla, metody, techniky, postupy, obecné myšlenky v konkrétních situacích) (aplikovat, demonstrovat, interpretovat údaje, načrtnout, zobecnit, uvést vztah mezi, plánovat, použít, prokázat, registrovat, řešit, vyzkoušet, rozlišit, připravit, zaznamenat)</a:t>
            </a:r>
          </a:p>
          <a:p>
            <a:pPr marL="457200" lvl="1" indent="0">
              <a:buNone/>
            </a:pPr>
            <a:endParaRPr lang="cs-CZ" sz="2200" dirty="0">
              <a:latin typeface="+mj-lt"/>
            </a:endParaRPr>
          </a:p>
          <a:p>
            <a:pPr lvl="0"/>
            <a:r>
              <a:rPr lang="cs-CZ" sz="2200" b="1" dirty="0">
                <a:latin typeface="+mj-lt"/>
              </a:rPr>
              <a:t>Tvorba (+syntéza)</a:t>
            </a:r>
          </a:p>
          <a:p>
            <a:pPr lvl="1"/>
            <a:r>
              <a:rPr lang="cs-CZ" sz="2200" dirty="0">
                <a:latin typeface="+mj-lt"/>
              </a:rPr>
              <a:t>složení prvků a jejich částí do předtím neexistujícího celku (upravit, organizovat, formulovat, reorganizovat, složit, navrhnout, spravovat, řídit, vytvořit systém, zrekonstruovat, předpovědět, navrhnout) </a:t>
            </a: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404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/>
              <a:t>Taxonomie výukových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j-lt"/>
              </a:rPr>
              <a:t>Afektivní oblast</a:t>
            </a:r>
            <a:r>
              <a:rPr lang="cs-CZ" sz="3200" dirty="0">
                <a:latin typeface="+mj-lt"/>
              </a:rPr>
              <a:t> - zájmy, pozornost, estetické cítění, morální a jiné postoje, pocity, názory a hodnoty. Například: </a:t>
            </a:r>
            <a:r>
              <a:rPr lang="cs-CZ" sz="3200" b="1" dirty="0">
                <a:latin typeface="+mj-lt"/>
              </a:rPr>
              <a:t>naslouchej, oceň důležitost, vnímej estetickou hodnotu, vnímej morální dilema, získej o něčem povědomí, a podobně. </a:t>
            </a: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Psychomotorická sféra</a:t>
            </a:r>
            <a:r>
              <a:rPr lang="cs-CZ" sz="3200" dirty="0">
                <a:latin typeface="+mj-lt"/>
              </a:rPr>
              <a:t> - psychomotorické dovednosti se týkají smyslového vnímání, pohybů a vzájemné koordinace vjemů s pohyby atd. Slovesa jako: </a:t>
            </a:r>
            <a:r>
              <a:rPr lang="cs-CZ" sz="3200" b="1" dirty="0">
                <a:latin typeface="+mj-lt"/>
              </a:rPr>
              <a:t>kresli, házej, plachti, svářej,</a:t>
            </a:r>
            <a:r>
              <a:rPr lang="cs-CZ" sz="3200" dirty="0">
                <a:latin typeface="+mj-lt"/>
              </a:rPr>
              <a:t> …</a:t>
            </a:r>
          </a:p>
          <a:p>
            <a:endParaRPr lang="cs-CZ" sz="3200" dirty="0">
              <a:latin typeface="+mj-lt"/>
            </a:endParaRPr>
          </a:p>
          <a:p>
            <a:endParaRPr lang="cs-CZ" sz="3200" dirty="0">
              <a:latin typeface="+mj-lt"/>
            </a:endParaRPr>
          </a:p>
          <a:p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908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04944E-C26A-42D5-9DA6-D57F51AD1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Příklady zadání ke splnění cílů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22CE4-A7D2-4075-99DE-2E7BE9D28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Zapamatování</a:t>
            </a:r>
            <a:endParaRPr lang="cs-CZ" sz="19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19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 použití poznámek a jiných informačních zdrojů napište, co jste si zapamatovali k těmto pojmům: J. J. Rousseau, J. G. Herder, hnutí Sturm und Drang, žánr balada, preromantická lidová tvorba a báseň Růžička od </a:t>
            </a:r>
            <a:r>
              <a:rPr lang="cs-CZ" sz="190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Goetheho</a:t>
            </a:r>
            <a:r>
              <a:rPr lang="cs-CZ" sz="19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Porozumění </a:t>
            </a:r>
            <a:endParaRPr lang="cs-CZ" sz="19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19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Přečtěte si báseň Růžička od Goetheho a interpretujte ji, o čem báseň vypovídá, co má sdělit.  Aplikace </a:t>
            </a:r>
          </a:p>
          <a:p>
            <a:pPr>
              <a:spcAft>
                <a:spcPts val="800"/>
              </a:spcAft>
            </a:pPr>
            <a:r>
              <a:rPr lang="cs-CZ" sz="19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Podívejte se na nejznámější obraz romantického hrdiny od C. D. Friedricha a vzpomeňte si na to, co už o romantismu víte, a na základě toho charakterizujte romantického hrdinu. </a:t>
            </a:r>
          </a:p>
          <a:p>
            <a:pPr marL="0" indent="0">
              <a:buNone/>
            </a:pPr>
            <a:endParaRPr lang="cs-CZ" sz="19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2102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4848A8-73AC-419D-A654-F53C8CC4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FAD6C-A256-4AD9-BC29-9F77453EA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a syntéza </a:t>
            </a:r>
            <a:endParaRPr lang="cs-CZ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Porovnejte originál básně Růžička od Goetheho v němčině s překladem v češtině co do zvukové podoby básně a identifikujte, jak se překlad liší od originálu. </a:t>
            </a:r>
          </a:p>
          <a:p>
            <a:pPr>
              <a:spcAft>
                <a:spcPts val="800"/>
              </a:spcAft>
            </a:pPr>
            <a:r>
              <a:rPr lang="cs-CZ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</a:t>
            </a:r>
            <a:endParaRPr lang="cs-CZ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Jakým způsobem může šestnáctiletého člověka poškodit pornografie (v souvislosti s textem Markýze de Sade)?</a:t>
            </a:r>
          </a:p>
          <a:p>
            <a:pPr>
              <a:spcAft>
                <a:spcPts val="800"/>
              </a:spcAft>
            </a:pPr>
            <a:r>
              <a:rPr lang="cs-CZ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</a:t>
            </a:r>
            <a:endParaRPr lang="cs-CZ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Napište, jak byste postupovali, kdybyste byli autoři děsivého námětu filmu?</a:t>
            </a:r>
          </a:p>
          <a:p>
            <a:pPr marL="0" indent="0">
              <a:buNone/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521419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043131-796D-4E37-9A8D-629315E7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Zařaďte následující cíle do kategorií: kognitivní, afektivní, psychomotorické výukové cíle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7E6FA-FF3F-4DEB-9189-AAE498B9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Žáci dokážou vyjmenovat státy, se kterými sousedí ČR. ......................................................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Žáci budou interpretovat obsah básně od Jana Nerudy. 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Žáci uplavou stanovenou vzdálenost v bazénu stylem „motýlek“........................................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Žáci umí vhodně projevit úctu ke starším osobám. ...................................................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Žáci vyrobí lodičku z papíru lodičku. …................................................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Žáci se vhodně chovají při návštěvě muzea. …............................................... </a:t>
            </a:r>
          </a:p>
        </p:txBody>
      </p:sp>
    </p:spTree>
    <p:extLst>
      <p:ext uri="{BB962C8B-B14F-4D97-AF65-F5344CB8AC3E}">
        <p14:creationId xmlns:p14="http://schemas.microsoft.com/office/powerpoint/2010/main" val="227680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8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E0AD0C8-C667-4BE7-B752-3500A7813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Shrnutí aneb co jsme si uvědomili?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D1FB66-C40B-4F9B-B4CC-49EC6879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fontAlgn="t"/>
            <a:endParaRPr lang="cs-CZ" sz="2400" dirty="0"/>
          </a:p>
          <a:p>
            <a:pPr fontAlgn="t"/>
            <a:endParaRPr lang="cs-CZ" sz="2400" dirty="0"/>
          </a:p>
          <a:p>
            <a:pPr fontAlgn="t"/>
            <a:r>
              <a:rPr lang="cs-CZ" sz="2400" dirty="0"/>
              <a:t>Učitel</a:t>
            </a:r>
            <a:r>
              <a:rPr lang="cs-CZ" sz="2400" b="1" dirty="0"/>
              <a:t> porozumí </a:t>
            </a:r>
            <a:r>
              <a:rPr lang="cs-CZ" sz="2400" dirty="0"/>
              <a:t>do hloubky </a:t>
            </a:r>
            <a:r>
              <a:rPr lang="cs-CZ" sz="2400" b="1" dirty="0"/>
              <a:t>učivu</a:t>
            </a:r>
            <a:r>
              <a:rPr lang="cs-CZ" sz="2400" dirty="0"/>
              <a:t>, </a:t>
            </a:r>
            <a:r>
              <a:rPr lang="cs-CZ" sz="2400" b="1" dirty="0"/>
              <a:t>cílům</a:t>
            </a:r>
            <a:r>
              <a:rPr lang="cs-CZ" sz="2400" dirty="0"/>
              <a:t>, </a:t>
            </a:r>
            <a:r>
              <a:rPr lang="cs-CZ" sz="2400" b="1" dirty="0"/>
              <a:t>strukturám učiva </a:t>
            </a:r>
            <a:r>
              <a:rPr lang="cs-CZ" sz="2400" dirty="0"/>
              <a:t>a vztahům v něm.</a:t>
            </a:r>
          </a:p>
          <a:p>
            <a:pPr fontAlgn="t"/>
            <a:r>
              <a:rPr lang="cs-CZ" sz="2400" dirty="0"/>
              <a:t>Učitel </a:t>
            </a:r>
            <a:r>
              <a:rPr lang="cs-CZ" sz="2400" b="1" dirty="0"/>
              <a:t>transformuje </a:t>
            </a:r>
            <a:r>
              <a:rPr lang="cs-CZ" sz="2400" dirty="0"/>
              <a:t>učivo tak, aby se stalo </a:t>
            </a:r>
            <a:r>
              <a:rPr lang="cs-CZ" sz="2400" b="1" dirty="0"/>
              <a:t>srozumitelným i pro žáky</a:t>
            </a:r>
            <a:r>
              <a:rPr lang="cs-CZ" sz="2400" dirty="0"/>
              <a:t>. </a:t>
            </a:r>
          </a:p>
          <a:p>
            <a:pPr fontAlgn="t"/>
            <a:endParaRPr lang="cs-CZ" sz="2400" dirty="0"/>
          </a:p>
          <a:p>
            <a:pPr fontAlgn="t"/>
            <a:endParaRPr lang="cs-CZ" sz="2400" dirty="0"/>
          </a:p>
          <a:p>
            <a:pPr fontAlgn="t"/>
            <a:endParaRPr lang="cs-CZ" sz="2400" dirty="0"/>
          </a:p>
          <a:p>
            <a:pPr marL="0" indent="0" fontAlgn="t">
              <a:buNone/>
            </a:pPr>
            <a:endParaRPr lang="cs-CZ" sz="2400" dirty="0"/>
          </a:p>
          <a:p>
            <a:pPr marL="0" indent="0" fontAlgn="t">
              <a:buNone/>
            </a:pPr>
            <a:endParaRPr lang="cs-CZ" sz="2400" dirty="0"/>
          </a:p>
          <a:p>
            <a:pPr marL="0" indent="0" fontAlgn="t">
              <a:buNone/>
            </a:pPr>
            <a:endParaRPr lang="cs-CZ" sz="2400" dirty="0"/>
          </a:p>
        </p:txBody>
      </p:sp>
      <p:pic>
        <p:nvPicPr>
          <p:cNvPr id="20" name="Graphic 19" descr="Třída">
            <a:extLst>
              <a:ext uri="{FF2B5EF4-FFF2-40B4-BE49-F238E27FC236}">
                <a16:creationId xmlns:a16="http://schemas.microsoft.com/office/drawing/2014/main" id="{0EC8D078-3386-4CF4-96C4-28CC22CE2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8408" y="2492376"/>
            <a:ext cx="3563372" cy="3563372"/>
          </a:xfrm>
          <a:prstGeom prst="rect">
            <a:avLst/>
          </a:prstGeom>
        </p:spPr>
      </p:pic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29C941A5-3C37-42BD-B8CF-D24FB20DCBE1}"/>
              </a:ext>
            </a:extLst>
          </p:cNvPr>
          <p:cNvSpPr/>
          <p:nvPr/>
        </p:nvSpPr>
        <p:spPr>
          <a:xfrm>
            <a:off x="1298121" y="5225143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141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</a:rPr>
              <a:t>Didaktické zpracování učebního obsahu učitelem</a:t>
            </a:r>
            <a:br>
              <a:rPr lang="cs-CZ" sz="4000" b="1">
                <a:solidFill>
                  <a:srgbClr val="FFFFFF"/>
                </a:solidFill>
              </a:rPr>
            </a:br>
            <a:endParaRPr lang="cs-CZ" sz="4000" i="1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/>
              <a:t>co učitel považuje za </a:t>
            </a:r>
            <a:r>
              <a:rPr lang="cs-CZ" sz="2400" b="1"/>
              <a:t>zásadní,</a:t>
            </a:r>
            <a:r>
              <a:rPr lang="cs-CZ" sz="2400"/>
              <a:t> co zdůrazňuje, </a:t>
            </a:r>
          </a:p>
          <a:p>
            <a:r>
              <a:rPr lang="cs-CZ" sz="2400"/>
              <a:t>které </a:t>
            </a:r>
            <a:r>
              <a:rPr lang="cs-CZ" sz="2400" b="1"/>
              <a:t>pojmy</a:t>
            </a:r>
            <a:r>
              <a:rPr lang="cs-CZ" sz="2400"/>
              <a:t> </a:t>
            </a:r>
            <a:r>
              <a:rPr lang="cs-CZ" sz="2400" b="1"/>
              <a:t>vysvětluje,</a:t>
            </a:r>
            <a:r>
              <a:rPr lang="cs-CZ" sz="2400"/>
              <a:t> na které </a:t>
            </a:r>
            <a:r>
              <a:rPr lang="cs-CZ" sz="2400" b="1"/>
              <a:t>navazuje</a:t>
            </a:r>
            <a:r>
              <a:rPr lang="cs-CZ" sz="2400"/>
              <a:t>, co </a:t>
            </a:r>
            <a:r>
              <a:rPr lang="cs-CZ" sz="2400" b="1"/>
              <a:t>opakuje</a:t>
            </a:r>
            <a:r>
              <a:rPr lang="cs-CZ" sz="2400"/>
              <a:t>, </a:t>
            </a:r>
          </a:p>
          <a:p>
            <a:r>
              <a:rPr lang="cs-CZ" sz="2400"/>
              <a:t>zda a jak vede žáky k </a:t>
            </a:r>
            <a:r>
              <a:rPr lang="cs-CZ" sz="2400" b="1"/>
              <a:t>samostatnost</a:t>
            </a:r>
            <a:r>
              <a:rPr lang="cs-CZ" sz="2400"/>
              <a:t>i a </a:t>
            </a:r>
            <a:r>
              <a:rPr lang="cs-CZ" sz="2400" b="1"/>
              <a:t>myšlení</a:t>
            </a:r>
            <a:r>
              <a:rPr lang="cs-CZ" sz="2400"/>
              <a:t>, </a:t>
            </a:r>
          </a:p>
          <a:p>
            <a:r>
              <a:rPr lang="cs-CZ" sz="2400"/>
              <a:t>jak odlišuje </a:t>
            </a:r>
            <a:r>
              <a:rPr lang="cs-CZ" sz="2400" b="1"/>
              <a:t>základní učivo</a:t>
            </a:r>
            <a:r>
              <a:rPr lang="cs-CZ" sz="2400"/>
              <a:t> od méně podstatného, </a:t>
            </a:r>
          </a:p>
          <a:p>
            <a:r>
              <a:rPr lang="cs-CZ" sz="2400"/>
              <a:t>jak </a:t>
            </a:r>
            <a:r>
              <a:rPr lang="cs-CZ" sz="2400" b="1"/>
              <a:t>diferencuje </a:t>
            </a:r>
            <a:r>
              <a:rPr lang="cs-CZ" sz="2400"/>
              <a:t>náročnost učiva pro skupiny žáků s různou výkonovou úrovní). </a:t>
            </a:r>
          </a:p>
          <a:p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4042362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B6EE82DF-E1AA-45DC-ADC1-2F04D1405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</a:rPr>
              <a:t>Struktura učiva, logičnost, návaznost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F4521-2FF6-478F-996F-0EC5D41B2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/>
          </a:p>
          <a:p>
            <a:pPr marL="0" indent="0">
              <a:buNone/>
            </a:pPr>
            <a:endParaRPr lang="cs-CZ" sz="2000" b="1"/>
          </a:p>
          <a:p>
            <a:r>
              <a:rPr lang="cs-CZ" sz="2000"/>
              <a:t>učivo je prezentováno v učebnici nebo učitelem </a:t>
            </a:r>
            <a:r>
              <a:rPr lang="cs-CZ" sz="2000" b="1"/>
              <a:t>strukturovaně</a:t>
            </a:r>
            <a:r>
              <a:rPr lang="cs-CZ" sz="2000"/>
              <a:t>, </a:t>
            </a:r>
          </a:p>
          <a:p>
            <a:r>
              <a:rPr lang="cs-CZ" sz="2000" b="1"/>
              <a:t>přehledně, systémově</a:t>
            </a:r>
            <a:r>
              <a:rPr lang="cs-CZ" sz="2000"/>
              <a:t>, </a:t>
            </a:r>
          </a:p>
          <a:p>
            <a:r>
              <a:rPr lang="cs-CZ" sz="2000" b="1"/>
              <a:t>vyvozuje</a:t>
            </a:r>
            <a:r>
              <a:rPr lang="cs-CZ" sz="2000"/>
              <a:t> učitel </a:t>
            </a:r>
            <a:r>
              <a:rPr lang="cs-CZ" sz="2000" b="1"/>
              <a:t>sám</a:t>
            </a:r>
            <a:r>
              <a:rPr lang="cs-CZ" sz="2000"/>
              <a:t> nebo </a:t>
            </a:r>
            <a:r>
              <a:rPr lang="cs-CZ" sz="2000" b="1"/>
              <a:t>se žáky</a:t>
            </a:r>
            <a:r>
              <a:rPr lang="cs-CZ" sz="2000"/>
              <a:t>, souvislosti, důsledky a vztahy.</a:t>
            </a:r>
          </a:p>
          <a:p>
            <a:pPr>
              <a:buNone/>
            </a:pPr>
            <a:r>
              <a:rPr lang="cs-CZ" sz="2000"/>
              <a:t> </a:t>
            </a:r>
            <a:r>
              <a:rPr lang="cs-CZ" sz="2000" b="1"/>
              <a:t> </a:t>
            </a:r>
            <a:endParaRPr lang="cs-CZ" sz="2000"/>
          </a:p>
          <a:p>
            <a:endParaRPr lang="cs-CZ" sz="20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523609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486881-CC59-4041-B4F4-51A5D1C4C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</a:rPr>
              <a:t>Typ učební látky 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629C3-19E7-4042-A5E7-4A82A42C5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/>
              <a:t>její </a:t>
            </a:r>
            <a:r>
              <a:rPr lang="cs-CZ" sz="2400" b="1"/>
              <a:t>formativnost</a:t>
            </a:r>
            <a:r>
              <a:rPr lang="cs-CZ" sz="2400"/>
              <a:t>, </a:t>
            </a:r>
          </a:p>
          <a:p>
            <a:r>
              <a:rPr lang="cs-CZ" sz="2400" b="1"/>
              <a:t>náročnost</a:t>
            </a:r>
            <a:r>
              <a:rPr lang="cs-CZ" sz="2400"/>
              <a:t> na paměť - vede učivo k rozvoji myšlenkových operací, </a:t>
            </a:r>
          </a:p>
          <a:p>
            <a:r>
              <a:rPr lang="cs-CZ" sz="2400"/>
              <a:t>provokuje zvídavost, </a:t>
            </a:r>
          </a:p>
          <a:p>
            <a:r>
              <a:rPr lang="cs-CZ" sz="2400"/>
              <a:t>jaké je </a:t>
            </a:r>
            <a:r>
              <a:rPr lang="cs-CZ" sz="2400" b="1"/>
              <a:t>množství osvojovaných poj</a:t>
            </a:r>
            <a:r>
              <a:rPr lang="cs-CZ" sz="2400"/>
              <a:t>mů, </a:t>
            </a:r>
          </a:p>
          <a:p>
            <a:r>
              <a:rPr lang="cs-CZ" sz="2400"/>
              <a:t>je možno si je zapamatovat </a:t>
            </a:r>
            <a:r>
              <a:rPr lang="cs-CZ" sz="2400" b="1"/>
              <a:t>v hodině</a:t>
            </a:r>
            <a:r>
              <a:rPr lang="cs-CZ" sz="2400"/>
              <a:t>, bude nutná </a:t>
            </a:r>
            <a:r>
              <a:rPr lang="cs-CZ" sz="2400" b="1"/>
              <a:t>domácí příprava</a:t>
            </a:r>
            <a:r>
              <a:rPr lang="cs-CZ" sz="2400"/>
              <a:t>.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38469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C34C7-66C2-472A-B0AA-755D9B18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Výukový cíl</a:t>
            </a:r>
            <a:endParaRPr lang="cs-CZ" sz="5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D103AA-7536-490B-973F-73CA63A7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82861-F2C6-42B9-A68D-98589A1F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b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latin typeface="+mj-lt"/>
              </a:rPr>
              <a:t>Výukový cíl = </a:t>
            </a:r>
            <a:r>
              <a:rPr lang="cs-CZ" altLang="cs-CZ" sz="2400" dirty="0">
                <a:latin typeface="+mj-lt"/>
              </a:rPr>
              <a:t>to, co si mají z výuky žáci „odnést“ (nikoli to, co chce učitel „odučit“).</a:t>
            </a:r>
          </a:p>
          <a:p>
            <a:pPr marL="889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edstava o plánovaných kvalitativních i kvantitativních zm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nách v u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ení a rozvoji jednotlivých žák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kterých má být dosaženo ve stanoveném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 v procesu výuky (Kalhous, Obst, 2002). </a:t>
            </a:r>
          </a:p>
          <a:p>
            <a:pPr marL="889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uje výuku a zvyšuje motivaci žák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 u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ení (Skalková, 1999).</a:t>
            </a:r>
            <a:endParaRPr lang="cs-CZ" altLang="cs-CZ" sz="2400" b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latin typeface="+mj-lt"/>
              </a:rPr>
              <a:t>CÍL </a:t>
            </a:r>
            <a:r>
              <a:rPr lang="cs-CZ" altLang="cs-CZ" sz="2400" i="1" dirty="0">
                <a:latin typeface="+mj-lt"/>
              </a:rPr>
              <a:t>má být formulován „v jazyce žákova výkonu“ – „co má žák umět udělat“.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i="1" dirty="0">
                <a:latin typeface="+mj-lt"/>
              </a:rPr>
              <a:t>Měl by vymezovat, které vědomosti musí žáci získat, které dovednosti a schopnosti se budou současně rozvíjet a v jakém smyslu se bude formovat žákova osobnost.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9186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FC305D-E9CD-4643-892A-5AD38EFD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</a:rPr>
              <a:t>Přehlednost záznamu probíraného učiva</a:t>
            </a:r>
            <a:r>
              <a:rPr lang="cs-CZ" sz="4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03A74-7AAD-42E7-A1E1-7E2718704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4000" dirty="0">
              <a:latin typeface="+mj-lt"/>
            </a:endParaRPr>
          </a:p>
          <a:p>
            <a:pPr marL="0" indent="0">
              <a:buNone/>
            </a:pPr>
            <a:r>
              <a:rPr lang="cs-CZ" sz="4000" dirty="0">
                <a:latin typeface="+mj-lt"/>
              </a:rPr>
              <a:t>jaký je záznam na tabuli, </a:t>
            </a:r>
          </a:p>
          <a:p>
            <a:pPr marL="0" indent="0">
              <a:buNone/>
            </a:pPr>
            <a:r>
              <a:rPr lang="cs-CZ" sz="4000" dirty="0">
                <a:latin typeface="+mj-lt"/>
              </a:rPr>
              <a:t>jaký je v sešitech žáků; </a:t>
            </a:r>
          </a:p>
          <a:p>
            <a:pPr marL="0" indent="0">
              <a:buNone/>
            </a:pPr>
            <a:r>
              <a:rPr lang="cs-CZ" sz="4000" dirty="0">
                <a:latin typeface="+mj-lt"/>
              </a:rPr>
              <a:t>je záznam ve formě tabulky, grafu, nákresu</a:t>
            </a:r>
            <a:endParaRPr lang="cs-CZ" sz="4000" b="1" dirty="0">
              <a:latin typeface="+mj-lt"/>
            </a:endParaRPr>
          </a:p>
          <a:p>
            <a:pPr marL="0" indent="0">
              <a:buNone/>
            </a:pPr>
            <a:endParaRPr lang="cs-CZ" sz="4000" dirty="0">
              <a:latin typeface="+mj-lt"/>
            </a:endParaRPr>
          </a:p>
          <a:p>
            <a:pPr marL="0" indent="0">
              <a:buNone/>
            </a:pPr>
            <a:endParaRPr lang="cs-CZ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4392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75E40-F533-48EB-A6C1-147C80CFE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>
              <a:solidFill>
                <a:schemeClr val="accent1"/>
              </a:solidFill>
            </a:endParaRPr>
          </a:p>
        </p:txBody>
      </p:sp>
      <p:pic>
        <p:nvPicPr>
          <p:cNvPr id="9" name="Graphic 8" descr="Třída">
            <a:extLst>
              <a:ext uri="{FF2B5EF4-FFF2-40B4-BE49-F238E27FC236}">
                <a16:creationId xmlns:a16="http://schemas.microsoft.com/office/drawing/2014/main" id="{16EAE18F-F41A-4F68-BE46-681851136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C20C17-3846-4673-9216-7F7FEDE39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latin typeface="+mj-lt"/>
              </a:rPr>
              <a:t>Možnost vzniku mezipředmětových vazeb</a:t>
            </a:r>
            <a:r>
              <a:rPr lang="cs-CZ" dirty="0">
                <a:latin typeface="+mj-lt"/>
              </a:rPr>
              <a:t> </a:t>
            </a:r>
          </a:p>
          <a:p>
            <a:pPr>
              <a:buNone/>
            </a:pPr>
            <a:r>
              <a:rPr lang="cs-CZ" dirty="0">
                <a:latin typeface="+mj-lt"/>
              </a:rPr>
              <a:t>souvisí prezentované učivo s jiným vyučovacím předmětem, </a:t>
            </a:r>
          </a:p>
          <a:p>
            <a:pPr>
              <a:buNone/>
            </a:pPr>
            <a:r>
              <a:rPr lang="cs-CZ" dirty="0">
                <a:latin typeface="+mj-lt"/>
              </a:rPr>
              <a:t>opírá se učitel o vědomosti žáků získané v jiných předmětech.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Motivační hodnota učiva</a:t>
            </a:r>
            <a:r>
              <a:rPr lang="cs-CZ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je prezentované učivo zajímavé, atraktivní,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nezajímavé, čím je zajímavé, co v něm by mohlo být zajímavé a za jakých okolností.</a:t>
            </a:r>
          </a:p>
        </p:txBody>
      </p:sp>
    </p:spTree>
    <p:extLst>
      <p:ext uri="{BB962C8B-B14F-4D97-AF65-F5344CB8AC3E}">
        <p14:creationId xmlns:p14="http://schemas.microsoft.com/office/powerpoint/2010/main" val="554509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542"/>
          </a:xfrm>
        </p:spPr>
        <p:txBody>
          <a:bodyPr>
            <a:normAutofit/>
          </a:bodyPr>
          <a:lstStyle/>
          <a:p>
            <a:r>
              <a:rPr lang="cs-CZ" sz="2400" b="1" dirty="0"/>
              <a:t>Vyučování jako didaktická transformace aneb cyklus </a:t>
            </a:r>
            <a:r>
              <a:rPr lang="cs-CZ" sz="2400" b="1" dirty="0">
                <a:solidFill>
                  <a:srgbClr val="C00000"/>
                </a:solidFill>
              </a:rPr>
              <a:t>pedagogického uvažování a jednání  </a:t>
            </a:r>
            <a:r>
              <a:rPr lang="cs-CZ" sz="2400" dirty="0"/>
              <a:t>(L. S. </a:t>
            </a:r>
            <a:r>
              <a:rPr lang="cs-CZ" sz="2400" dirty="0" err="1"/>
              <a:t>Shulman</a:t>
            </a:r>
            <a:r>
              <a:rPr lang="cs-CZ" sz="2400" dirty="0"/>
              <a:t>, 1987, s. 12–17; cit. podle Janík, 2009, s. 181)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5320003"/>
          </a:xfrm>
        </p:spPr>
        <p:txBody>
          <a:bodyPr>
            <a:noAutofit/>
          </a:bodyPr>
          <a:lstStyle/>
          <a:p>
            <a:pPr marL="457200" indent="-457200" fontAlgn="t"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  <a:latin typeface="+mj-lt"/>
              </a:rPr>
              <a:t>Porozumění </a:t>
            </a:r>
            <a:r>
              <a:rPr lang="cs-CZ" sz="2400" b="1" dirty="0">
                <a:latin typeface="+mj-lt"/>
              </a:rPr>
              <a:t>– učitel rozumí učivu (cílům, strukturám a vztahům uvnitř předmětu i mimo).</a:t>
            </a:r>
            <a:endParaRPr lang="cs-CZ" sz="2400" dirty="0">
              <a:latin typeface="+mj-lt"/>
            </a:endParaRPr>
          </a:p>
          <a:p>
            <a:pPr marL="457200" indent="-457200" fontAlgn="t"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 – učitel </a:t>
            </a:r>
            <a:r>
              <a:rPr lang="cs-CZ" sz="2400" b="1" dirty="0">
                <a:solidFill>
                  <a:srgbClr val="C00000"/>
                </a:solidFill>
                <a:latin typeface="+mj-lt"/>
              </a:rPr>
              <a:t>transformuje učivo </a:t>
            </a:r>
            <a:r>
              <a:rPr lang="cs-CZ" sz="2400" b="1" dirty="0">
                <a:latin typeface="+mj-lt"/>
              </a:rPr>
              <a:t>tak, aby se stalo srozumitelným i pro žáky. </a:t>
            </a:r>
            <a:r>
              <a:rPr lang="cs-CZ" sz="2200" b="1" dirty="0">
                <a:latin typeface="+mj-lt"/>
              </a:rPr>
              <a:t>Zahrnuje několik kroků:</a:t>
            </a:r>
            <a:endParaRPr lang="cs-CZ" sz="2200" dirty="0">
              <a:latin typeface="+mj-lt"/>
            </a:endParaRPr>
          </a:p>
          <a:p>
            <a:pPr marL="514350" indent="-514350" fontAlgn="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Příprava</a:t>
            </a:r>
            <a:r>
              <a:rPr lang="cs-CZ" sz="2000" b="1" dirty="0">
                <a:latin typeface="+mj-lt"/>
              </a:rPr>
              <a:t> – kritická analýza a interpretace učiva, strukturování a rozfázování učiva s ohledem na cíle výuky.</a:t>
            </a:r>
            <a:endParaRPr lang="cs-CZ" sz="2000" dirty="0">
              <a:latin typeface="+mj-lt"/>
            </a:endParaRPr>
          </a:p>
          <a:p>
            <a:pPr marL="514350" indent="-514350" fontAlgn="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Reprezentace</a:t>
            </a:r>
            <a:r>
              <a:rPr lang="cs-CZ" sz="2000" b="1" dirty="0">
                <a:latin typeface="+mj-lt"/>
              </a:rPr>
              <a:t> – úvahy o užité formě reprezentace učiva (analogie, metafory, příklady, demonstrace, vysvětlení atd.).</a:t>
            </a:r>
            <a:endParaRPr lang="cs-CZ" sz="2000" dirty="0">
              <a:latin typeface="+mj-lt"/>
            </a:endParaRPr>
          </a:p>
          <a:p>
            <a:pPr marL="514350" indent="-514350" fontAlgn="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Výběr</a:t>
            </a:r>
            <a:r>
              <a:rPr lang="cs-CZ" sz="2000" b="1" dirty="0">
                <a:latin typeface="+mj-lt"/>
              </a:rPr>
              <a:t> – zpracování reprezentací učiva do forem a metod výuky; výběr  postupů organizování a řízení výuky.</a:t>
            </a:r>
            <a:endParaRPr lang="cs-CZ" sz="2000" dirty="0">
              <a:latin typeface="+mj-lt"/>
            </a:endParaRPr>
          </a:p>
          <a:p>
            <a:pPr marL="514350" indent="-514350" fontAlgn="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Přizpůsobení učiva žákům</a:t>
            </a:r>
            <a:r>
              <a:rPr lang="cs-CZ" sz="2000" b="1" dirty="0">
                <a:latin typeface="+mj-lt"/>
              </a:rPr>
              <a:t> – zohlednění učebních obtíží a představ žáků o učivu (prekoncepce, </a:t>
            </a:r>
            <a:r>
              <a:rPr lang="cs-CZ" sz="2000" b="1" dirty="0" err="1">
                <a:latin typeface="+mj-lt"/>
              </a:rPr>
              <a:t>miskoncepce</a:t>
            </a:r>
            <a:r>
              <a:rPr lang="cs-CZ" sz="2000" b="1" dirty="0">
                <a:latin typeface="+mj-lt"/>
              </a:rPr>
              <a:t>), zohlednění jazyka, kultury a motivace, pohlaví, věku, schopností, zájmu, sebepojetí žáků atp.; úprava a diferenciace s ohledem na jednotlivce.</a:t>
            </a:r>
            <a:endParaRPr lang="cs-CZ" sz="2000" dirty="0">
              <a:latin typeface="+mj-lt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7739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4000" b="1" dirty="0">
                <a:solidFill>
                  <a:srgbClr val="C00000"/>
                </a:solidFill>
                <a:latin typeface="+mj-lt"/>
              </a:rPr>
              <a:t>3. Vlastní vyučování</a:t>
            </a:r>
            <a:r>
              <a:rPr lang="cs-CZ" sz="4000" b="1" dirty="0">
                <a:latin typeface="+mj-lt"/>
              </a:rPr>
              <a:t> </a:t>
            </a:r>
            <a:r>
              <a:rPr lang="cs-CZ" sz="2800" b="1" dirty="0">
                <a:latin typeface="+mj-lt"/>
              </a:rPr>
              <a:t>(vyučovací aktivity + zvládání třídního managementu – řízení výuky)</a:t>
            </a:r>
            <a:br>
              <a:rPr lang="cs-CZ" sz="2800" b="1" dirty="0">
                <a:latin typeface="+mj-lt"/>
              </a:rPr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>
                <a:latin typeface="+mj-lt"/>
              </a:rPr>
              <a:t> </a:t>
            </a:r>
          </a:p>
          <a:p>
            <a:pPr marL="0" fontAlgn="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latin typeface="+mj-lt"/>
              </a:rPr>
              <a:t>prezentování a vysvětlování učiva, </a:t>
            </a:r>
          </a:p>
          <a:p>
            <a:pPr marL="0" fontAlgn="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latin typeface="+mj-lt"/>
              </a:rPr>
              <a:t>kontroly domácích úkolů, </a:t>
            </a:r>
          </a:p>
          <a:p>
            <a:pPr marL="0" fontAlgn="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latin typeface="+mj-lt"/>
              </a:rPr>
              <a:t>rozvoj interakce se žáky pomocí otázek, dotazování a poskytování odpovědí, </a:t>
            </a:r>
          </a:p>
          <a:p>
            <a:pPr marL="0" fontAlgn="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latin typeface="+mj-lt"/>
              </a:rPr>
              <a:t>řízení diskuzí, </a:t>
            </a:r>
          </a:p>
          <a:p>
            <a:pPr marL="0" fontAlgn="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latin typeface="+mj-lt"/>
              </a:rPr>
              <a:t>udělování pochval a trestů, </a:t>
            </a:r>
          </a:p>
        </p:txBody>
      </p:sp>
    </p:spTree>
    <p:extLst>
      <p:ext uri="{BB962C8B-B14F-4D97-AF65-F5344CB8AC3E}">
        <p14:creationId xmlns:p14="http://schemas.microsoft.com/office/powerpoint/2010/main" val="3229287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>
              <a:lnSpc>
                <a:spcPct val="100000"/>
              </a:lnSpc>
            </a:pPr>
            <a:r>
              <a:rPr lang="cs-CZ" dirty="0">
                <a:latin typeface="+mj-lt"/>
              </a:rPr>
              <a:t>organizování skupinové práce, </a:t>
            </a:r>
          </a:p>
          <a:p>
            <a:pPr fontAlgn="t">
              <a:lnSpc>
                <a:spcPct val="100000"/>
              </a:lnSpc>
            </a:pPr>
            <a:r>
              <a:rPr lang="cs-CZ" dirty="0">
                <a:latin typeface="+mj-lt"/>
              </a:rPr>
              <a:t>kázeňská opatření, </a:t>
            </a:r>
          </a:p>
          <a:p>
            <a:pPr fontAlgn="t">
              <a:lnSpc>
                <a:spcPct val="100000"/>
              </a:lnSpc>
            </a:pPr>
            <a:r>
              <a:rPr lang="cs-CZ" dirty="0">
                <a:latin typeface="+mj-lt"/>
              </a:rPr>
              <a:t>využívání humoru, experimentování atp.</a:t>
            </a:r>
          </a:p>
          <a:p>
            <a:pPr marL="0" indent="0" fontAlgn="t">
              <a:lnSpc>
                <a:spcPct val="100000"/>
              </a:lnSpc>
              <a:buNone/>
            </a:pPr>
            <a:endParaRPr lang="cs-CZ" dirty="0">
              <a:latin typeface="+mj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4. Hodnocení </a:t>
            </a:r>
            <a:endParaRPr lang="cs-CZ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dirty="0">
                <a:latin typeface="+mj-lt"/>
              </a:rPr>
              <a:t>průběžné zjišťování </a:t>
            </a:r>
            <a:r>
              <a:rPr lang="cs-CZ" dirty="0"/>
              <a:t>žákova porozumění 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+mj-lt"/>
              </a:rPr>
              <a:t>ověřování </a:t>
            </a:r>
            <a:r>
              <a:rPr lang="cs-CZ" dirty="0"/>
              <a:t>žákova porozumění </a:t>
            </a:r>
            <a:r>
              <a:rPr lang="cs-CZ" dirty="0">
                <a:latin typeface="+mj-lt"/>
              </a:rPr>
              <a:t>na konci vyučovací hodiny. 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+mj-lt"/>
              </a:rPr>
              <a:t>Hodnocení jeho </a:t>
            </a:r>
            <a:r>
              <a:rPr lang="cs-CZ" dirty="0"/>
              <a:t>učitele </a:t>
            </a:r>
            <a:r>
              <a:rPr lang="cs-CZ" dirty="0">
                <a:latin typeface="+mj-lt"/>
              </a:rPr>
              <a:t>jednání v hodině a jak pracoval s učivem.</a:t>
            </a:r>
          </a:p>
          <a:p>
            <a:pPr>
              <a:lnSpc>
                <a:spcPct val="100000"/>
              </a:lnSpc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248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cs-CZ" sz="3200" dirty="0">
                <a:solidFill>
                  <a:srgbClr val="C00000"/>
                </a:solidFill>
                <a:latin typeface="+mj-lt"/>
              </a:rPr>
              <a:t>5. Reflexe</a:t>
            </a:r>
            <a:r>
              <a:rPr lang="cs-CZ" sz="3200" dirty="0">
                <a:latin typeface="+mj-lt"/>
              </a:rPr>
              <a:t> –ohlédnutí za vyučováním a učením, založené na kritické analýze učitelova jednání a chování třídy. Umožňuje učiteli poučení ze získaných zkušeností.</a:t>
            </a:r>
          </a:p>
          <a:p>
            <a:pPr marL="0" indent="0" fontAlgn="t">
              <a:buNone/>
            </a:pPr>
            <a:r>
              <a:rPr lang="cs-CZ" sz="3200" dirty="0">
                <a:solidFill>
                  <a:srgbClr val="C00000"/>
                </a:solidFill>
                <a:latin typeface="+mj-lt"/>
              </a:rPr>
              <a:t>6. Nové porozumění</a:t>
            </a:r>
            <a:r>
              <a:rPr lang="cs-CZ" sz="3200" dirty="0">
                <a:latin typeface="+mj-lt"/>
              </a:rPr>
              <a:t> – získávání nového porozumění cílům při práci s určitým učivem, rozumí strukturám učiva, žákům i sobě samému. Experimentální učení sebe sama a „aha-zážitky“ vytváří </a:t>
            </a:r>
            <a:r>
              <a:rPr lang="cs-CZ" sz="3200" dirty="0">
                <a:solidFill>
                  <a:srgbClr val="C00000"/>
                </a:solidFill>
                <a:latin typeface="+mj-lt"/>
              </a:rPr>
              <a:t>nové porozumění,</a:t>
            </a:r>
            <a:r>
              <a:rPr lang="cs-CZ" sz="3200" dirty="0">
                <a:latin typeface="+mj-lt"/>
              </a:rPr>
              <a:t> s nímž vstupuje do dalšího vyučování</a:t>
            </a:r>
            <a:r>
              <a:rPr lang="cs-CZ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7443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výuky: kvalita vyučování a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5150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Kvalita výuky je závazkem každého učitele – profesionála. </a:t>
            </a:r>
          </a:p>
          <a:p>
            <a:r>
              <a:rPr lang="cs-CZ" sz="2400" dirty="0">
                <a:latin typeface="+mj-lt"/>
              </a:rPr>
              <a:t>Nelze ji zcela popsat výčtem charakteristik „aby byla výuka kvalitní, má být jasná, strukturovaná, aktivizující </a:t>
            </a:r>
            <a:r>
              <a:rPr lang="cs-CZ" sz="2400" dirty="0" err="1">
                <a:latin typeface="+mj-lt"/>
              </a:rPr>
              <a:t>apod</a:t>
            </a:r>
            <a:r>
              <a:rPr lang="cs-CZ" sz="2400" dirty="0">
                <a:latin typeface="+mj-lt"/>
              </a:rPr>
              <a:t>“, je třeba specifikovat, čeho se mají týkat.</a:t>
            </a:r>
          </a:p>
          <a:p>
            <a:r>
              <a:rPr lang="cs-CZ" sz="2400" dirty="0">
                <a:latin typeface="+mj-lt"/>
              </a:rPr>
              <a:t>Výzkumy (viz Janík et al., 2013 – kap. 1 a 4) poukazují na </a:t>
            </a:r>
            <a:r>
              <a:rPr lang="cs-CZ" sz="2400" b="1" dirty="0">
                <a:latin typeface="+mj-lt"/>
              </a:rPr>
              <a:t>čtyři komponenty/charakteristiky</a:t>
            </a:r>
            <a:r>
              <a:rPr lang="cs-CZ" sz="2400" dirty="0">
                <a:latin typeface="+mj-lt"/>
              </a:rPr>
              <a:t> zakládající kvalitu výuky:</a:t>
            </a:r>
          </a:p>
          <a:p>
            <a:pPr lvl="1"/>
            <a:r>
              <a:rPr lang="cs-CZ" b="1" dirty="0">
                <a:latin typeface="+mj-lt"/>
              </a:rPr>
              <a:t>Organizace a řízení třídy</a:t>
            </a:r>
            <a:r>
              <a:rPr lang="cs-CZ" dirty="0">
                <a:latin typeface="+mj-lt"/>
              </a:rPr>
              <a:t>: využití času, přiměřené tempo, strukturovanost,</a:t>
            </a:r>
          </a:p>
          <a:p>
            <a:pPr lvl="1"/>
            <a:r>
              <a:rPr lang="cs-CZ" b="1" dirty="0">
                <a:latin typeface="+mj-lt"/>
              </a:rPr>
              <a:t>Zprostředkování cílů a obsahů</a:t>
            </a:r>
            <a:r>
              <a:rPr lang="cs-CZ" dirty="0">
                <a:latin typeface="+mj-lt"/>
              </a:rPr>
              <a:t>: jasnost, strukturovanost, soudržnost,</a:t>
            </a:r>
          </a:p>
          <a:p>
            <a:pPr lvl="1"/>
            <a:r>
              <a:rPr lang="cs-CZ" b="1" dirty="0">
                <a:latin typeface="+mj-lt"/>
              </a:rPr>
              <a:t>Učební úlohy</a:t>
            </a:r>
            <a:r>
              <a:rPr lang="cs-CZ" dirty="0">
                <a:latin typeface="+mj-lt"/>
              </a:rPr>
              <a:t>: kognitivní aktivizace,</a:t>
            </a:r>
          </a:p>
          <a:p>
            <a:pPr lvl="1"/>
            <a:r>
              <a:rPr lang="cs-CZ" b="1" dirty="0">
                <a:latin typeface="+mj-lt"/>
              </a:rPr>
              <a:t>Podpůrné učební klima</a:t>
            </a:r>
            <a:r>
              <a:rPr lang="cs-CZ" dirty="0">
                <a:latin typeface="+mj-lt"/>
              </a:rPr>
              <a:t>: konstruktivní práce s chybou, adaptivita výukových postupů.</a:t>
            </a:r>
            <a:endParaRPr lang="cs-CZ" sz="2800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7313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A4845-2739-44A3-B73B-FFCB83FF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4"/>
            <a:ext cx="9440332" cy="1325563"/>
          </a:xfrm>
        </p:spPr>
        <p:txBody>
          <a:bodyPr>
            <a:normAutofit/>
          </a:bodyPr>
          <a:lstStyle/>
          <a:p>
            <a:r>
              <a:rPr lang="cs-CZ" sz="3600" dirty="0"/>
              <a:t>Od začátku studia k závěrečným zkouškám</a:t>
            </a:r>
          </a:p>
        </p:txBody>
      </p:sp>
      <p:pic>
        <p:nvPicPr>
          <p:cNvPr id="7" name="Graphic 6" descr="Školní budova">
            <a:extLst>
              <a:ext uri="{FF2B5EF4-FFF2-40B4-BE49-F238E27FC236}">
                <a16:creationId xmlns:a16="http://schemas.microsoft.com/office/drawing/2014/main" id="{50875D4F-505E-4E58-86CA-E11A005EF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1908A-5192-4C26-B024-0CD0AA17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Základní škola/střední škola ve vzdělávacím systému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(dle klasifikace ISCED). Funkce školy v současné společnosti. Proměna školy v souvislosti s proměnou kurikula a společnosti.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Cíle základního / středního vzdělávání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rámcových vzdělávacích programech a jejich aplikace ve školních vzdělávacích programech. Taxonomie výukových cílů. Využití výukových cílů k řízení výuky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Plánování výuky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(ŠVP jako východisko pro projektování výuky), časový tematický plán a příprava na výukovou jednotku. Výukové cíle, vzdělávací obsah, jeho koncipování, didaktická analýza učiva, tvorba učebních úloh.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550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FC5A63-68D6-4DC9-98B1-C2BDCE2E2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8696089-5956-4C6A-B8CF-020E45F61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421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2187C0E-E9DF-4786-B29C-0547C9F6F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2875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FFFD7CA3-4CDC-48B8-9010-DDC3DF392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634080"/>
            <a:ext cx="7275530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D37E0A-09A0-49D8-A99C-96EDD9AA9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201" y="951272"/>
            <a:ext cx="6149595" cy="1053387"/>
          </a:xfrm>
        </p:spPr>
        <p:txBody>
          <a:bodyPr>
            <a:noAutofit/>
          </a:bodyPr>
          <a:lstStyle/>
          <a:p>
            <a:br>
              <a:rPr lang="cs-CZ" sz="3600" dirty="0">
                <a:solidFill>
                  <a:srgbClr val="FFFFFF"/>
                </a:solidFill>
              </a:rPr>
            </a:br>
            <a:br>
              <a:rPr lang="cs-CZ" sz="3600" dirty="0">
                <a:solidFill>
                  <a:srgbClr val="FFFFFF"/>
                </a:solidFill>
              </a:rPr>
            </a:br>
            <a:br>
              <a:rPr lang="cs-CZ" sz="3600" dirty="0">
                <a:solidFill>
                  <a:srgbClr val="FFFFFF"/>
                </a:solidFill>
              </a:rPr>
            </a:b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b="1" dirty="0">
                <a:solidFill>
                  <a:srgbClr val="FFFFFF"/>
                </a:solidFill>
              </a:rPr>
              <a:t>Hodně zdaru ve studiu</a:t>
            </a:r>
            <a:br>
              <a:rPr lang="cs-CZ" sz="3600" b="1" dirty="0">
                <a:solidFill>
                  <a:srgbClr val="FFFFFF"/>
                </a:solidFill>
              </a:rPr>
            </a:br>
            <a:br>
              <a:rPr lang="cs-CZ" sz="3600" b="1" dirty="0">
                <a:solidFill>
                  <a:srgbClr val="FFFFFF"/>
                </a:solidFill>
              </a:rPr>
            </a:br>
            <a:br>
              <a:rPr lang="cs-CZ" sz="3600" b="1" dirty="0">
                <a:solidFill>
                  <a:srgbClr val="FFFFFF"/>
                </a:solidFill>
              </a:rPr>
            </a:br>
            <a:br>
              <a:rPr lang="cs-CZ" sz="3600" b="1" dirty="0">
                <a:solidFill>
                  <a:srgbClr val="FFFFFF"/>
                </a:solidFill>
              </a:rPr>
            </a:br>
            <a:endParaRPr lang="cs-CZ" sz="3600" b="1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5600C-BD94-44EE-BDD9-CD41E8677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94" y="2055117"/>
            <a:ext cx="6149595" cy="34789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36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FEFFFF"/>
                </a:solidFill>
              </a:rPr>
              <a:t>Společně to zvládneme.</a:t>
            </a:r>
          </a:p>
          <a:p>
            <a:pPr marL="0" indent="0">
              <a:buNone/>
            </a:pPr>
            <a:endParaRPr lang="cs-CZ" sz="3600" dirty="0">
              <a:solidFill>
                <a:srgbClr val="FEFFFF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rgbClr val="FEFFFF"/>
              </a:solidFill>
            </a:endParaRPr>
          </a:p>
        </p:txBody>
      </p:sp>
      <p:pic>
        <p:nvPicPr>
          <p:cNvPr id="5" name="Grafický objekt 4" descr="Čtyřlístek">
            <a:extLst>
              <a:ext uri="{FF2B5EF4-FFF2-40B4-BE49-F238E27FC236}">
                <a16:creationId xmlns:a16="http://schemas.microsoft.com/office/drawing/2014/main" id="{6F8A2A79-9A0F-4826-8178-EE5BEAEB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7865" y="1989183"/>
            <a:ext cx="3938747" cy="393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21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CD8E3-C451-4ACA-A0A4-1306A96E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30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se žáci vlastně chtějí učit</a:t>
            </a:r>
            <a:r>
              <a:rPr lang="cs-CZ" sz="3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(Geoffrey Petty, 2002)</a:t>
            </a:r>
            <a:br>
              <a:rPr lang="cs-CZ" sz="3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52651-D00F-4DE8-900A-2AC3F2BDE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Věci, které se učím, se mi hodí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(využití učiva v praktickém každodenním životě, smysl – lépe se učí).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Kvalifikace, kterou studiem získám, se mi hodí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viz výše; žákovi plynou z učiva nějaké výhody, tzn. osvojení určitých znalostí a dovedností, které vedou k získání kvalifikace, jeho </a:t>
            </a:r>
            <a:r>
              <a:rPr lang="cs-CZ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motivace k učení roste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učení jsou obvykle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dobré výsle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dky, úspěch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zvyšuje sebevědomí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motivovanost žáka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Když se budu dobře učit, vyvolá to příznivý ohlas mého učitele nebo mých spolužáků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2754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540A6-50E3-40FA-B3BE-CFEE655A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609E9-3613-4AF6-9456-B7EDAB12C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>
              <a:spcAft>
                <a:spcPts val="800"/>
              </a:spcAft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aKdyž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nebudu učit, bude to mít nepříjemné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dosti bezprostřední)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důsledky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–negativní hodnocení, tresty, učí se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protože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„musí“. </a:t>
            </a:r>
          </a:p>
          <a:p>
            <a:pPr lvl="0">
              <a:spcAft>
                <a:spcPts val="800"/>
              </a:spcAft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Věci, které se učím, jsou zajímavé a vzbuzují moji zvídavost </a:t>
            </a:r>
          </a:p>
          <a:p>
            <a:pPr>
              <a:spcAft>
                <a:spcPts val="800"/>
              </a:spcAft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Zjišťuji, že vyučování je zábavné -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přizpůsobit výuku žákům, ozvláštnit.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Žák si nevěří, očekává, že nedosáhne uspokojivých výsledků;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přesvědčen, že není schopen si osvojit některý předmět.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že probírané učivo nebude v běžném životě potřebovat, že není důležité.</a:t>
            </a:r>
            <a:endParaRPr lang="cs-CZ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je vysoce emočně labilní či trpí nízkou frustrační tolerancí.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Má neodpovídající aspirační úroveň žáka (vysoká × nízká).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825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7" name="Rectangle 71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18" name="Group 73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9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>
                <a:solidFill>
                  <a:srgbClr val="FFFFFF"/>
                </a:solidFill>
              </a:rPr>
              <a:t>Požadavky na formulaci výukového cíle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sz="2400" b="1"/>
          </a:p>
          <a:p>
            <a:pPr eaLnBrk="1" hangingPunct="1"/>
            <a:r>
              <a:rPr lang="cs-CZ" altLang="cs-CZ" sz="2400" b="1">
                <a:latin typeface="+mj-lt"/>
              </a:rPr>
              <a:t>přiměřený</a:t>
            </a:r>
            <a:r>
              <a:rPr lang="cs-CZ" altLang="cs-CZ" sz="2400">
                <a:latin typeface="+mj-lt"/>
              </a:rPr>
              <a:t> (věku a možnostem žáků),</a:t>
            </a:r>
            <a:endParaRPr lang="cs-CZ" altLang="cs-CZ" sz="2400" b="1">
              <a:latin typeface="+mj-lt"/>
            </a:endParaRPr>
          </a:p>
          <a:p>
            <a:pPr eaLnBrk="1" hangingPunct="1"/>
            <a:r>
              <a:rPr lang="cs-CZ" altLang="cs-CZ" sz="2400" b="1">
                <a:latin typeface="+mj-lt"/>
              </a:rPr>
              <a:t>kontrolovatelný</a:t>
            </a:r>
            <a:r>
              <a:rPr lang="cs-CZ" altLang="cs-CZ" sz="2400">
                <a:latin typeface="+mj-lt"/>
              </a:rPr>
              <a:t> (vyjádřený jako pozorovatelná činnost žáka, užití tzv. </a:t>
            </a:r>
            <a:r>
              <a:rPr lang="cs-CZ" altLang="cs-CZ" sz="2400" b="1">
                <a:latin typeface="+mj-lt"/>
              </a:rPr>
              <a:t>aktivních sloves</a:t>
            </a:r>
            <a:r>
              <a:rPr lang="cs-CZ" altLang="cs-CZ" sz="2400">
                <a:latin typeface="+mj-lt"/>
              </a:rPr>
              <a:t> – viz Bloomova taxonomie cílů aj.),</a:t>
            </a:r>
            <a:endParaRPr lang="cs-CZ" altLang="cs-CZ" sz="2400" b="1">
              <a:latin typeface="+mj-lt"/>
            </a:endParaRPr>
          </a:p>
          <a:p>
            <a:pPr eaLnBrk="1" hangingPunct="1"/>
            <a:r>
              <a:rPr lang="cs-CZ" altLang="cs-CZ" sz="2400" b="1">
                <a:latin typeface="+mj-lt"/>
              </a:rPr>
              <a:t>konzistentní </a:t>
            </a:r>
            <a:r>
              <a:rPr lang="cs-CZ" altLang="cs-CZ" sz="2400">
                <a:latin typeface="+mj-lt"/>
              </a:rPr>
              <a:t>(prostupný – nižší cíle směřují k dosažení vyšších a naopak),</a:t>
            </a:r>
          </a:p>
          <a:p>
            <a:pPr eaLnBrk="1" hangingPunct="1"/>
            <a:r>
              <a:rPr lang="cs-CZ" altLang="cs-CZ" sz="2400" b="1">
                <a:latin typeface="+mj-lt"/>
              </a:rPr>
              <a:t>jednoznačný – </a:t>
            </a:r>
            <a:r>
              <a:rPr lang="cs-CZ" altLang="cs-CZ" sz="2400">
                <a:latin typeface="+mj-lt"/>
              </a:rPr>
              <a:t>formulace  cíle by</a:t>
            </a:r>
            <a:r>
              <a:rPr lang="cs-CZ" altLang="cs-CZ" sz="2400" b="1">
                <a:latin typeface="+mj-lt"/>
              </a:rPr>
              <a:t> </a:t>
            </a:r>
            <a:r>
              <a:rPr lang="cs-CZ" altLang="cs-CZ" sz="2400">
                <a:latin typeface="+mj-lt"/>
              </a:rPr>
              <a:t>neměla připouštět různé interpretace.</a:t>
            </a:r>
            <a:r>
              <a:rPr lang="cs-CZ" altLang="cs-CZ" sz="2400" b="1">
                <a:latin typeface="+mj-lt"/>
              </a:rPr>
              <a:t> </a:t>
            </a:r>
          </a:p>
          <a:p>
            <a:pPr marL="0" indent="0" eaLnBrk="1" hangingPunct="1">
              <a:buNone/>
            </a:pPr>
            <a:endParaRPr lang="cs-CZ" altLang="cs-CZ" sz="24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903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57AAB39-2290-444A-81D1-F9A4172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FFFF"/>
                </a:solidFill>
              </a:rPr>
              <a:t>Formulace cíle</a:t>
            </a:r>
            <a:endParaRPr lang="cs-CZ" sz="4000" b="1">
              <a:solidFill>
                <a:srgbClr val="FF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325E29-F3AC-4F45-A0EB-D77107E3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vyjmenuje tři stěžejní díla Karla Čapka.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Představit žákům výčet nepravidelných sloves. 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 samostatně analyzuje rétorické figury v básni Máj.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vysvětlí příčiny, které vedly k zahájení první světové války.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si zapamatuje co nejvíce slovíček z učebnice.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umí hovořit o tématu „moje rodina“ v německém jazyce. </a:t>
            </a:r>
          </a:p>
        </p:txBody>
      </p:sp>
    </p:spTree>
    <p:extLst>
      <p:ext uri="{BB962C8B-B14F-4D97-AF65-F5344CB8AC3E}">
        <p14:creationId xmlns:p14="http://schemas.microsoft.com/office/powerpoint/2010/main" val="271199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9D34C-BE74-4387-B4DA-366B2C45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altLang="cs-CZ" sz="5400"/>
              <a:t>Struktura cílů v doménách</a:t>
            </a:r>
            <a:endParaRPr lang="cs-CZ" sz="5400"/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DB20433D-9F13-42DB-BBBB-6574C7F7E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3200" b="1" dirty="0">
              <a:latin typeface="+mj-lt"/>
            </a:endParaRPr>
          </a:p>
          <a:p>
            <a:pPr eaLnBrk="1" hangingPunct="1">
              <a:spcBef>
                <a:spcPts val="1200"/>
              </a:spcBef>
            </a:pPr>
            <a:r>
              <a:rPr lang="cs-CZ" altLang="cs-CZ" sz="3200" b="1" dirty="0">
                <a:latin typeface="+mj-lt"/>
              </a:rPr>
              <a:t>Kognitivní</a:t>
            </a:r>
            <a:r>
              <a:rPr lang="cs-CZ" altLang="cs-CZ" sz="3200" dirty="0">
                <a:latin typeface="+mj-lt"/>
              </a:rPr>
              <a:t> – </a:t>
            </a:r>
            <a:r>
              <a:rPr lang="cs-CZ" altLang="cs-CZ" sz="3200" b="1" dirty="0">
                <a:latin typeface="+mj-lt"/>
              </a:rPr>
              <a:t>intelektuální: </a:t>
            </a:r>
            <a:r>
              <a:rPr lang="cs-CZ" altLang="cs-CZ" sz="3200" dirty="0">
                <a:latin typeface="+mj-lt"/>
              </a:rPr>
              <a:t>znalosti, vědomosti.</a:t>
            </a:r>
            <a:endParaRPr lang="cs-CZ" altLang="cs-CZ" sz="3200" b="1" dirty="0">
              <a:latin typeface="+mj-lt"/>
            </a:endParaRPr>
          </a:p>
          <a:p>
            <a:pPr eaLnBrk="1" hangingPunct="1">
              <a:spcBef>
                <a:spcPts val="1200"/>
              </a:spcBef>
            </a:pPr>
            <a:r>
              <a:rPr lang="cs-CZ" altLang="cs-CZ" sz="3200" b="1" dirty="0">
                <a:latin typeface="+mj-lt"/>
              </a:rPr>
              <a:t>Psychomotorická</a:t>
            </a:r>
            <a:r>
              <a:rPr lang="cs-CZ" altLang="cs-CZ" sz="3200" dirty="0">
                <a:latin typeface="+mj-lt"/>
              </a:rPr>
              <a:t>: dovednosti – schopnosti + smyslové učení.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3200" b="1" dirty="0">
                <a:latin typeface="+mj-lt"/>
              </a:rPr>
              <a:t>Afektivní – výchovná</a:t>
            </a:r>
            <a:r>
              <a:rPr lang="cs-CZ" altLang="cs-CZ" sz="3200" dirty="0">
                <a:latin typeface="+mj-lt"/>
              </a:rPr>
              <a:t>: projevy emocionálního chování- city, postoje, preference, potřeby, zájmy, hodnoty, osobnostní rozvoj.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3200" b="1" dirty="0">
                <a:latin typeface="+mj-lt"/>
              </a:rPr>
              <a:t>Sociální: </a:t>
            </a:r>
            <a:r>
              <a:rPr lang="cs-CZ" altLang="cs-CZ" sz="3200" dirty="0">
                <a:latin typeface="+mj-lt"/>
              </a:rPr>
              <a:t>komunikace, spolupráce.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00608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9668" y="365125"/>
            <a:ext cx="944033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Náročnost výukových cílů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tvořivost).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automatizace).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 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66343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B4201-3E28-42BC-8364-0D5755990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dirty="0" err="1"/>
              <a:t>Bloomova</a:t>
            </a:r>
            <a:r>
              <a:rPr lang="cs-CZ" sz="5400" dirty="0"/>
              <a:t> taxonomie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5F506-A665-4069-ADE8-D12A9EFF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cs-CZ" b="1">
                <a:latin typeface="+mj-lt"/>
              </a:rPr>
              <a:t>Zapamatování</a:t>
            </a:r>
          </a:p>
          <a:p>
            <a:pPr lvl="1"/>
            <a:r>
              <a:rPr lang="cs-CZ">
                <a:latin typeface="+mj-lt"/>
              </a:rPr>
              <a:t>Kategorizace (definovat, identifikovat, vytvořit seznam, vyjmenovat, opakovat, vzpomenout si, rozpoznat, zapsat, spojit, zopakovat, podtrhnout, zvýraznit) </a:t>
            </a:r>
          </a:p>
          <a:p>
            <a:pPr lvl="0"/>
            <a:r>
              <a:rPr lang="cs-CZ" b="1">
                <a:latin typeface="+mj-lt"/>
              </a:rPr>
              <a:t>Porozumění </a:t>
            </a:r>
          </a:p>
          <a:p>
            <a:pPr lvl="1"/>
            <a:r>
              <a:rPr lang="cs-CZ">
                <a:latin typeface="+mj-lt"/>
              </a:rPr>
              <a:t>překlad z jednoho jazyka do druhého, převod z jedné formy komunikace do druhé, jednoduchá interpretace, extrapolace (vybrat, uvést příklad, předvést, popsat, určit, rozlišovat, vysvětlit, vyjádřit, říci vlastními slovy, vybrat, přeformulovat, sdělit, přeložit, simulovat, vypočítat, zkontrolovat, změřit) </a:t>
            </a:r>
          </a:p>
          <a:p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500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2000</Words>
  <Application>Microsoft Office PowerPoint</Application>
  <PresentationFormat>Širokoúhlá obrazovka</PresentationFormat>
  <Paragraphs>166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Pokračujeme  o výukových cílech</vt:lpstr>
      <vt:lpstr>Výukový cíl</vt:lpstr>
      <vt:lpstr>Proč se žáci vlastně chtějí učit (Geoffrey Petty, 2002) </vt:lpstr>
      <vt:lpstr>Prezentace aplikace PowerPoint</vt:lpstr>
      <vt:lpstr>Požadavky na formulaci výukového cíle </vt:lpstr>
      <vt:lpstr>Formulace cíle</vt:lpstr>
      <vt:lpstr>Struktura cílů v doménách</vt:lpstr>
      <vt:lpstr>Náročnost výukových cílů</vt:lpstr>
      <vt:lpstr>Bloomova taxonomie</vt:lpstr>
      <vt:lpstr>Prezentace aplikace PowerPoint</vt:lpstr>
      <vt:lpstr>Prezentace aplikace PowerPoint</vt:lpstr>
      <vt:lpstr>Taxonomie výukových cílů</vt:lpstr>
      <vt:lpstr>Příklady zadání ke splnění cílů</vt:lpstr>
      <vt:lpstr>Prezentace aplikace PowerPoint</vt:lpstr>
      <vt:lpstr>Zařaďte následující cíle do kategorií: kognitivní, afektivní, psychomotorické výukové cíle</vt:lpstr>
      <vt:lpstr>Shrnutí aneb co jsme si uvědomili?</vt:lpstr>
      <vt:lpstr>Didaktické zpracování učebního obsahu učitelem </vt:lpstr>
      <vt:lpstr>Struktura učiva, logičnost, návaznost</vt:lpstr>
      <vt:lpstr>Typ učební látky </vt:lpstr>
      <vt:lpstr>Přehlednost záznamu probíraného učiva </vt:lpstr>
      <vt:lpstr>Prezentace aplikace PowerPoint</vt:lpstr>
      <vt:lpstr>Vyučování jako didaktická transformace aneb cyklus pedagogického uvažování a jednání  (L. S. Shulman, 1987, s. 12–17; cit. podle Janík, 2009, s. 181) </vt:lpstr>
      <vt:lpstr> 3. Vlastní vyučování (vyučovací aktivity + zvládání třídního managementu – řízení výuky) </vt:lpstr>
      <vt:lpstr>Prezentace aplikace PowerPoint</vt:lpstr>
      <vt:lpstr>Prezentace aplikace PowerPoint</vt:lpstr>
      <vt:lpstr>Kvalita výuky: kvalita vyučování a učení</vt:lpstr>
      <vt:lpstr>Od začátku studia k závěrečným zkouškám</vt:lpstr>
      <vt:lpstr>    Hodně zdaru ve studiu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Pokračujeme  o výukových cílech</dc:title>
  <dc:creator>Hana Horká</dc:creator>
  <cp:lastModifiedBy>Hana Horká</cp:lastModifiedBy>
  <cp:revision>13</cp:revision>
  <dcterms:created xsi:type="dcterms:W3CDTF">2020-11-19T20:44:15Z</dcterms:created>
  <dcterms:modified xsi:type="dcterms:W3CDTF">2020-11-20T18:15:21Z</dcterms:modified>
</cp:coreProperties>
</file>