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2" r:id="rId2"/>
    <p:sldId id="474" r:id="rId3"/>
    <p:sldId id="475" r:id="rId4"/>
    <p:sldId id="256" r:id="rId5"/>
    <p:sldId id="266" r:id="rId6"/>
    <p:sldId id="267" r:id="rId7"/>
    <p:sldId id="268" r:id="rId8"/>
    <p:sldId id="284" r:id="rId9"/>
    <p:sldId id="269" r:id="rId10"/>
    <p:sldId id="290" r:id="rId11"/>
    <p:sldId id="270" r:id="rId12"/>
    <p:sldId id="271" r:id="rId13"/>
    <p:sldId id="272" r:id="rId14"/>
    <p:sldId id="273" r:id="rId15"/>
    <p:sldId id="274" r:id="rId16"/>
    <p:sldId id="276" r:id="rId17"/>
    <p:sldId id="285" r:id="rId18"/>
    <p:sldId id="277" r:id="rId19"/>
    <p:sldId id="286" r:id="rId20"/>
    <p:sldId id="278" r:id="rId21"/>
    <p:sldId id="279" r:id="rId22"/>
    <p:sldId id="280" r:id="rId23"/>
    <p:sldId id="287" r:id="rId24"/>
    <p:sldId id="281" r:id="rId25"/>
    <p:sldId id="291" r:id="rId26"/>
    <p:sldId id="288" r:id="rId27"/>
    <p:sldId id="371" r:id="rId28"/>
    <p:sldId id="292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9C1F5-EA5F-4952-A2CD-3B9816FA76F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EFC73E-87C8-41AD-A939-4B2C585E9EB9}">
      <dgm:prSet/>
      <dgm:spPr/>
      <dgm:t>
        <a:bodyPr/>
        <a:lstStyle/>
        <a:p>
          <a:r>
            <a:rPr lang="cs-CZ" dirty="0"/>
            <a:t>Co se vám daří?</a:t>
          </a:r>
          <a:endParaRPr lang="en-US" dirty="0"/>
        </a:p>
      </dgm:t>
    </dgm:pt>
    <dgm:pt modelId="{2198D118-FC06-4A19-BCCF-942F1D1A4C97}" type="parTrans" cxnId="{9ADDF5B0-3074-4C0A-8812-8E77425120EC}">
      <dgm:prSet/>
      <dgm:spPr/>
      <dgm:t>
        <a:bodyPr/>
        <a:lstStyle/>
        <a:p>
          <a:endParaRPr lang="en-US"/>
        </a:p>
      </dgm:t>
    </dgm:pt>
    <dgm:pt modelId="{4AE860AA-C1E2-4D2D-805F-199DEC7E2C3C}" type="sibTrans" cxnId="{9ADDF5B0-3074-4C0A-8812-8E77425120EC}">
      <dgm:prSet/>
      <dgm:spPr/>
      <dgm:t>
        <a:bodyPr/>
        <a:lstStyle/>
        <a:p>
          <a:endParaRPr lang="en-US"/>
        </a:p>
      </dgm:t>
    </dgm:pt>
    <dgm:pt modelId="{A3267F30-6D07-4B9A-A02A-CB563AD297BF}">
      <dgm:prSet/>
      <dgm:spPr/>
      <dgm:t>
        <a:bodyPr/>
        <a:lstStyle/>
        <a:p>
          <a:r>
            <a:rPr lang="cs-CZ"/>
            <a:t>V čem potřebujete podporu?</a:t>
          </a:r>
          <a:endParaRPr lang="en-US"/>
        </a:p>
      </dgm:t>
    </dgm:pt>
    <dgm:pt modelId="{DBEF578C-9134-4995-B556-76DE8944ADE2}" type="parTrans" cxnId="{75F7EB88-CAF0-4799-8D31-A58DAACFDA67}">
      <dgm:prSet/>
      <dgm:spPr/>
      <dgm:t>
        <a:bodyPr/>
        <a:lstStyle/>
        <a:p>
          <a:endParaRPr lang="en-US"/>
        </a:p>
      </dgm:t>
    </dgm:pt>
    <dgm:pt modelId="{C490BDF6-0206-4DC7-A6FB-13DC053458C1}" type="sibTrans" cxnId="{75F7EB88-CAF0-4799-8D31-A58DAACFDA67}">
      <dgm:prSet/>
      <dgm:spPr/>
      <dgm:t>
        <a:bodyPr/>
        <a:lstStyle/>
        <a:p>
          <a:endParaRPr lang="en-US"/>
        </a:p>
      </dgm:t>
    </dgm:pt>
    <dgm:pt modelId="{424DFBD1-F4A4-4730-B1BB-C04461EA2480}" type="pres">
      <dgm:prSet presAssocID="{5B99C1F5-EA5F-4952-A2CD-3B9816FA76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E8B986-E94B-4E17-8A96-EA305FD73B8C}" type="pres">
      <dgm:prSet presAssocID="{ECEFC73E-87C8-41AD-A939-4B2C585E9EB9}" presName="root" presStyleCnt="0"/>
      <dgm:spPr/>
    </dgm:pt>
    <dgm:pt modelId="{ED87B4CC-2F48-44AB-B3A8-AF0EB691C965}" type="pres">
      <dgm:prSet presAssocID="{ECEFC73E-87C8-41AD-A939-4B2C585E9EB9}" presName="rootComposite" presStyleCnt="0"/>
      <dgm:spPr/>
    </dgm:pt>
    <dgm:pt modelId="{E1CD18B6-A86D-4326-9A7D-269D428D848B}" type="pres">
      <dgm:prSet presAssocID="{ECEFC73E-87C8-41AD-A939-4B2C585E9EB9}" presName="rootText" presStyleLbl="node1" presStyleIdx="0" presStyleCnt="2"/>
      <dgm:spPr/>
    </dgm:pt>
    <dgm:pt modelId="{91866518-362A-4C45-A1F1-E698088B2468}" type="pres">
      <dgm:prSet presAssocID="{ECEFC73E-87C8-41AD-A939-4B2C585E9EB9}" presName="rootConnector" presStyleLbl="node1" presStyleIdx="0" presStyleCnt="2"/>
      <dgm:spPr/>
    </dgm:pt>
    <dgm:pt modelId="{A4221F2A-3AC4-4135-A826-556DF1FD20F3}" type="pres">
      <dgm:prSet presAssocID="{ECEFC73E-87C8-41AD-A939-4B2C585E9EB9}" presName="childShape" presStyleCnt="0"/>
      <dgm:spPr/>
    </dgm:pt>
    <dgm:pt modelId="{8BC245EE-0F09-4625-82F3-8596A8A14CA4}" type="pres">
      <dgm:prSet presAssocID="{A3267F30-6D07-4B9A-A02A-CB563AD297BF}" presName="root" presStyleCnt="0"/>
      <dgm:spPr/>
    </dgm:pt>
    <dgm:pt modelId="{8EF85CB4-5B2B-4CD2-9A2D-712FF80651A6}" type="pres">
      <dgm:prSet presAssocID="{A3267F30-6D07-4B9A-A02A-CB563AD297BF}" presName="rootComposite" presStyleCnt="0"/>
      <dgm:spPr/>
    </dgm:pt>
    <dgm:pt modelId="{E9580598-1D06-40D5-A4B1-3B853DADAE4F}" type="pres">
      <dgm:prSet presAssocID="{A3267F30-6D07-4B9A-A02A-CB563AD297BF}" presName="rootText" presStyleLbl="node1" presStyleIdx="1" presStyleCnt="2"/>
      <dgm:spPr/>
    </dgm:pt>
    <dgm:pt modelId="{0085B8E8-4761-42E1-96BF-BAA341252F04}" type="pres">
      <dgm:prSet presAssocID="{A3267F30-6D07-4B9A-A02A-CB563AD297BF}" presName="rootConnector" presStyleLbl="node1" presStyleIdx="1" presStyleCnt="2"/>
      <dgm:spPr/>
    </dgm:pt>
    <dgm:pt modelId="{471DF11A-FEC8-480D-923B-1D7D0F33E14B}" type="pres">
      <dgm:prSet presAssocID="{A3267F30-6D07-4B9A-A02A-CB563AD297BF}" presName="childShape" presStyleCnt="0"/>
      <dgm:spPr/>
    </dgm:pt>
  </dgm:ptLst>
  <dgm:cxnLst>
    <dgm:cxn modelId="{01516805-77A5-4F27-BBC8-9F23003BE67F}" type="presOf" srcId="{5B99C1F5-EA5F-4952-A2CD-3B9816FA76FF}" destId="{424DFBD1-F4A4-4730-B1BB-C04461EA2480}" srcOrd="0" destOrd="0" presId="urn:microsoft.com/office/officeart/2005/8/layout/hierarchy3"/>
    <dgm:cxn modelId="{42268D17-FB06-431E-A60F-AD19C58CE1D8}" type="presOf" srcId="{A3267F30-6D07-4B9A-A02A-CB563AD297BF}" destId="{0085B8E8-4761-42E1-96BF-BAA341252F04}" srcOrd="1" destOrd="0" presId="urn:microsoft.com/office/officeart/2005/8/layout/hierarchy3"/>
    <dgm:cxn modelId="{26F9F26E-F484-41AE-A851-733626BF8658}" type="presOf" srcId="{ECEFC73E-87C8-41AD-A939-4B2C585E9EB9}" destId="{91866518-362A-4C45-A1F1-E698088B2468}" srcOrd="1" destOrd="0" presId="urn:microsoft.com/office/officeart/2005/8/layout/hierarchy3"/>
    <dgm:cxn modelId="{75F7EB88-CAF0-4799-8D31-A58DAACFDA67}" srcId="{5B99C1F5-EA5F-4952-A2CD-3B9816FA76FF}" destId="{A3267F30-6D07-4B9A-A02A-CB563AD297BF}" srcOrd="1" destOrd="0" parTransId="{DBEF578C-9134-4995-B556-76DE8944ADE2}" sibTransId="{C490BDF6-0206-4DC7-A6FB-13DC053458C1}"/>
    <dgm:cxn modelId="{5CF9B795-5E0A-4B5C-833C-849CD2045CFD}" type="presOf" srcId="{ECEFC73E-87C8-41AD-A939-4B2C585E9EB9}" destId="{E1CD18B6-A86D-4326-9A7D-269D428D848B}" srcOrd="0" destOrd="0" presId="urn:microsoft.com/office/officeart/2005/8/layout/hierarchy3"/>
    <dgm:cxn modelId="{9ADDF5B0-3074-4C0A-8812-8E77425120EC}" srcId="{5B99C1F5-EA5F-4952-A2CD-3B9816FA76FF}" destId="{ECEFC73E-87C8-41AD-A939-4B2C585E9EB9}" srcOrd="0" destOrd="0" parTransId="{2198D118-FC06-4A19-BCCF-942F1D1A4C97}" sibTransId="{4AE860AA-C1E2-4D2D-805F-199DEC7E2C3C}"/>
    <dgm:cxn modelId="{3F39BBE2-F0E8-46AF-A4A8-CC7C99044EAF}" type="presOf" srcId="{A3267F30-6D07-4B9A-A02A-CB563AD297BF}" destId="{E9580598-1D06-40D5-A4B1-3B853DADAE4F}" srcOrd="0" destOrd="0" presId="urn:microsoft.com/office/officeart/2005/8/layout/hierarchy3"/>
    <dgm:cxn modelId="{9376C55B-95BD-496F-AA73-C35861CD1D5A}" type="presParOf" srcId="{424DFBD1-F4A4-4730-B1BB-C04461EA2480}" destId="{E1E8B986-E94B-4E17-8A96-EA305FD73B8C}" srcOrd="0" destOrd="0" presId="urn:microsoft.com/office/officeart/2005/8/layout/hierarchy3"/>
    <dgm:cxn modelId="{BDC5372F-44A1-4AEE-9C0D-0AAD2F4354AE}" type="presParOf" srcId="{E1E8B986-E94B-4E17-8A96-EA305FD73B8C}" destId="{ED87B4CC-2F48-44AB-B3A8-AF0EB691C965}" srcOrd="0" destOrd="0" presId="urn:microsoft.com/office/officeart/2005/8/layout/hierarchy3"/>
    <dgm:cxn modelId="{EDECAC69-C03F-4BCB-9385-A47FEFB4F3A5}" type="presParOf" srcId="{ED87B4CC-2F48-44AB-B3A8-AF0EB691C965}" destId="{E1CD18B6-A86D-4326-9A7D-269D428D848B}" srcOrd="0" destOrd="0" presId="urn:microsoft.com/office/officeart/2005/8/layout/hierarchy3"/>
    <dgm:cxn modelId="{ED7C9273-3A57-4F1D-8392-0879ED4BDCAB}" type="presParOf" srcId="{ED87B4CC-2F48-44AB-B3A8-AF0EB691C965}" destId="{91866518-362A-4C45-A1F1-E698088B2468}" srcOrd="1" destOrd="0" presId="urn:microsoft.com/office/officeart/2005/8/layout/hierarchy3"/>
    <dgm:cxn modelId="{92ADB882-FDE1-44E2-9522-11E1B5482D20}" type="presParOf" srcId="{E1E8B986-E94B-4E17-8A96-EA305FD73B8C}" destId="{A4221F2A-3AC4-4135-A826-556DF1FD20F3}" srcOrd="1" destOrd="0" presId="urn:microsoft.com/office/officeart/2005/8/layout/hierarchy3"/>
    <dgm:cxn modelId="{34967869-E250-41B3-92AF-BCFB33728CDE}" type="presParOf" srcId="{424DFBD1-F4A4-4730-B1BB-C04461EA2480}" destId="{8BC245EE-0F09-4625-82F3-8596A8A14CA4}" srcOrd="1" destOrd="0" presId="urn:microsoft.com/office/officeart/2005/8/layout/hierarchy3"/>
    <dgm:cxn modelId="{CDC0FA61-0427-4991-ADBE-3AF885AD557E}" type="presParOf" srcId="{8BC245EE-0F09-4625-82F3-8596A8A14CA4}" destId="{8EF85CB4-5B2B-4CD2-9A2D-712FF80651A6}" srcOrd="0" destOrd="0" presId="urn:microsoft.com/office/officeart/2005/8/layout/hierarchy3"/>
    <dgm:cxn modelId="{0E9C4BA9-A912-4865-9AC3-DFBC0057FD02}" type="presParOf" srcId="{8EF85CB4-5B2B-4CD2-9A2D-712FF80651A6}" destId="{E9580598-1D06-40D5-A4B1-3B853DADAE4F}" srcOrd="0" destOrd="0" presId="urn:microsoft.com/office/officeart/2005/8/layout/hierarchy3"/>
    <dgm:cxn modelId="{1A0F77B8-DF24-49D5-BFF3-B526D04E06FA}" type="presParOf" srcId="{8EF85CB4-5B2B-4CD2-9A2D-712FF80651A6}" destId="{0085B8E8-4761-42E1-96BF-BAA341252F04}" srcOrd="1" destOrd="0" presId="urn:microsoft.com/office/officeart/2005/8/layout/hierarchy3"/>
    <dgm:cxn modelId="{283675D0-BD90-426E-8713-50582A266ECD}" type="presParOf" srcId="{8BC245EE-0F09-4625-82F3-8596A8A14CA4}" destId="{471DF11A-FEC8-480D-923B-1D7D0F33E14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D18B6-A86D-4326-9A7D-269D428D848B}">
      <dsp:nvSpPr>
        <dsp:cNvPr id="0" name=""/>
        <dsp:cNvSpPr/>
      </dsp:nvSpPr>
      <dsp:spPr>
        <a:xfrm>
          <a:off x="1283" y="560672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 dirty="0"/>
            <a:t>Co se vám daří?</a:t>
          </a:r>
          <a:endParaRPr lang="en-US" sz="4900" kern="1200" dirty="0"/>
        </a:p>
      </dsp:txBody>
      <dsp:txXfrm>
        <a:off x="69709" y="629098"/>
        <a:ext cx="4535606" cy="2199377"/>
      </dsp:txXfrm>
    </dsp:sp>
    <dsp:sp modelId="{E9580598-1D06-40D5-A4B1-3B853DADAE4F}">
      <dsp:nvSpPr>
        <dsp:cNvPr id="0" name=""/>
        <dsp:cNvSpPr/>
      </dsp:nvSpPr>
      <dsp:spPr>
        <a:xfrm>
          <a:off x="5841857" y="560672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/>
            <a:t>V čem potřebujete podporu?</a:t>
          </a:r>
          <a:endParaRPr lang="en-US" sz="4900" kern="1200"/>
        </a:p>
      </dsp:txBody>
      <dsp:txXfrm>
        <a:off x="5910283" y="629098"/>
        <a:ext cx="4535606" cy="2199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DC415-9DE5-4036-BE45-1F1CE55C5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D0B1DE-98C2-4F80-9824-5D00EE3F7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AB81D7-0E9A-4007-AB18-87736C8A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354-A8D0-42B5-A5F5-20517C902189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615A1A-A058-4F00-9275-8F5D147E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7EB221-7E69-4787-B0D7-32A1E3EF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7B35-E8D7-46A1-84F0-7DB5855E4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46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2004B-9D39-48C3-A404-6362310B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6B41BF-3260-44B8-9B89-8C2BFCBB5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33D470-10F9-4454-9C72-4AEE4D19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354-A8D0-42B5-A5F5-20517C902189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754DE9-0CDC-44F6-80A9-5C9D4710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B314D0-5B37-4A73-A810-9D62BE1E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7B35-E8D7-46A1-84F0-7DB5855E4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7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7F6CA7-EE84-4CA9-879E-A132EB8B5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CF363C-D95E-4F56-8523-9A32A1764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08C853-17FD-4648-92A3-F3E98B19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354-A8D0-42B5-A5F5-20517C902189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A95F69-E433-4AC0-BB24-53837805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6437C7-D25E-4F4B-BEEF-34448F50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7B35-E8D7-46A1-84F0-7DB5855E4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74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8E33F-2542-41CD-B460-29CF7A1D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3BBEB8-8F5C-4AD8-AEDD-AF2889E3D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89306-812B-487D-911D-BB53B45D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354-A8D0-42B5-A5F5-20517C902189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9B5A52-62B1-4453-B146-B16BA571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AC650E-CD46-465F-BC7F-CE174C4E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7B35-E8D7-46A1-84F0-7DB5855E4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24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EC94D-BFD6-49F7-8DDF-5747543A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CEBECB-BA90-452E-BB23-87835BAFC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6FE10C-AE7C-459C-B00D-C5B22CE4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354-A8D0-42B5-A5F5-20517C902189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D21705-3866-4EFC-AE42-90EA2541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5D94C8-A7D3-4AF7-84DA-43C61D5A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7B35-E8D7-46A1-84F0-7DB5855E4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91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74F70-3CA6-4F1E-8A44-DDC4899E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73153E-21E5-42F9-8EBB-D02250ABC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114F06-4D59-43F0-8D21-A73B39246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FFFFA1-FDF9-4FE7-9C06-B603AA81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354-A8D0-42B5-A5F5-20517C902189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E3BD8A-5035-4920-AEB1-8CA3573A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3BCE90-64A7-48C4-A6D4-D82DBD6B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7B35-E8D7-46A1-84F0-7DB5855E4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39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09311-516B-4F22-A5FD-6FEE4402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80A61B-059D-43FB-A3B5-DF4F867A9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47C1BB-664C-4498-9AC6-AE756A797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7EACFD-8912-4FE0-BC82-FE0DDB5BE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4CC7A0-063A-4125-B5A7-0CB73F26F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265D93D-6348-4F2C-9295-AB801FA4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354-A8D0-42B5-A5F5-20517C902189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D8D9035-489A-49DD-9D3F-E1C7057B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92AB9F0-AA9A-4AF1-9ECD-411E9C48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7B35-E8D7-46A1-84F0-7DB5855E4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50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DDEDC-BBBE-423B-A54B-AF327734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6DDD281-C0FE-4377-BD91-4F3670CD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354-A8D0-42B5-A5F5-20517C902189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25B078-7876-4FB3-B4D6-C4AFB442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B6B20B8-5678-4C94-8E24-6F619DB6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7B35-E8D7-46A1-84F0-7DB5855E4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3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B3B034C-2813-4C04-9692-2C00A8BA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354-A8D0-42B5-A5F5-20517C902189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68ADE25-4940-4A68-A57F-EEFD0D93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3E441B-2F23-4E64-BB5F-B2A3872E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7B35-E8D7-46A1-84F0-7DB5855E4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62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C9968-0645-48FE-AE22-F82AD0F6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DE0AF5-31D9-4F96-A56C-3793B5B03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02EE97-767D-4185-9F91-13A095583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09BF37-47DD-47C3-BB0C-95937C3E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354-A8D0-42B5-A5F5-20517C902189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9A39CE-96AC-4F0F-8E9D-EC7F76C65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D13974-868F-4219-853E-5867C43E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7B35-E8D7-46A1-84F0-7DB5855E4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36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4C361-E556-4991-8AE8-CB3ABD1B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F792558-D877-45A2-A730-B631967DA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7C0948-E102-48A3-9F53-FA747C6C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2D2924-EB02-45DC-81BD-CE836307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354-A8D0-42B5-A5F5-20517C902189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3FA40C-A2F4-4D77-AEF8-D50D1C71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1E44F-009A-44B9-A0BC-7B8268A5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7B35-E8D7-46A1-84F0-7DB5855E4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03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179EE7D-0778-4056-8FEB-F49662A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F25B24-5A8A-464B-9EE1-91368FC3E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1B8813-550F-47A6-A78F-567315394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F0354-A8D0-42B5-A5F5-20517C902189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C1FFFA-0C97-4A63-A623-D1C5E015D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B8E440-7057-4705-BD11-4BF798430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E7B35-E8D7-46A1-84F0-7DB5855E4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90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nky.rvp.cz/clanek/c/z/14423/VIRTUALNI-HOSPITACE---POZNAVAME-SVET-A-NASI-REPUBLIKU-SEZNAMENI-S-LITOSFEROU.html/" TargetMode="External"/><Relationship Id="rId2" Type="http://schemas.openxmlformats.org/officeDocument/2006/relationships/hyperlink" Target="https://audiovideo.rvp.cz/video/4333/JAK-NA-MATEMATIKU-V-MS-TEAMS-A-MS-FORM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udiovideo.rvp.cz/video/4327/CHEMIE-ONLINE-INTERNETOVE-ZDROJE-PRO-UCITELE-I-ZAKY.html" TargetMode="External"/><Relationship Id="rId4" Type="http://schemas.openxmlformats.org/officeDocument/2006/relationships/hyperlink" Target="https://clanky.rvp.cz/clanek/c/G/10553/virtualni-hospitace-cesky-jazyk-a-literatura-prakticka-aplikace-teroretickych-poznatku-z-hlaskoslovi.html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DE80AD-88A1-4049-A2E4-8CA151CA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</a:rPr>
              <a:t>Konzultace portfoliového úkolu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15391B9-3EDE-4B37-A72B-9E25390782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872993"/>
              </p:ext>
            </p:extLst>
          </p:nvPr>
        </p:nvGraphicFramePr>
        <p:xfrm>
          <a:off x="838200" y="2166938"/>
          <a:ext cx="10515600" cy="345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81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1145BC63-BFFA-4E68-B17E-A0B3545811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Vybrané metody práce s textem - SQ4R 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97D4778-1EEA-40E6-9E34-754F424A7B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Podrobnější čtení textu, </a:t>
            </a:r>
            <a:r>
              <a:rPr lang="cs-CZ" altLang="cs-CZ" i="1" dirty="0"/>
              <a:t>pořizování stručných poznámek</a:t>
            </a:r>
            <a:r>
              <a:rPr lang="cs-CZ" altLang="cs-CZ" dirty="0"/>
              <a:t> a záznam průběžných otázek, </a:t>
            </a:r>
          </a:p>
          <a:p>
            <a:pPr eaLnBrk="1" hangingPunct="1"/>
            <a:r>
              <a:rPr lang="cs-CZ" altLang="cs-CZ" i="1" dirty="0"/>
              <a:t>nalezení vztahů mezi informacemi,</a:t>
            </a:r>
          </a:p>
          <a:p>
            <a:pPr eaLnBrk="1" hangingPunct="1"/>
            <a:r>
              <a:rPr lang="cs-CZ" altLang="cs-CZ" i="1" dirty="0"/>
              <a:t>zapamatování si klíčových informací</a:t>
            </a:r>
            <a:r>
              <a:rPr lang="cs-CZ" altLang="cs-CZ" dirty="0"/>
              <a:t> a jejich zpětné vybavení (na základě otázek vztahujících se k textu) </a:t>
            </a:r>
          </a:p>
          <a:p>
            <a:pPr eaLnBrk="1" hangingPunct="1"/>
            <a:r>
              <a:rPr lang="cs-CZ" altLang="cs-CZ" i="1" dirty="0"/>
              <a:t>přehledné shrnutí informací získaných z textu.</a:t>
            </a:r>
            <a:r>
              <a:rPr lang="cs-CZ" altLang="cs-CZ" dirty="0"/>
              <a:t> </a:t>
            </a:r>
          </a:p>
          <a:p>
            <a:pPr eaLnBrk="1" hangingPunct="1"/>
            <a:endParaRPr lang="cs-CZ" altLang="cs-CZ" dirty="0"/>
          </a:p>
          <a:p>
            <a:pPr marL="0" indent="0" eaLnBrk="1" hangingPunct="1">
              <a:buNone/>
            </a:pPr>
            <a:endParaRPr lang="cs-CZ" altLang="cs-CZ" dirty="0"/>
          </a:p>
          <a:p>
            <a:pPr marL="0" indent="0" eaLnBrk="1" hangingPunct="1"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443C65F-E36C-4B63-87A7-D06BE704D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 sz="4000" b="1" dirty="0">
                <a:latin typeface="+mn-lt"/>
              </a:rPr>
              <a:t>Vybrané metody kritického myšlení</a:t>
            </a:r>
            <a:endParaRPr lang="cs-CZ" altLang="cs-CZ" sz="4000" b="1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6894A38-AED3-4954-B9A9-F1C205B585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Autofit/>
          </a:bodyPr>
          <a:lstStyle/>
          <a:p>
            <a:pPr eaLnBrk="1" hangingPunct="1"/>
            <a:endParaRPr lang="cs-CZ" altLang="cs-CZ" sz="3600" dirty="0"/>
          </a:p>
          <a:p>
            <a:pPr eaLnBrk="1" hangingPunct="1"/>
            <a:r>
              <a:rPr lang="cs-CZ" altLang="cs-CZ" sz="3600" dirty="0"/>
              <a:t>Metoda </a:t>
            </a:r>
            <a:r>
              <a:rPr lang="cs-CZ" altLang="cs-CZ" sz="3600" b="1" dirty="0"/>
              <a:t>I.N.S.E.R.T.</a:t>
            </a:r>
          </a:p>
          <a:p>
            <a:pPr eaLnBrk="1" hangingPunct="1"/>
            <a:r>
              <a:rPr lang="cs-CZ" altLang="cs-CZ" sz="3600" dirty="0"/>
              <a:t>Podvojný deník</a:t>
            </a:r>
          </a:p>
          <a:p>
            <a:pPr eaLnBrk="1" hangingPunct="1"/>
            <a:r>
              <a:rPr lang="cs-CZ" altLang="cs-CZ" sz="3600" dirty="0"/>
              <a:t>V-CH-D</a:t>
            </a:r>
          </a:p>
          <a:p>
            <a:pPr eaLnBrk="1" hangingPunct="1"/>
            <a:r>
              <a:rPr lang="cs-CZ" altLang="cs-CZ" sz="3600" dirty="0"/>
              <a:t>Zpřeházené věty </a:t>
            </a:r>
          </a:p>
          <a:p>
            <a:pPr eaLnBrk="1" hangingPunct="1"/>
            <a:r>
              <a:rPr lang="cs-CZ" altLang="cs-CZ" sz="3600" dirty="0"/>
              <a:t>Myšlenková mapa</a:t>
            </a:r>
          </a:p>
          <a:p>
            <a:pPr eaLnBrk="1" hangingPunct="1"/>
            <a:r>
              <a:rPr lang="cs-CZ" altLang="cs-CZ" sz="3600" dirty="0"/>
              <a:t>Volné psaní</a:t>
            </a:r>
          </a:p>
          <a:p>
            <a:pPr marL="0" indent="0" eaLnBrk="1" hangingPunct="1">
              <a:buNone/>
            </a:pPr>
            <a:endParaRPr lang="cs-CZ" altLang="cs-CZ" sz="36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2" name="Picture 6" descr="MPj04019660000[1]">
            <a:extLst>
              <a:ext uri="{FF2B5EF4-FFF2-40B4-BE49-F238E27FC236}">
                <a16:creationId xmlns:a16="http://schemas.microsoft.com/office/drawing/2014/main" id="{23C3EEE0-137B-4DA1-B6E5-520D22B31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0" r="1102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5777B7D2-A8C7-48AD-9FDE-FF7AF497C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5200" dirty="0"/>
              <a:t>Metoda  I. N. S. E. R. T.</a:t>
            </a:r>
            <a:br>
              <a:rPr lang="cs-CZ" altLang="cs-CZ" sz="5200" dirty="0"/>
            </a:br>
            <a:endParaRPr lang="cs-CZ" altLang="cs-CZ" sz="5200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722D94A-461C-435E-AFDF-CE34FB3D5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Autofit/>
          </a:bodyPr>
          <a:lstStyle/>
          <a:p>
            <a:pPr marL="0" indent="0" eaLnBrk="1" hangingPunct="1">
              <a:buNone/>
            </a:pPr>
            <a:r>
              <a:rPr lang="cs-CZ" altLang="cs-CZ" dirty="0"/>
              <a:t>           I     </a:t>
            </a:r>
            <a:r>
              <a:rPr lang="cs-CZ" altLang="cs-CZ" dirty="0" err="1"/>
              <a:t>interactive</a:t>
            </a:r>
            <a:r>
              <a:rPr lang="cs-CZ" altLang="cs-CZ" dirty="0"/>
              <a:t>		interaktivní</a:t>
            </a:r>
          </a:p>
          <a:p>
            <a:pPr marL="0" indent="0" eaLnBrk="1" hangingPunct="1">
              <a:buNone/>
            </a:pPr>
            <a:r>
              <a:rPr lang="cs-CZ" altLang="cs-CZ" dirty="0"/>
              <a:t>	N	</a:t>
            </a:r>
            <a:r>
              <a:rPr lang="cs-CZ" altLang="cs-CZ" dirty="0" err="1"/>
              <a:t>noting</a:t>
            </a:r>
            <a:r>
              <a:rPr lang="cs-CZ" altLang="cs-CZ" dirty="0"/>
              <a:t>	         poznámkový</a:t>
            </a:r>
          </a:p>
          <a:p>
            <a:pPr marL="0" indent="0" eaLnBrk="1" hangingPunct="1">
              <a:buNone/>
            </a:pPr>
            <a:r>
              <a:rPr lang="cs-CZ" altLang="cs-CZ" dirty="0"/>
              <a:t>	S 	</a:t>
            </a:r>
            <a:r>
              <a:rPr lang="cs-CZ" altLang="cs-CZ" dirty="0" err="1"/>
              <a:t>system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		systém pro</a:t>
            </a:r>
          </a:p>
          <a:p>
            <a:pPr marL="0" indent="0" eaLnBrk="1" hangingPunct="1">
              <a:buNone/>
            </a:pPr>
            <a:r>
              <a:rPr lang="cs-CZ" altLang="cs-CZ" dirty="0"/>
              <a:t>	E	</a:t>
            </a:r>
            <a:r>
              <a:rPr lang="cs-CZ" altLang="cs-CZ" dirty="0" err="1"/>
              <a:t>effective</a:t>
            </a:r>
            <a:r>
              <a:rPr lang="cs-CZ" altLang="cs-CZ" dirty="0"/>
              <a:t>		efektivní</a:t>
            </a:r>
          </a:p>
          <a:p>
            <a:pPr marL="0" indent="0" eaLnBrk="1" hangingPunct="1">
              <a:buNone/>
            </a:pPr>
            <a:r>
              <a:rPr lang="cs-CZ" altLang="cs-CZ" dirty="0"/>
              <a:t>	R	</a:t>
            </a:r>
            <a:r>
              <a:rPr lang="cs-CZ" altLang="cs-CZ" dirty="0" err="1"/>
              <a:t>reading</a:t>
            </a:r>
            <a:r>
              <a:rPr lang="cs-CZ" altLang="cs-CZ" dirty="0"/>
              <a:t> and	čtení a</a:t>
            </a:r>
          </a:p>
          <a:p>
            <a:pPr marL="0" indent="0" eaLnBrk="1" hangingPunct="1">
              <a:buNone/>
            </a:pPr>
            <a:r>
              <a:rPr lang="cs-CZ" altLang="cs-CZ" dirty="0"/>
              <a:t>	T	</a:t>
            </a:r>
            <a:r>
              <a:rPr lang="cs-CZ" altLang="cs-CZ" dirty="0" err="1"/>
              <a:t>thinking</a:t>
            </a:r>
            <a:r>
              <a:rPr lang="cs-CZ" altLang="cs-CZ" dirty="0"/>
              <a:t> myšlení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40CB76F8-B27A-40BA-B89A-C75A0F1B2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>
                <a:solidFill>
                  <a:srgbClr val="FFFFFF"/>
                </a:solidFill>
              </a:rPr>
              <a:t>Co znamenají značky</a:t>
            </a:r>
            <a:br>
              <a:rPr lang="cs-CZ" altLang="cs-CZ">
                <a:solidFill>
                  <a:srgbClr val="FFFFFF"/>
                </a:solidFill>
              </a:rPr>
            </a:b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8041486-93DC-45F8-81BF-E13B2214BE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600" dirty="0"/>
              <a:t>   „</a:t>
            </a:r>
            <a:r>
              <a:rPr lang="cs-CZ" altLang="cs-CZ" sz="3600" dirty="0">
                <a:cs typeface="Arial" panose="020B0604020202020204" pitchFamily="34" charset="0"/>
              </a:rPr>
              <a:t>√</a:t>
            </a:r>
            <a:r>
              <a:rPr lang="cs-CZ" altLang="cs-CZ" sz="3600" dirty="0"/>
              <a:t>“ - potvrzuje to, co již víme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600" b="1" dirty="0"/>
              <a:t>   -</a:t>
            </a:r>
            <a:r>
              <a:rPr lang="cs-CZ" altLang="cs-CZ" sz="3600" dirty="0"/>
              <a:t>  mínus tam, kde je informace, která je v rozporu s tím, co jsme si  mysleli, že víme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600" b="1" dirty="0"/>
              <a:t>   +</a:t>
            </a:r>
            <a:r>
              <a:rPr lang="cs-CZ" altLang="cs-CZ" sz="3600" dirty="0"/>
              <a:t>  plus tam, kde v textu narazíme na zajímavou novou informaci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600" b="1" dirty="0"/>
              <a:t>   ? </a:t>
            </a:r>
            <a:r>
              <a:rPr lang="cs-CZ" altLang="cs-CZ" sz="3600" dirty="0"/>
              <a:t>otazník tam, kde něčemu v textu nerozumíme nebo kde bychom rádi měli další informace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8" name="Rectangle 135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9" name="Rectangle 137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6F76AE7-0372-440E-BF4B-EE6F89FB8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Podvojný deník</a:t>
            </a:r>
          </a:p>
        </p:txBody>
      </p:sp>
      <p:sp>
        <p:nvSpPr>
          <p:cNvPr id="25610" name="Arc 13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0B23C66-2B6F-4B1F-B173-02B1FDA306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Autofit/>
          </a:bodyPr>
          <a:lstStyle/>
          <a:p>
            <a:pPr marL="0" indent="0" eaLnBrk="1" hangingPunct="1">
              <a:buNone/>
            </a:pPr>
            <a:endParaRPr lang="cs-CZ" altLang="cs-CZ" sz="2400" dirty="0"/>
          </a:p>
          <a:p>
            <a:pPr eaLnBrk="1" hangingPunct="1"/>
            <a:r>
              <a:rPr lang="cs-CZ" altLang="cs-CZ" sz="2400" dirty="0"/>
              <a:t>Působení textu na žáka - co pozitivně, negativně a proč? </a:t>
            </a:r>
            <a:r>
              <a:rPr lang="cs-CZ" altLang="cs-CZ" sz="2400" i="1" dirty="0"/>
              <a:t>Nad textem přemýšlí</a:t>
            </a:r>
            <a:r>
              <a:rPr lang="cs-CZ" altLang="cs-CZ" sz="2400" dirty="0"/>
              <a:t> a vytváří další otázky.</a:t>
            </a:r>
          </a:p>
          <a:p>
            <a:pPr eaLnBrk="1" hangingPunct="1"/>
            <a:r>
              <a:rPr lang="cs-CZ" altLang="cs-CZ" sz="2400" b="1" dirty="0"/>
              <a:t>Postup</a:t>
            </a:r>
            <a:r>
              <a:rPr lang="cs-CZ" altLang="cs-CZ" sz="2400" dirty="0"/>
              <a:t>:</a:t>
            </a:r>
          </a:p>
          <a:p>
            <a:pPr eaLnBrk="1" hangingPunct="1"/>
            <a:r>
              <a:rPr lang="cs-CZ" altLang="cs-CZ" sz="2400" dirty="0"/>
              <a:t>Žáci si na papír nakreslí velké </a:t>
            </a:r>
            <a:r>
              <a:rPr lang="cs-CZ" altLang="cs-CZ" sz="2400" b="1" dirty="0"/>
              <a:t>T</a:t>
            </a:r>
            <a:r>
              <a:rPr lang="cs-CZ" altLang="cs-CZ" sz="2400" dirty="0"/>
              <a:t>. </a:t>
            </a:r>
          </a:p>
          <a:p>
            <a:pPr eaLnBrk="1" hangingPunct="1"/>
            <a:r>
              <a:rPr lang="cs-CZ" altLang="cs-CZ" sz="2400" b="1" dirty="0"/>
              <a:t>Na levou stranu</a:t>
            </a:r>
            <a:r>
              <a:rPr lang="cs-CZ" altLang="cs-CZ" sz="2400" dirty="0"/>
              <a:t> píší část textu, která na ně silně zapůsobila nebo jim připomněla vlastní zážitek, nebo tvrzení, s nímž se neztotožňují. </a:t>
            </a:r>
          </a:p>
          <a:p>
            <a:pPr eaLnBrk="1" hangingPunct="1"/>
            <a:r>
              <a:rPr lang="cs-CZ" altLang="cs-CZ" sz="2400" b="1" dirty="0"/>
              <a:t>Na pravou stranu</a:t>
            </a:r>
            <a:r>
              <a:rPr lang="cs-CZ" altLang="cs-CZ" sz="2400" dirty="0"/>
              <a:t> napíší komentář právě ke svým poznámkám na levé straně.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dirty="0"/>
              <a:t>     PROČ? Co je přimělo napsat právě ji? Co jim to připomnělo? Jakou další otázku to v nich vyvolalo?</a:t>
            </a:r>
          </a:p>
          <a:p>
            <a:pPr eaLnBrk="1" hangingPunct="1"/>
            <a:r>
              <a:rPr lang="cs-CZ" altLang="cs-CZ" sz="2400" dirty="0"/>
              <a:t>CO na mě zapůsobilo? S čím nesouhlasím.</a:t>
            </a:r>
          </a:p>
          <a:p>
            <a:pPr eaLnBrk="1" hangingPunct="1"/>
            <a:r>
              <a:rPr lang="cs-CZ" altLang="cs-CZ" sz="2400" dirty="0"/>
              <a:t>Komentář PROČ; Jaké otázky to ve mně vyvolalo  </a:t>
            </a:r>
          </a:p>
          <a:p>
            <a:pPr marL="0" indent="0">
              <a:buNone/>
            </a:pPr>
            <a:r>
              <a:rPr lang="cs-CZ" altLang="cs-CZ" sz="2400" dirty="0"/>
              <a:t> 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346FB41-EDEE-462E-85A3-071B2BB85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700" b="1">
                <a:solidFill>
                  <a:srgbClr val="FFFFFF"/>
                </a:solidFill>
              </a:rPr>
              <a:t>Podtrhávání klíčových pojmů/hlavních myšlenek</a:t>
            </a:r>
            <a:br>
              <a:rPr lang="cs-CZ" altLang="cs-CZ" sz="3700">
                <a:solidFill>
                  <a:srgbClr val="FFFFFF"/>
                </a:solidFill>
              </a:rPr>
            </a:br>
            <a:endParaRPr lang="cs-CZ" altLang="cs-CZ" sz="3700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328220D-CE0E-4005-A369-E3F8BA9D18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dirty="0"/>
              <a:t>  </a:t>
            </a:r>
            <a:endParaRPr lang="cs-CZ" altLang="cs-CZ" sz="3200" b="1" dirty="0"/>
          </a:p>
          <a:p>
            <a:pPr eaLnBrk="1" hangingPunct="1"/>
            <a:r>
              <a:rPr lang="cs-CZ" altLang="cs-CZ" sz="3200" dirty="0"/>
              <a:t>zachytit a podtrhnout (barevně si označit) nejdůležitější informace v psaném textu;</a:t>
            </a:r>
          </a:p>
          <a:p>
            <a:pPr eaLnBrk="1" hangingPunct="1"/>
            <a:r>
              <a:rPr lang="cs-CZ" altLang="cs-CZ" sz="3200" dirty="0"/>
              <a:t>z podtrhaných vět lze naučit žáky tvořit si vlastní poznámky. </a:t>
            </a:r>
          </a:p>
          <a:p>
            <a:pPr eaLnBrk="1" hangingPunct="1"/>
            <a:r>
              <a:rPr lang="cs-CZ" altLang="cs-CZ" sz="3200" dirty="0"/>
              <a:t>nejjednodušší varianta = přepsat podtrhané věty či hesla. </a:t>
            </a:r>
          </a:p>
          <a:p>
            <a:pPr eaLnBrk="1" hangingPunct="1"/>
            <a:r>
              <a:rPr lang="cs-CZ" altLang="cs-CZ" sz="3200" dirty="0"/>
              <a:t>náročnější varianta = převedení vět do sousloví a hesel (tj. přemýšlet o jejich významu a snažit se je slovně redukovat, ovšem nikoli na úkor smyslu). </a:t>
            </a:r>
          </a:p>
          <a:p>
            <a:pPr eaLnBrk="1" hangingPunct="1"/>
            <a:endParaRPr lang="cs-CZ" altLang="cs-CZ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7827D02E-D315-402C-8FA0-B7FE61C39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>
                <a:solidFill>
                  <a:srgbClr val="FFFFFF"/>
                </a:solidFill>
              </a:rPr>
              <a:t>Metoda V-CH-D</a:t>
            </a:r>
            <a:br>
              <a:rPr lang="cs-CZ" altLang="cs-CZ" b="1">
                <a:solidFill>
                  <a:srgbClr val="FFFFFF"/>
                </a:solidFill>
              </a:rPr>
            </a:br>
            <a:endParaRPr lang="cs-CZ" altLang="cs-CZ" b="1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BA16823-EEFB-4E46-9E62-AEB4E8320B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Autofit/>
          </a:bodyPr>
          <a:lstStyle/>
          <a:p>
            <a:pPr eaLnBrk="1" hangingPunct="1"/>
            <a:endParaRPr lang="cs-CZ" altLang="cs-CZ" sz="2400" dirty="0"/>
          </a:p>
          <a:p>
            <a:pPr eaLnBrk="1" hangingPunct="1"/>
            <a:r>
              <a:rPr lang="cs-CZ" altLang="cs-CZ" sz="2400" b="1" dirty="0"/>
              <a:t>V                             CH                                         D</a:t>
            </a:r>
            <a:endParaRPr lang="cs-CZ" altLang="cs-CZ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dirty="0"/>
              <a:t>    </a:t>
            </a:r>
            <a:r>
              <a:rPr lang="cs-CZ" altLang="cs-CZ" sz="2400" b="1" dirty="0"/>
              <a:t> V</a:t>
            </a:r>
            <a:r>
              <a:rPr lang="cs-CZ" altLang="cs-CZ" sz="2400" dirty="0"/>
              <a:t>íme                  </a:t>
            </a:r>
            <a:r>
              <a:rPr lang="cs-CZ" altLang="cs-CZ" sz="2400" b="1" dirty="0"/>
              <a:t>Ch</a:t>
            </a:r>
            <a:r>
              <a:rPr lang="cs-CZ" altLang="cs-CZ" sz="2400" dirty="0"/>
              <a:t>ceme vědět                   </a:t>
            </a:r>
            <a:r>
              <a:rPr lang="cs-CZ" altLang="cs-CZ" sz="2400" b="1" dirty="0"/>
              <a:t>D</a:t>
            </a:r>
            <a:r>
              <a:rPr lang="cs-CZ" altLang="cs-CZ" sz="2400" dirty="0"/>
              <a:t>ověděli jsme se      </a:t>
            </a:r>
          </a:p>
          <a:p>
            <a:pPr eaLnBrk="1" hangingPunct="1"/>
            <a:r>
              <a:rPr lang="cs-CZ" altLang="cs-CZ" sz="2400" dirty="0"/>
              <a:t>VÍME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dirty="0"/>
              <a:t>     - ptáme se žáků, </a:t>
            </a:r>
            <a:r>
              <a:rPr lang="cs-CZ" altLang="cs-CZ" sz="2400" b="1" dirty="0"/>
              <a:t>co</a:t>
            </a:r>
            <a:r>
              <a:rPr lang="cs-CZ" altLang="cs-CZ" sz="2400" dirty="0"/>
              <a:t> k danému tématu </a:t>
            </a:r>
            <a:r>
              <a:rPr lang="cs-CZ" altLang="cs-CZ" sz="2400" b="1" dirty="0"/>
              <a:t>vědí</a:t>
            </a:r>
            <a:r>
              <a:rPr lang="cs-CZ" altLang="cs-CZ" sz="2400" dirty="0"/>
              <a:t> oni sami (klíčová fakta)</a:t>
            </a:r>
          </a:p>
          <a:p>
            <a:pPr eaLnBrk="1" hangingPunct="1"/>
            <a:r>
              <a:rPr lang="cs-CZ" altLang="cs-CZ" sz="2400" dirty="0"/>
              <a:t>CHCEME VĚDĚT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dirty="0"/>
              <a:t>     - co dalšího se žáci k danému tématu </a:t>
            </a:r>
            <a:r>
              <a:rPr lang="cs-CZ" altLang="cs-CZ" sz="2400" b="1" dirty="0"/>
              <a:t>chtějí dozvědět</a:t>
            </a:r>
            <a:r>
              <a:rPr lang="cs-CZ" altLang="cs-CZ" sz="2400" dirty="0"/>
              <a:t> – co je zajímá</a:t>
            </a:r>
          </a:p>
          <a:p>
            <a:pPr eaLnBrk="1" hangingPunct="1"/>
            <a:r>
              <a:rPr lang="cs-CZ" altLang="cs-CZ" sz="2400" dirty="0"/>
              <a:t>CO JSME SE DOZVĚDĚLI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dirty="0"/>
              <a:t>     - když žáci dočtou text, zapíší hlavní informace, které </a:t>
            </a:r>
            <a:r>
              <a:rPr lang="cs-CZ" altLang="cs-CZ" sz="2400" b="1" dirty="0"/>
              <a:t>se dozvěděli</a:t>
            </a:r>
          </a:p>
          <a:p>
            <a:pPr eaLnBrk="1" hangingPunct="1"/>
            <a:endParaRPr lang="cs-CZ" altLang="cs-CZ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EC7A8A2-C5E8-47D5-B8DD-04160D7AD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>
                <a:solidFill>
                  <a:srgbClr val="FFFFFF"/>
                </a:solidFill>
              </a:rPr>
              <a:t>Postup techniky V-CH-D:</a:t>
            </a:r>
            <a:br>
              <a:rPr lang="cs-CZ" altLang="cs-CZ" b="1">
                <a:solidFill>
                  <a:srgbClr val="FFFFFF"/>
                </a:solidFill>
              </a:rPr>
            </a:br>
            <a:endParaRPr lang="cs-CZ" altLang="cs-CZ" b="1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2C7E5C8-4CE3-4653-9888-A4D36027DF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790406"/>
          </a:xfrm>
        </p:spPr>
        <p:txBody>
          <a:bodyPr anchor="ctr">
            <a:noAutofit/>
          </a:bodyPr>
          <a:lstStyle/>
          <a:p>
            <a:pPr eaLnBrk="1" hangingPunct="1"/>
            <a:endParaRPr lang="cs-CZ" altLang="cs-CZ" sz="3200" dirty="0"/>
          </a:p>
          <a:p>
            <a:pPr eaLnBrk="1" hangingPunct="1"/>
            <a:r>
              <a:rPr lang="cs-CZ" altLang="cs-CZ" sz="3200" dirty="0"/>
              <a:t>Žáci si rozdělí papír na tři sloupce: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dirty="0"/>
              <a:t>   </a:t>
            </a:r>
            <a:r>
              <a:rPr lang="cs-CZ" altLang="cs-CZ" sz="3200" b="1" i="1" dirty="0"/>
              <a:t>Víme, Chceme vědět, Dověděli jsme se.</a:t>
            </a:r>
            <a:r>
              <a:rPr lang="cs-CZ" altLang="cs-CZ" sz="32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dirty="0"/>
              <a:t>   Na začátku si napíší  vše, co k danému tématu vědí (</a:t>
            </a:r>
            <a:r>
              <a:rPr lang="cs-CZ" altLang="cs-CZ" sz="3200" b="1" dirty="0"/>
              <a:t>sloupec V),</a:t>
            </a:r>
            <a:r>
              <a:rPr lang="cs-CZ" altLang="cs-CZ" sz="32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dirty="0"/>
              <a:t>   dále napíší své otázky, co by se chtěli dovědět </a:t>
            </a:r>
            <a:r>
              <a:rPr lang="cs-CZ" altLang="cs-CZ" sz="3200" b="1" dirty="0"/>
              <a:t>(CH),</a:t>
            </a:r>
            <a:r>
              <a:rPr lang="cs-CZ" altLang="cs-CZ" sz="32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dirty="0"/>
              <a:t>   pak následuje čtení textu (během čtení si mohou tvořit poznámky – podtrhávat, vypisovat). Po přečtení textu doplní sloupeček</a:t>
            </a:r>
            <a:r>
              <a:rPr lang="cs-CZ" altLang="cs-CZ" sz="3200" b="1" dirty="0"/>
              <a:t> D </a:t>
            </a:r>
            <a:r>
              <a:rPr lang="cs-CZ" altLang="cs-CZ" sz="3200" dirty="0"/>
              <a:t>o nové informace. </a:t>
            </a:r>
          </a:p>
          <a:p>
            <a:pPr eaLnBrk="1" hangingPunct="1"/>
            <a:endParaRPr lang="cs-CZ" altLang="cs-CZ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5F823741-EFD8-444A-AE67-267D51941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400">
                <a:solidFill>
                  <a:srgbClr val="FFFFFF"/>
                </a:solidFill>
              </a:rPr>
              <a:t>Zpřeházené věty/zpřeházené odstavce</a:t>
            </a:r>
            <a:br>
              <a:rPr lang="cs-CZ" altLang="cs-CZ" sz="3400">
                <a:solidFill>
                  <a:srgbClr val="FFFFFF"/>
                </a:solidFill>
              </a:rPr>
            </a:br>
            <a:endParaRPr lang="cs-CZ" altLang="cs-CZ" sz="3400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825FBC1-B10C-44E7-807E-959EA84AFD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2600" dirty="0"/>
              <a:t>   K porozumění textu:</a:t>
            </a:r>
          </a:p>
          <a:p>
            <a:pPr eaLnBrk="1" hangingPunct="1"/>
            <a:r>
              <a:rPr lang="cs-CZ" altLang="cs-CZ" sz="2600" dirty="0"/>
              <a:t>žáci seřazují jednotlivé informace podle určitých pravidel (tematických, časových).</a:t>
            </a:r>
          </a:p>
          <a:p>
            <a:pPr eaLnBrk="1" hangingPunct="1"/>
            <a:r>
              <a:rPr lang="cs-CZ" altLang="cs-CZ" sz="2600" dirty="0"/>
              <a:t>vhodné do motivační části vyučování, kdy se žáci aktivně zapojují do dešifrování nového tématu.</a:t>
            </a:r>
          </a:p>
          <a:p>
            <a:pPr eaLnBrk="1" hangingPunct="1"/>
            <a:endParaRPr lang="cs-CZ" altLang="cs-CZ" sz="26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600" dirty="0"/>
              <a:t>    </a:t>
            </a:r>
            <a:r>
              <a:rPr lang="cs-CZ" altLang="cs-CZ" sz="2600" b="1" dirty="0"/>
              <a:t>Postup techniky</a:t>
            </a:r>
            <a:r>
              <a:rPr lang="cs-CZ" altLang="cs-CZ" sz="2600" dirty="0"/>
              <a:t>:</a:t>
            </a:r>
          </a:p>
          <a:p>
            <a:pPr eaLnBrk="1" hangingPunct="1"/>
            <a:r>
              <a:rPr lang="cs-CZ" altLang="cs-CZ" sz="2600" dirty="0"/>
              <a:t>Jednotlivé lístky jsou zpřeházené. Žáci je musí nejprve přečíst samostatně. Následně se je skládají podle logické návaznosti.</a:t>
            </a:r>
          </a:p>
          <a:p>
            <a:pPr eaLnBrk="1" hangingPunct="1"/>
            <a:r>
              <a:rPr lang="cs-CZ" altLang="cs-CZ" sz="2600" dirty="0"/>
              <a:t>žáci vymýšlí pro jednotlivé odstavce nadpisy (hesla či věty, které nejlépe vystihují obsah odstavce).</a:t>
            </a:r>
            <a:endParaRPr lang="cs-CZ" altLang="cs-CZ" sz="26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59AF382-E1D6-4B6E-BC7B-3167178AC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i="1">
                <a:solidFill>
                  <a:srgbClr val="FFFFFF"/>
                </a:solidFill>
              </a:rPr>
              <a:t>Návrh další práce </a:t>
            </a:r>
            <a:br>
              <a:rPr lang="cs-CZ" altLang="cs-CZ">
                <a:solidFill>
                  <a:srgbClr val="FFFFFF"/>
                </a:solidFill>
              </a:rPr>
            </a:b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0ACF458-D70F-4AD0-BDC8-65B5A68D34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300" dirty="0"/>
              <a:t>pro mladší žáky - nakreslit osnovu děje namísto vymýšlení nadpisů pro odstavce. Poté text převyprávět.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300" dirty="0"/>
              <a:t>   </a:t>
            </a:r>
            <a:r>
              <a:rPr lang="cs-CZ" altLang="cs-CZ" sz="3300" b="1" dirty="0"/>
              <a:t>Pro osvojení techniky  zvolíme</a:t>
            </a:r>
            <a:r>
              <a:rPr lang="cs-CZ" altLang="cs-CZ" sz="3300" dirty="0"/>
              <a:t>: </a:t>
            </a:r>
          </a:p>
          <a:p>
            <a:pPr eaLnBrk="1" hangingPunct="1"/>
            <a:r>
              <a:rPr lang="cs-CZ" altLang="cs-CZ" sz="3300" dirty="0"/>
              <a:t>známý text (pohádku, dětský příběh,…).</a:t>
            </a:r>
          </a:p>
          <a:p>
            <a:pPr eaLnBrk="1" hangingPunct="1"/>
            <a:r>
              <a:rPr lang="cs-CZ" altLang="cs-CZ" sz="3300" dirty="0"/>
              <a:t>kreslenou osnovu zpřeházíme. </a:t>
            </a:r>
          </a:p>
          <a:p>
            <a:pPr eaLnBrk="1" hangingPunct="1"/>
            <a:r>
              <a:rPr lang="cs-CZ" altLang="cs-CZ" sz="3300" dirty="0"/>
              <a:t>nejprve ji seřazujeme a pak slovně popisujeme (nakonec lze společně vymýšlet i stěžejní myšlenky).</a:t>
            </a:r>
          </a:p>
          <a:p>
            <a:pPr marL="0" indent="0" eaLnBrk="1" hangingPunct="1">
              <a:buNone/>
            </a:pPr>
            <a:endParaRPr lang="cs-CZ" altLang="cs-CZ" sz="3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9CD8E3-C451-4ACA-A0A4-1306A96E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3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Proč se žáci vlastně chtějí učit</a:t>
            </a:r>
            <a:r>
              <a:rPr lang="cs-CZ" sz="3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(Geoffrey Petty, 2002)</a:t>
            </a:r>
            <a:br>
              <a:rPr lang="cs-CZ" sz="3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0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452651-D00F-4DE8-900A-2AC3F2BD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cs-C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Věci, které se učím, se mi hodí 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(využití učiva v praktickém každodenním životě, smysl – lépe se učí).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Kvalifikace, kterou studiem získám, se mi hodí 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viz výše; žákovi plynou z učiva nějaké výhody, tzn. osvojení určitých znalostí a dovedností, které vedou k získání kvalifikace, jeho </a:t>
            </a:r>
            <a:r>
              <a:rPr lang="cs-CZ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motivace k učení roste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 učení jsou obvykle </a:t>
            </a:r>
            <a:r>
              <a:rPr lang="cs-C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dobré výsle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dky, úspěch </a:t>
            </a:r>
            <a:r>
              <a:rPr lang="cs-C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zvyšuje sebevědomí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motivovanost žáka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Když se budu dobře učit, vyvolá to příznivý ohlas mého učitele nebo mých spolužáků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827546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5DFDA1B-12A0-44DB-9796-65265D3D3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Myšlenková = mentální mapa</a:t>
            </a:r>
            <a:br>
              <a:rPr lang="cs-CZ" altLang="cs-CZ">
                <a:solidFill>
                  <a:srgbClr val="FFFFFF"/>
                </a:solidFill>
              </a:rPr>
            </a:b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15CF1C6-53FB-4E27-A58A-7A014BCFB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</a:pPr>
            <a:r>
              <a:rPr lang="cs-CZ" altLang="cs-CZ" dirty="0"/>
              <a:t>Nejjednodušší metoda práce s textem, žák píše asociace k určenému heslu;</a:t>
            </a:r>
          </a:p>
          <a:p>
            <a:pPr eaLnBrk="1" hangingPunct="1"/>
            <a:r>
              <a:rPr lang="cs-CZ" altLang="cs-CZ" dirty="0"/>
              <a:t>k diagnostice, odhalení nesprávného uvažování žáka a k poznání jeho myšlenkových pochodů;</a:t>
            </a:r>
          </a:p>
          <a:p>
            <a:pPr eaLnBrk="1" hangingPunct="1"/>
            <a:r>
              <a:rPr lang="cs-CZ" altLang="cs-CZ" dirty="0"/>
              <a:t>užívá se v motivační části, ke zjišťování žákova prekonceptu;</a:t>
            </a:r>
          </a:p>
          <a:p>
            <a:pPr eaLnBrk="1" hangingPunct="1"/>
            <a:r>
              <a:rPr lang="cs-CZ" altLang="cs-CZ" dirty="0"/>
              <a:t>formulace „strohých koster“, cíleně kombinují různé typy a velikosti písma, barvy, obrázky, čáry, jednoduché náčrty,</a:t>
            </a:r>
          </a:p>
          <a:p>
            <a:pPr eaLnBrk="1" hangingPunct="1"/>
            <a:r>
              <a:rPr lang="cs-CZ" altLang="cs-CZ" dirty="0"/>
              <a:t>maximálně sdělné a jasné schéma i úsporné.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A5CE857-513B-4D10-A46B-E7C03B84E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Volné psaní</a:t>
            </a:r>
            <a:br>
              <a:rPr lang="cs-CZ" altLang="cs-CZ">
                <a:solidFill>
                  <a:srgbClr val="FFFFFF"/>
                </a:solidFill>
              </a:rPr>
            </a:b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0AA1C14-FA8C-4A68-9C30-1BC3873F2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600" dirty="0"/>
              <a:t>prostor pro vyjádření znalostí a  pocitů (fyzické potíže – bolest hlavy, únava,…) i emotivních postřehů (nezájem, radost, smutek…). </a:t>
            </a:r>
          </a:p>
          <a:p>
            <a:pPr eaLnBrk="1" hangingPunct="1"/>
            <a:r>
              <a:rPr lang="cs-CZ" altLang="cs-CZ" sz="2600" dirty="0"/>
              <a:t>Prioritně jde o obsahovou stránku textu (žákovy myšlenky, znalosti, postřehy, atd.).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600" dirty="0"/>
              <a:t>    </a:t>
            </a:r>
            <a:r>
              <a:rPr lang="cs-CZ" altLang="cs-CZ" sz="2600" b="1" dirty="0"/>
              <a:t>Postup volného psaní:</a:t>
            </a:r>
          </a:p>
          <a:p>
            <a:pPr eaLnBrk="1" hangingPunct="1"/>
            <a:r>
              <a:rPr lang="cs-CZ" altLang="cs-CZ" sz="2600" dirty="0"/>
              <a:t>V počátcích nácviku je dobré žákům určit slova, která by měl text obsahovat. </a:t>
            </a:r>
          </a:p>
          <a:p>
            <a:pPr eaLnBrk="1" hangingPunct="1"/>
            <a:r>
              <a:rPr lang="cs-CZ" altLang="cs-CZ" sz="2600" dirty="0"/>
              <a:t>V dalším období už ponecháme na vlastním rozhodnutí. </a:t>
            </a:r>
          </a:p>
          <a:p>
            <a:pPr eaLnBrk="1" hangingPunct="1"/>
            <a:r>
              <a:rPr lang="cs-CZ" altLang="cs-CZ" sz="2600" dirty="0"/>
              <a:t>Nutné je vymezení času, který musí žáci vždy dodržet.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600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11C2CA1B-92EB-4502-8A83-497AC4EC4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>
                <a:solidFill>
                  <a:srgbClr val="FFFFFF"/>
                </a:solidFill>
              </a:rPr>
              <a:t>Druhy a formy otázek</a:t>
            </a:r>
            <a:br>
              <a:rPr lang="cs-CZ" altLang="cs-CZ">
                <a:solidFill>
                  <a:srgbClr val="FFFFFF"/>
                </a:solidFill>
              </a:rPr>
            </a:b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8DA3B4C-416E-4157-AAA3-BB49A4C375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1.   </a:t>
            </a:r>
            <a:r>
              <a:rPr lang="cs-CZ" altLang="cs-CZ" i="1"/>
              <a:t>otázka zjišťovací</a:t>
            </a:r>
            <a:r>
              <a:rPr lang="cs-CZ" altLang="cs-CZ"/>
              <a:t> – slouží pouze k vybavení faktů (např.: Kdy byla založena UK?)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 2.   </a:t>
            </a:r>
            <a:r>
              <a:rPr lang="cs-CZ" altLang="cs-CZ" i="1"/>
              <a:t>otázka otevřená</a:t>
            </a:r>
            <a:r>
              <a:rPr lang="cs-CZ" altLang="cs-CZ"/>
              <a:t> – např.: Jak lze vysvětlit mořský příliv a odliv?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3.   </a:t>
            </a:r>
            <a:r>
              <a:rPr lang="cs-CZ" altLang="cs-CZ" i="1"/>
              <a:t>otázka zavřená</a:t>
            </a:r>
            <a:r>
              <a:rPr lang="cs-CZ" altLang="cs-CZ"/>
              <a:t> -  Jak zní odborný název pro tvarosloví?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4. </a:t>
            </a:r>
            <a:r>
              <a:rPr lang="cs-CZ" altLang="cs-CZ" i="1"/>
              <a:t>otázka konvergentní a divergentní</a:t>
            </a:r>
            <a:r>
              <a:rPr lang="cs-CZ" altLang="cs-CZ"/>
              <a:t> – v prvním případě se vyžaduje známá, jednoznačná odpověď(např.: Kolik je 4:2?), v druhém případě se očekává postižení nových souvislostí (např.: Kolik vymyslíš příkladů, aby výsledek byl 100? 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02235D9-86AD-4399-B16D-D73376AA4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>
                <a:solidFill>
                  <a:srgbClr val="FFFFFF"/>
                </a:solidFill>
              </a:rPr>
              <a:t>Druhy a formy otázek</a:t>
            </a:r>
            <a:br>
              <a:rPr lang="cs-CZ" altLang="cs-CZ">
                <a:solidFill>
                  <a:srgbClr val="FFFFFF"/>
                </a:solidFill>
              </a:rPr>
            </a:b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233DECD-827D-4C14-B2B3-C62D1A6289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5.   </a:t>
            </a:r>
            <a:r>
              <a:rPr lang="cs-CZ" altLang="cs-CZ" i="1"/>
              <a:t>otázka na pozorování</a:t>
            </a:r>
            <a:r>
              <a:rPr lang="cs-CZ" altLang="cs-CZ"/>
              <a:t> – např.: Co se stane s cukrem, který vsypete do vody?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6.   </a:t>
            </a:r>
            <a:r>
              <a:rPr lang="cs-CZ" altLang="cs-CZ" i="1"/>
              <a:t>otázka problémová</a:t>
            </a:r>
            <a:r>
              <a:rPr lang="cs-CZ" altLang="cs-CZ"/>
              <a:t> – např.: Proč se u nás ve střední Evropě střídají roční období?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7.   </a:t>
            </a:r>
            <a:r>
              <a:rPr lang="cs-CZ" altLang="cs-CZ" i="1"/>
              <a:t>otázka na posouzení situace</a:t>
            </a:r>
            <a:r>
              <a:rPr lang="cs-CZ" altLang="cs-CZ"/>
              <a:t> – např.: Co by se stalo, kdyby druhou světovou válku vyhrálo Německo?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8.   o</a:t>
            </a:r>
            <a:r>
              <a:rPr lang="cs-CZ" altLang="cs-CZ" i="1"/>
              <a:t>tázka rozhodovací</a:t>
            </a:r>
            <a:r>
              <a:rPr lang="cs-CZ" altLang="cs-CZ"/>
              <a:t> – např.: Václavské náměstí najdete v Praze nebo v Plzni?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EE87842-7E12-4A64-8492-31285062A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>
                <a:solidFill>
                  <a:srgbClr val="FFFFFF"/>
                </a:solidFill>
              </a:rPr>
              <a:t>H. Gardner</a:t>
            </a:r>
            <a:r>
              <a:rPr lang="cs-CZ" altLang="cs-CZ">
                <a:solidFill>
                  <a:srgbClr val="FFFFFF"/>
                </a:solidFill>
              </a:rPr>
              <a:t> : teorie </a:t>
            </a:r>
            <a:r>
              <a:rPr lang="cs-CZ" altLang="cs-CZ" i="1">
                <a:solidFill>
                  <a:srgbClr val="FFFFFF"/>
                </a:solidFill>
              </a:rPr>
              <a:t>7 rozmanitých typech inteligence</a:t>
            </a:r>
            <a:endParaRPr lang="cs-CZ" altLang="cs-CZ" b="1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035C8C4-6E82-4AC4-AC4A-9E2A74F7FA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1" eaLnBrk="1" hangingPunct="1"/>
            <a:r>
              <a:rPr lang="cs-CZ" altLang="cs-CZ" b="1" dirty="0"/>
              <a:t>jazyková inteligence </a:t>
            </a:r>
          </a:p>
          <a:p>
            <a:pPr marL="0" indent="0" eaLnBrk="1" hangingPunct="1">
              <a:buNone/>
            </a:pPr>
            <a:r>
              <a:rPr lang="cs-CZ" altLang="cs-CZ" dirty="0"/>
              <a:t>       citlivost k mluvenému a psanému jazykovému projevu, schopnost použít jazykových prostředků při realizaci úkolu.</a:t>
            </a:r>
          </a:p>
          <a:p>
            <a:pPr marL="0" indent="0" eaLnBrk="1" hangingPunct="1">
              <a:buNone/>
            </a:pPr>
            <a:endParaRPr lang="cs-CZ" altLang="cs-CZ" b="1" dirty="0"/>
          </a:p>
          <a:p>
            <a:pPr lvl="1" eaLnBrk="1" hangingPunct="1"/>
            <a:r>
              <a:rPr lang="cs-CZ" altLang="cs-CZ" b="1" dirty="0"/>
              <a:t>logicko-matematická inteligence</a:t>
            </a:r>
          </a:p>
          <a:p>
            <a:pPr marL="0" indent="0" eaLnBrk="1" hangingPunct="1">
              <a:buNone/>
            </a:pPr>
            <a:r>
              <a:rPr lang="cs-CZ" altLang="cs-CZ" dirty="0"/>
              <a:t>       logická analýza problémů, pružné používání matematických operací, prvky vědeckého myšlení.</a:t>
            </a:r>
            <a:endParaRPr lang="cs-CZ" altLang="cs-CZ" b="1" dirty="0"/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D6E24E7-38B2-4E56-8D5B-03BC8C24F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br>
              <a:rPr lang="cs-CZ" altLang="cs-CZ" b="1">
                <a:solidFill>
                  <a:srgbClr val="FFFFFF"/>
                </a:solidFill>
              </a:rPr>
            </a:br>
            <a:br>
              <a:rPr lang="cs-CZ" altLang="cs-CZ" b="1">
                <a:solidFill>
                  <a:srgbClr val="FFFFFF"/>
                </a:solidFill>
              </a:rPr>
            </a:br>
            <a:r>
              <a:rPr lang="cs-CZ" altLang="cs-CZ" b="1">
                <a:solidFill>
                  <a:srgbClr val="FFFFFF"/>
                </a:solidFill>
              </a:rPr>
              <a:t>H. Gardner</a:t>
            </a:r>
            <a:r>
              <a:rPr lang="cs-CZ" altLang="cs-CZ">
                <a:solidFill>
                  <a:srgbClr val="FFFFFF"/>
                </a:solidFill>
              </a:rPr>
              <a:t> : teorie </a:t>
            </a:r>
            <a:r>
              <a:rPr lang="cs-CZ" altLang="cs-CZ" i="1">
                <a:solidFill>
                  <a:srgbClr val="FFFFFF"/>
                </a:solidFill>
              </a:rPr>
              <a:t>7 rozmanitých typech inteligence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C1B3E15-E127-415B-8AF2-784FF84F32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1" eaLnBrk="1" hangingPunct="1"/>
            <a:r>
              <a:rPr lang="cs-CZ" altLang="cs-CZ" b="1" dirty="0"/>
              <a:t>hudební inteligence</a:t>
            </a:r>
          </a:p>
          <a:p>
            <a:pPr marL="457200" lvl="1" indent="0" eaLnBrk="1" hangingPunct="1">
              <a:buNone/>
            </a:pPr>
            <a:r>
              <a:rPr lang="cs-CZ" altLang="cs-CZ" sz="2800" dirty="0"/>
              <a:t>smysl pro melodii a rytmus, hudební schopnosti různých stupňů (např.: chápání hudební kompozice).</a:t>
            </a:r>
          </a:p>
          <a:p>
            <a:pPr marL="457200" lvl="1" indent="0" eaLnBrk="1" hangingPunct="1">
              <a:buNone/>
            </a:pPr>
            <a:endParaRPr lang="cs-CZ" altLang="cs-CZ" b="1" dirty="0"/>
          </a:p>
          <a:p>
            <a:pPr lvl="1" eaLnBrk="1" hangingPunct="1"/>
            <a:r>
              <a:rPr lang="cs-CZ" altLang="cs-CZ" b="1" dirty="0"/>
              <a:t>tělesně-pohybová inteligence</a:t>
            </a:r>
            <a:endParaRPr lang="cs-CZ" altLang="cs-CZ" dirty="0"/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cs-CZ" altLang="cs-CZ" dirty="0"/>
              <a:t>     schopnost užít vlastního těla či jeho části                     k řešení problémů nebo při pohybových produkcích (koordinace).</a:t>
            </a:r>
            <a:endParaRPr lang="cs-CZ" altLang="cs-CZ" b="1" dirty="0"/>
          </a:p>
          <a:p>
            <a:pPr marL="0" indent="0" eaLnBrk="1" hangingPunct="1"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29D62A4-FCEB-42F8-ACA6-51B9BB6AD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br>
              <a:rPr lang="cs-CZ" altLang="cs-CZ" b="1">
                <a:solidFill>
                  <a:srgbClr val="FFFFFF"/>
                </a:solidFill>
              </a:rPr>
            </a:br>
            <a:br>
              <a:rPr lang="cs-CZ" altLang="cs-CZ" b="1">
                <a:solidFill>
                  <a:srgbClr val="FFFFFF"/>
                </a:solidFill>
              </a:rPr>
            </a:br>
            <a:r>
              <a:rPr lang="cs-CZ" altLang="cs-CZ" b="1">
                <a:solidFill>
                  <a:srgbClr val="FFFFFF"/>
                </a:solidFill>
              </a:rPr>
              <a:t>H. Gardner</a:t>
            </a:r>
            <a:r>
              <a:rPr lang="cs-CZ" altLang="cs-CZ">
                <a:solidFill>
                  <a:srgbClr val="FFFFFF"/>
                </a:solidFill>
              </a:rPr>
              <a:t> : teorie </a:t>
            </a:r>
            <a:r>
              <a:rPr lang="cs-CZ" altLang="cs-CZ" i="1">
                <a:solidFill>
                  <a:srgbClr val="FFFFFF"/>
                </a:solidFill>
              </a:rPr>
              <a:t>7 rozmanitých typech inteligence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FDDE36B-2090-4699-8C9C-EEAF4453F7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b="1"/>
              <a:t>prostorová inteligence</a:t>
            </a:r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 - funkční orientace v prostoru, flexibilní řešení problémů v prostoru.</a:t>
            </a:r>
          </a:p>
          <a:p>
            <a:pPr eaLnBrk="1" hangingPunct="1"/>
            <a:r>
              <a:rPr lang="cs-CZ" altLang="cs-CZ" b="1"/>
              <a:t>interpersonální inteligence</a:t>
            </a:r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 - porozumění záměrů, motivací a přání lidí a také schopnost účinně komunikovat s ostatními.</a:t>
            </a:r>
          </a:p>
          <a:p>
            <a:pPr eaLnBrk="1" hangingPunct="1"/>
            <a:r>
              <a:rPr lang="cs-CZ" altLang="cs-CZ" b="1"/>
              <a:t>intrapersonální inteligence </a:t>
            </a:r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 - schopnost rozumět sobě samému, reflektovat vlastní činnost a regulovat vlastní chování a emoce.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2626E-85A7-452B-ADFF-D6239C52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https://audiovideo.rvp.cz/video/4333/JAK-NA-MATEMATIKU-V-MS-TEAMS-A-MS-FORMS.html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72F881-3438-46A4-AD52-ADDFAB0C8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3"/>
              </a:rPr>
              <a:t>https://clanky.rvp.cz/clanek/c/z/14423/VIRTUALNI-HOSPITACE---POZNAVAME-SVET-A-NASI-REPUBLIKU-SEZNAMENI-S-LITOSFEROU.html/</a:t>
            </a:r>
            <a:endParaRPr lang="cs-CZ" dirty="0"/>
          </a:p>
          <a:p>
            <a:r>
              <a:rPr lang="cs-CZ" dirty="0">
                <a:hlinkClick r:id="rId4"/>
              </a:rPr>
              <a:t>https://clanky.rvp.cz/clanek/c/G/10553/virtualni-hospitace-cesky-jazyk-a-literatura-prakticka-aplikace-teroretickych-poznatku-z-hlaskoslovi.html/</a:t>
            </a:r>
            <a:endParaRPr lang="cs-CZ" dirty="0"/>
          </a:p>
          <a:p>
            <a:r>
              <a:rPr lang="cs-CZ" dirty="0">
                <a:hlinkClick r:id="rId5"/>
              </a:rPr>
              <a:t>https://audiovideo.rvp.cz/video/4327/CHEMIE-ONLINE-INTERNETOVE-ZDROJE-PRO-UCITELE-I-ZAKY.html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427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17" name="Rectangle 71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Studentky hledící do mikroskopu">
            <a:extLst>
              <a:ext uri="{FF2B5EF4-FFF2-40B4-BE49-F238E27FC236}">
                <a16:creationId xmlns:a16="http://schemas.microsoft.com/office/drawing/2014/main" id="{C40B147F-D838-466B-866B-1FB6A2E8B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4103" b="4988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38918" name="Rectangle 73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A6FEDC2F-54A0-46A0-96CB-97152055D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70470" y="1161288"/>
            <a:ext cx="3438144" cy="1124712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sz="2800" dirty="0"/>
              <a:t>Hodně zdaru</a:t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38919" name="Rectangle 7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34A6401-76A0-412E-9E43-F00A6C6532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70470" y="2718054"/>
            <a:ext cx="3438906" cy="3207258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dirty="0"/>
              <a:t>Ať se vám daří najít výukovou metodu, která přinese efekt a radost žákům i vám.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HH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C540A6-50E3-40FA-B3BE-CFEE655A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1" name="Arc 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4609E9-3613-4AF6-9456-B7EDAB12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Když se nebudu učit, bude to mít nepříjemné  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dosti bezprostřední) </a:t>
            </a:r>
            <a:r>
              <a:rPr lang="cs-C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důsledky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–negativní hodnocení, tresty, učí se</a:t>
            </a:r>
            <a:r>
              <a:rPr lang="cs-C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protože</a:t>
            </a:r>
            <a:r>
              <a:rPr lang="cs-C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„musí“. </a:t>
            </a:r>
          </a:p>
          <a:p>
            <a:pPr lvl="0">
              <a:spcAft>
                <a:spcPts val="800"/>
              </a:spcAft>
            </a:pPr>
            <a:r>
              <a:rPr lang="cs-C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Věci, které se učím, jsou zajímavé a vzbuzují moji zvídavost </a:t>
            </a:r>
          </a:p>
          <a:p>
            <a:pPr>
              <a:spcAft>
                <a:spcPts val="800"/>
              </a:spcAft>
            </a:pPr>
            <a:r>
              <a:rPr lang="cs-C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Zjišťuji, že vyučování je zábavné - 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přizpůsobit výuku žákům, ozvláštnit.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cs-CZ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Žák si nevěří, očekává, že nedosáhne uspokojivých výsledků;</a:t>
            </a:r>
            <a:endParaRPr lang="cs-CZ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 přesvědčen, že není schopen si osvojit některý předmět.</a:t>
            </a:r>
            <a:endParaRPr lang="cs-CZ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že probírané učivo nebude v běžném životě potřebovat, že není důležité.</a:t>
            </a:r>
            <a:endParaRPr lang="cs-CZ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je vysoce emočně labilní či trpí nízkou frustrační tolerancí.</a:t>
            </a:r>
            <a:endParaRPr lang="cs-CZ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Má neodpovídající aspirační úroveň žáka (vysoká × nízká).</a:t>
            </a:r>
          </a:p>
          <a:p>
            <a:pPr marL="0" lvl="0" indent="0"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cs-CZ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cs-CZ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825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7A253-B956-4B6F-8B73-B7ECD04CD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cs-CZ" sz="8000" dirty="0"/>
              <a:t>Práce s textem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F63ABE-8CDF-473B-8D22-E606AD57D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Autofit/>
          </a:bodyPr>
          <a:lstStyle/>
          <a:p>
            <a:pPr algn="r"/>
            <a:r>
              <a:rPr lang="cs-CZ" dirty="0"/>
              <a:t>TMV LF 2020                                       </a:t>
            </a:r>
          </a:p>
          <a:p>
            <a:pPr algn="r"/>
            <a:r>
              <a:rPr lang="cs-CZ" dirty="0"/>
              <a:t>HH</a:t>
            </a:r>
          </a:p>
        </p:txBody>
      </p:sp>
    </p:spTree>
    <p:extLst>
      <p:ext uri="{BB962C8B-B14F-4D97-AF65-F5344CB8AC3E}">
        <p14:creationId xmlns:p14="http://schemas.microsoft.com/office/powerpoint/2010/main" val="315751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EF88A68-1158-4058-BA3D-B4F21C4D6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5200" b="1"/>
              <a:t>Práce s (didaktickým)  </a:t>
            </a:r>
            <a:br>
              <a:rPr lang="cs-CZ" altLang="cs-CZ" sz="5200" b="1"/>
            </a:br>
            <a:r>
              <a:rPr lang="cs-CZ" altLang="cs-CZ" sz="5200" b="1"/>
              <a:t>textem</a:t>
            </a:r>
            <a:r>
              <a:rPr lang="cs-CZ" altLang="cs-CZ" sz="5200"/>
              <a:t>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BC0826E-4F24-4DFD-9EA0-D205132C6A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000"/>
              <a:t>metoda založená na zpracovávání textových informací, </a:t>
            </a:r>
          </a:p>
          <a:p>
            <a:pPr eaLnBrk="1" hangingPunct="1"/>
            <a:r>
              <a:rPr lang="cs-CZ" altLang="cs-CZ" sz="2000"/>
              <a:t>jejich využití směřuje k osvojení nových poznatků, jejich rozšíření a prohloubení.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017B2CC-AEC3-4B8C-A6C4-7B2FC65FC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>
                <a:solidFill>
                  <a:srgbClr val="FFFFFF"/>
                </a:solidFill>
              </a:rPr>
              <a:t>Práce s (didaktickým) </a:t>
            </a:r>
            <a:br>
              <a:rPr lang="cs-CZ" altLang="cs-CZ" b="1">
                <a:solidFill>
                  <a:srgbClr val="FFFFFF"/>
                </a:solidFill>
              </a:rPr>
            </a:br>
            <a:r>
              <a:rPr lang="cs-CZ" altLang="cs-CZ" b="1">
                <a:solidFill>
                  <a:srgbClr val="FFFFFF"/>
                </a:solidFill>
              </a:rPr>
              <a:t>textem</a:t>
            </a:r>
            <a:r>
              <a:rPr lang="cs-CZ" altLang="cs-CZ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7E1620-E208-4793-B456-551BE58416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verbální informace, instrukce, </a:t>
            </a:r>
          </a:p>
          <a:p>
            <a:pPr eaLnBrk="1" hangingPunct="1"/>
            <a:r>
              <a:rPr lang="cs-CZ" altLang="cs-CZ"/>
              <a:t>příklady ilustrující tyto informace</a:t>
            </a:r>
          </a:p>
          <a:p>
            <a:pPr eaLnBrk="1" hangingPunct="1"/>
            <a:r>
              <a:rPr lang="cs-CZ" altLang="cs-CZ"/>
              <a:t>otázky a učební úlohy</a:t>
            </a:r>
          </a:p>
          <a:p>
            <a:pPr eaLnBrk="1" hangingPunct="1"/>
            <a:r>
              <a:rPr lang="cs-CZ" altLang="cs-CZ"/>
              <a:t>klíčová slova (grafické zvýraznění)</a:t>
            </a:r>
          </a:p>
          <a:p>
            <a:pPr eaLnBrk="1" hangingPunct="1"/>
            <a:r>
              <a:rPr lang="cs-CZ" altLang="cs-CZ"/>
              <a:t>přílohy (mapky, schémata, rozšiřující informace)</a:t>
            </a:r>
          </a:p>
          <a:p>
            <a:pPr eaLnBrk="1" hangingPunct="1"/>
            <a:r>
              <a:rPr lang="cs-CZ" altLang="cs-CZ"/>
              <a:t>rejstříky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6DE30D1-DDAF-4C19-B140-0E937BB74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Žák dokáže: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F8668E8-6EDC-467C-AB0D-C82C6F2F8C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/>
              <a:t>vyčlenit</a:t>
            </a:r>
            <a:r>
              <a:rPr lang="cs-CZ" altLang="cs-CZ"/>
              <a:t> a </a:t>
            </a:r>
            <a:r>
              <a:rPr lang="cs-CZ" altLang="cs-CZ" b="1"/>
              <a:t>označit v textu</a:t>
            </a:r>
            <a:r>
              <a:rPr lang="cs-CZ" altLang="cs-CZ"/>
              <a:t> (podtržením, barevným zvýrazněním) </a:t>
            </a:r>
            <a:r>
              <a:rPr lang="cs-CZ" altLang="cs-CZ" b="1"/>
              <a:t>klíčové informace</a:t>
            </a:r>
            <a:r>
              <a:rPr lang="cs-CZ" altLang="cs-CZ"/>
              <a:t> a </a:t>
            </a:r>
            <a:r>
              <a:rPr lang="cs-CZ" altLang="cs-CZ" b="1"/>
              <a:t>hlavní myšlenky</a:t>
            </a:r>
            <a:endParaRPr lang="cs-CZ" altLang="cs-CZ"/>
          </a:p>
          <a:p>
            <a:pPr eaLnBrk="1" hangingPunct="1"/>
            <a:r>
              <a:rPr lang="cs-CZ" altLang="cs-CZ"/>
              <a:t>stanovit </a:t>
            </a:r>
            <a:r>
              <a:rPr lang="cs-CZ" altLang="cs-CZ" b="1"/>
              <a:t>vztah mezi</a:t>
            </a:r>
            <a:r>
              <a:rPr lang="cs-CZ" altLang="cs-CZ"/>
              <a:t> těmito </a:t>
            </a:r>
            <a:r>
              <a:rPr lang="cs-CZ" altLang="cs-CZ" b="1"/>
              <a:t>informacemi</a:t>
            </a:r>
            <a:r>
              <a:rPr lang="cs-CZ" altLang="cs-CZ"/>
              <a:t> (pojmy)</a:t>
            </a:r>
          </a:p>
          <a:p>
            <a:pPr eaLnBrk="1" hangingPunct="1"/>
            <a:r>
              <a:rPr lang="cs-CZ" altLang="cs-CZ" b="1"/>
              <a:t>uspořádat</a:t>
            </a:r>
            <a:r>
              <a:rPr lang="cs-CZ" altLang="cs-CZ"/>
              <a:t> klíčové </a:t>
            </a:r>
            <a:r>
              <a:rPr lang="cs-CZ" altLang="cs-CZ" b="1"/>
              <a:t>informace</a:t>
            </a:r>
            <a:r>
              <a:rPr lang="cs-CZ" altLang="cs-CZ"/>
              <a:t> podle určitého kritéria</a:t>
            </a:r>
          </a:p>
          <a:p>
            <a:pPr eaLnBrk="1" hangingPunct="1"/>
            <a:r>
              <a:rPr lang="cs-CZ" altLang="cs-CZ" b="1"/>
              <a:t>vyjádřit</a:t>
            </a:r>
            <a:r>
              <a:rPr lang="cs-CZ" altLang="cs-CZ"/>
              <a:t> uspořádané </a:t>
            </a:r>
            <a:r>
              <a:rPr lang="cs-CZ" altLang="cs-CZ" b="1"/>
              <a:t>informace graficky</a:t>
            </a:r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54DBB59-B952-4222-BB67-48A7B24D1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Žák dokáže: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CC1A8A1-57B5-47E4-B654-16285802DD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prezentovat </a:t>
            </a:r>
            <a:r>
              <a:rPr lang="cs-CZ" altLang="cs-CZ" b="1"/>
              <a:t>obsah</a:t>
            </a:r>
            <a:r>
              <a:rPr lang="cs-CZ" altLang="cs-CZ"/>
              <a:t> textu </a:t>
            </a:r>
            <a:r>
              <a:rPr lang="cs-CZ" altLang="cs-CZ" b="1"/>
              <a:t>vlastními slovy</a:t>
            </a:r>
            <a:endParaRPr lang="cs-CZ" altLang="cs-CZ"/>
          </a:p>
          <a:p>
            <a:pPr eaLnBrk="1" hangingPunct="1"/>
            <a:r>
              <a:rPr lang="cs-CZ" altLang="cs-CZ" b="1"/>
              <a:t>zaujmout</a:t>
            </a:r>
            <a:r>
              <a:rPr lang="cs-CZ" altLang="cs-CZ"/>
              <a:t> k hlavním myšlenkám textu </a:t>
            </a:r>
            <a:r>
              <a:rPr lang="cs-CZ" altLang="cs-CZ" b="1"/>
              <a:t>vlastní stanovisko</a:t>
            </a:r>
            <a:endParaRPr lang="cs-CZ" altLang="cs-CZ"/>
          </a:p>
          <a:p>
            <a:pPr eaLnBrk="1" hangingPunct="1"/>
            <a:r>
              <a:rPr lang="cs-CZ" altLang="cs-CZ" b="1"/>
              <a:t>zformulovat otázky</a:t>
            </a:r>
            <a:r>
              <a:rPr lang="cs-CZ" altLang="cs-CZ"/>
              <a:t> k textu</a:t>
            </a:r>
          </a:p>
          <a:p>
            <a:pPr eaLnBrk="1" hangingPunct="1"/>
            <a:r>
              <a:rPr lang="cs-CZ" altLang="cs-CZ" b="1"/>
              <a:t>doplnit text</a:t>
            </a:r>
            <a:r>
              <a:rPr lang="cs-CZ" altLang="cs-CZ"/>
              <a:t> vlastním hodnocením, </a:t>
            </a:r>
            <a:r>
              <a:rPr lang="cs-CZ" altLang="cs-CZ" b="1"/>
              <a:t>komentářem</a:t>
            </a:r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AED0B1D-1B89-44A6-872A-955333D0A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Vybrané metody práce s textem - SQ4R </a:t>
            </a:r>
            <a:br>
              <a:rPr lang="cs-CZ" altLang="cs-CZ">
                <a:solidFill>
                  <a:srgbClr val="FFFFFF"/>
                </a:solidFill>
              </a:rPr>
            </a:b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6DE331C-85DF-43E5-ACEA-39301C177D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	</a:t>
            </a:r>
          </a:p>
          <a:p>
            <a:pPr eaLnBrk="1" hangingPunct="1"/>
            <a:r>
              <a:rPr lang="cs-CZ" altLang="cs-CZ" b="1"/>
              <a:t>S</a:t>
            </a:r>
            <a:r>
              <a:rPr lang="cs-CZ" altLang="cs-CZ"/>
              <a:t> (</a:t>
            </a:r>
            <a:r>
              <a:rPr lang="cs-CZ" altLang="cs-CZ" b="1" i="1" err="1"/>
              <a:t>survey</a:t>
            </a:r>
            <a:r>
              <a:rPr lang="cs-CZ" altLang="cs-CZ"/>
              <a:t> – dělat přehled, odhadovat, prohlížet):  rychlá, předběžná orientace v textu (nadpisy, záhlaví, různá členění textu)</a:t>
            </a:r>
          </a:p>
          <a:p>
            <a:pPr eaLnBrk="1" hangingPunct="1"/>
            <a:r>
              <a:rPr lang="cs-CZ" altLang="cs-CZ" b="1"/>
              <a:t>Q</a:t>
            </a:r>
            <a:r>
              <a:rPr lang="cs-CZ" altLang="cs-CZ"/>
              <a:t> (</a:t>
            </a:r>
            <a:r>
              <a:rPr lang="cs-CZ" altLang="cs-CZ" b="1" i="1" err="1"/>
              <a:t>questions</a:t>
            </a:r>
            <a:r>
              <a:rPr lang="cs-CZ" altLang="cs-CZ"/>
              <a:t> – otázky): kladení si otázek, postihujících to, co již čtenář zná a co je pro něho doposud neznámé</a:t>
            </a:r>
          </a:p>
          <a:p>
            <a:pPr eaLnBrk="1" hangingPunct="1"/>
            <a:r>
              <a:rPr lang="cs-CZ" altLang="cs-CZ" b="1"/>
              <a:t>4R</a:t>
            </a:r>
            <a:r>
              <a:rPr lang="cs-CZ" altLang="cs-CZ"/>
              <a:t> (</a:t>
            </a:r>
            <a:r>
              <a:rPr lang="cs-CZ" altLang="cs-CZ" b="1" i="1" err="1"/>
              <a:t>read</a:t>
            </a:r>
            <a:r>
              <a:rPr lang="cs-CZ" altLang="cs-CZ"/>
              <a:t> – číst, </a:t>
            </a:r>
            <a:r>
              <a:rPr lang="cs-CZ" altLang="cs-CZ" b="1" i="1" err="1"/>
              <a:t>reflect</a:t>
            </a:r>
            <a:r>
              <a:rPr lang="cs-CZ" altLang="cs-CZ"/>
              <a:t> – uvažovat, svědčit o, </a:t>
            </a:r>
            <a:r>
              <a:rPr lang="cs-CZ" altLang="cs-CZ" b="1" i="1" err="1"/>
              <a:t>recite</a:t>
            </a:r>
            <a:r>
              <a:rPr lang="cs-CZ" altLang="cs-CZ"/>
              <a:t> - vyjmenovat, opakovat si,  </a:t>
            </a:r>
            <a:r>
              <a:rPr lang="cs-CZ" altLang="cs-CZ" b="1" i="1" err="1"/>
              <a:t>review</a:t>
            </a:r>
            <a:r>
              <a:rPr lang="cs-CZ" altLang="cs-CZ"/>
              <a:t> – zhodnotit, přezkoumat, posoudit): 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1703</Words>
  <Application>Microsoft Office PowerPoint</Application>
  <PresentationFormat>Širokoúhlá obrazovka</PresentationFormat>
  <Paragraphs>171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Konzultace portfoliového úkolu</vt:lpstr>
      <vt:lpstr>Proč se žáci vlastně chtějí učit (Geoffrey Petty, 2002) </vt:lpstr>
      <vt:lpstr>Prezentace aplikace PowerPoint</vt:lpstr>
      <vt:lpstr>Práce s textem</vt:lpstr>
      <vt:lpstr>Práce s (didaktickým)   textem </vt:lpstr>
      <vt:lpstr>Práce s (didaktickým)  textem </vt:lpstr>
      <vt:lpstr>Žák dokáže: </vt:lpstr>
      <vt:lpstr>Žák dokáže: </vt:lpstr>
      <vt:lpstr>Vybrané metody práce s textem - SQ4R  </vt:lpstr>
      <vt:lpstr>Vybrané metody práce s textem - SQ4R  </vt:lpstr>
      <vt:lpstr>Vybrané metody kritického myšlení</vt:lpstr>
      <vt:lpstr>Metoda  I. N. S. E. R. T. </vt:lpstr>
      <vt:lpstr>Co znamenají značky </vt:lpstr>
      <vt:lpstr>Podvojný deník</vt:lpstr>
      <vt:lpstr>Podtrhávání klíčových pojmů/hlavních myšlenek </vt:lpstr>
      <vt:lpstr>Metoda V-CH-D </vt:lpstr>
      <vt:lpstr>Postup techniky V-CH-D: </vt:lpstr>
      <vt:lpstr>Zpřeházené věty/zpřeházené odstavce </vt:lpstr>
      <vt:lpstr>Návrh další práce  </vt:lpstr>
      <vt:lpstr>Myšlenková = mentální mapa </vt:lpstr>
      <vt:lpstr>Volné psaní </vt:lpstr>
      <vt:lpstr>Druhy a formy otázek </vt:lpstr>
      <vt:lpstr>Druhy a formy otázek </vt:lpstr>
      <vt:lpstr>H. Gardner : teorie 7 rozmanitých typech inteligence</vt:lpstr>
      <vt:lpstr>  H. Gardner : teorie 7 rozmanitých typech inteligence</vt:lpstr>
      <vt:lpstr>  H. Gardner : teorie 7 rozmanitých typech inteligence</vt:lpstr>
      <vt:lpstr>https://audiovideo.rvp.cz/video/4333/JAK-NA-MATEMATIKU-V-MS-TEAMS-A-MS-FORMS.html </vt:lpstr>
      <vt:lpstr>Hodně zdaru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Konzultace portfoliového úkolu</dc:title>
  <dc:creator>Hana Horká</dc:creator>
  <cp:lastModifiedBy>Hana Horká</cp:lastModifiedBy>
  <cp:revision>5</cp:revision>
  <dcterms:created xsi:type="dcterms:W3CDTF">2020-11-22T22:49:20Z</dcterms:created>
  <dcterms:modified xsi:type="dcterms:W3CDTF">2020-11-29T18:10:43Z</dcterms:modified>
</cp:coreProperties>
</file>