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72" r:id="rId4"/>
    <p:sldId id="275" r:id="rId5"/>
    <p:sldId id="276" r:id="rId6"/>
    <p:sldId id="305" r:id="rId7"/>
    <p:sldId id="278" r:id="rId8"/>
    <p:sldId id="280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A663C1-F976-42F3-8C54-1122811063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1573F5-55EB-42E5-8077-88215C36FC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A00F21-0368-4EC5-A787-450E98819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EEB0-3958-43F7-8F81-BD6E147589E1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EED450-4925-42B8-AEF2-71F119774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8683E2C-53A3-4E89-BDFA-44E967A56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FB92-2121-4AB8-882B-7A5F53484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4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E76E0A-4E89-40B2-A47F-C7BC34BD2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75FBA2-5184-4312-A853-726186E594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837722-44F9-4396-BF88-542A8798F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EEB0-3958-43F7-8F81-BD6E147589E1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DB3A05-3225-49B2-B30E-282318222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30AD8E-E9E8-4630-9177-8E95F80C2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FB92-2121-4AB8-882B-7A5F53484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663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BD61F97-1D2B-40EB-9164-7283919DDC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C3ADB72-B662-40A2-8F2F-FB294F3B52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FEAFBD-B997-4877-BE80-79ADCC2AF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EEB0-3958-43F7-8F81-BD6E147589E1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F67848-CFB6-4468-8C15-48269661C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969E36F-73B8-4BD9-88BA-ABA210ECB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FB92-2121-4AB8-882B-7A5F53484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141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0FB2BD-B21C-4D71-82D8-506CDE81A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3E1628C-9BF8-45BB-B76B-603076055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DF109B-593B-455D-AF01-BB39EBFE1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EEB0-3958-43F7-8F81-BD6E147589E1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5F02FF-3BFF-4990-8CCB-C3C0EE88F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768412-9020-45BA-8790-21290FF82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FB92-2121-4AB8-882B-7A5F53484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37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34E14E-8383-4292-874B-6C3DDF1C7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8926ECF-A2EB-4CBF-AD07-6EFB4BF47E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A718CC-F76C-4BCC-9ABE-69F2529B7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EEB0-3958-43F7-8F81-BD6E147589E1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122F96-075C-4630-BF59-64CCA6DFE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1BC19A-8CB0-48E3-B120-3B00C0FE6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FB92-2121-4AB8-882B-7A5F53484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568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D107A-B055-419D-904C-D8CA70F3F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94E34F-B1F6-4B9E-93D7-944BDAA4ED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833AF51-F740-4123-B1D3-E84EF328C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8C2C964-51AE-4DDE-BCF1-F311772B9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EEB0-3958-43F7-8F81-BD6E147589E1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3E5AB9-328E-402D-A7AF-2AF1257D0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44524AB-7F80-4459-BB94-96B07F6FD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FB92-2121-4AB8-882B-7A5F53484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8255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79C5BE-0615-4712-B80A-A98485966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6FF0507-7A4A-4E1B-9A7E-7A9BC976E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C25242A-E3A2-4D04-A108-45D7222F9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FAB7A80-3021-4D0E-93BE-2D98E8FE0D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74DF43E-FBE6-49AC-9EF3-61FFBDBA1A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525F026-B6AF-40B7-A457-E90554CB1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EEB0-3958-43F7-8F81-BD6E147589E1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DCD3AF5-9B17-46CB-AFB9-0AC0707A2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82396D2-3262-460C-A5A5-3D05ABF2C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FB92-2121-4AB8-882B-7A5F53484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228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A0C073-5B7E-4932-A2F1-8BB40E3AC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FFE67E5-D15B-4066-A543-0D3B67D00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EEB0-3958-43F7-8F81-BD6E147589E1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8F3942A-F52F-4F4F-9FFB-170390041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C887C36-800F-493A-8A37-6EC223D81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FB92-2121-4AB8-882B-7A5F53484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72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DE30120-44B3-425E-8852-E2670897B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EEB0-3958-43F7-8F81-BD6E147589E1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DF3107E-BA04-429A-947A-132ADF741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B2AFC2-83CD-4602-AA45-2F8FA4B60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FB92-2121-4AB8-882B-7A5F53484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75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FBB7DA-D5F9-4A7E-8A4C-66883FF60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B3474E-D2E6-4E9A-81BF-E059AE9BF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1305B08-A37E-443A-9687-35C99E258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45F2F92-17A7-4767-A86D-A59C441D4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EEB0-3958-43F7-8F81-BD6E147589E1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CB9251E-6D9D-4AAF-94A3-E884990D8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444393-4108-4832-9E6B-BFFE3B7D2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FB92-2121-4AB8-882B-7A5F53484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5579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1E0EB6-ED11-4767-A322-CF58B635D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E1562CF-68E9-440E-B699-77E9E7BBEF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B930B04-2E93-4BAB-A041-69E5E2E8E0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5891DEA-B7C1-4246-902B-8D95600CB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FEEB0-3958-43F7-8F81-BD6E147589E1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3C1593-7B51-4F4F-A802-8E5F19C81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43BF647-D415-439F-A33F-A4E9B922D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9FB92-2121-4AB8-882B-7A5F53484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466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A2B666D-F32D-4912-897F-765EBB3A8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B7A9368-F133-45BD-AC58-49BFCA2B2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EAED435-25BD-4F3C-89E4-C8A16FE507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FEEB0-3958-43F7-8F81-BD6E147589E1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9D47F9-87DF-42DE-AD51-9A34B9AED3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8E35DF-DA98-4BC6-A217-1CF9145A4F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9FB92-2121-4AB8-882B-7A5F53484D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746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C74A28-2DE4-4884-BCAF-9106AE89A9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93338"/>
            <a:ext cx="9144000" cy="3274592"/>
          </a:xfrm>
        </p:spPr>
        <p:txBody>
          <a:bodyPr anchor="ctr">
            <a:normAutofit/>
          </a:bodyPr>
          <a:lstStyle/>
          <a:p>
            <a:r>
              <a:rPr lang="cs-CZ" sz="7200" dirty="0"/>
              <a:t>Výukové metody II.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C044574-FF78-408D-80CC-6F9C9EEC59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514052"/>
            <a:ext cx="9144000" cy="651910"/>
          </a:xfrm>
        </p:spPr>
        <p:txBody>
          <a:bodyPr anchor="ctr">
            <a:normAutofit/>
          </a:bodyPr>
          <a:lstStyle/>
          <a:p>
            <a:r>
              <a:rPr lang="cs-CZ" dirty="0"/>
              <a:t>HH PS_20</a:t>
            </a:r>
          </a:p>
        </p:txBody>
      </p:sp>
      <p:cxnSp>
        <p:nvCxnSpPr>
          <p:cNvPr id="29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8713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B9AA7C6-5E5A-498E-A6DF-A943376E0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3EAB11A-76F7-48F4-9B4F-5BFDF4BF9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300" y="2385102"/>
            <a:ext cx="574091" cy="2087796"/>
            <a:chOff x="209668" y="2857422"/>
            <a:chExt cx="463662" cy="208779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4D4C416-D5F4-4F6F-A6F1-87A21CD4F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423947" y="2857422"/>
              <a:ext cx="249383" cy="208779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6AC1C30-21C6-4BF6-93EE-B211D7A850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209668" y="2857423"/>
              <a:ext cx="1" cy="208779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81E140AE-0ABF-47C8-BF32-7D2F0CF2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C4F608-B4B8-48C3-9572-C0F061B1CD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528" y="631767"/>
            <a:ext cx="11111729" cy="57524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3618" y="1239927"/>
            <a:ext cx="4008586" cy="4680583"/>
          </a:xfrm>
        </p:spPr>
        <p:txBody>
          <a:bodyPr anchor="ctr">
            <a:normAutofit/>
          </a:bodyPr>
          <a:lstStyle/>
          <a:p>
            <a:r>
              <a:rPr lang="cs-CZ" sz="5200" dirty="0"/>
              <a:t>Specifické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91923" y="1239927"/>
            <a:ext cx="4971824" cy="468058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cs-CZ" sz="3600" dirty="0">
              <a:latin typeface="+mj-lt"/>
            </a:endParaRPr>
          </a:p>
          <a:p>
            <a:pPr marL="0" indent="0">
              <a:buNone/>
            </a:pPr>
            <a:r>
              <a:rPr lang="cs-CZ" sz="3600" dirty="0">
                <a:latin typeface="+mj-lt"/>
              </a:rPr>
              <a:t>Diskusní metody</a:t>
            </a:r>
          </a:p>
          <a:p>
            <a:pPr marL="0" indent="0">
              <a:buNone/>
            </a:pPr>
            <a:r>
              <a:rPr lang="cs-CZ" sz="3600" dirty="0">
                <a:latin typeface="+mj-lt"/>
              </a:rPr>
              <a:t>Situační metody</a:t>
            </a:r>
          </a:p>
          <a:p>
            <a:pPr marL="0" indent="0">
              <a:buNone/>
            </a:pPr>
            <a:r>
              <a:rPr lang="cs-CZ" sz="3600" dirty="0">
                <a:latin typeface="+mj-lt"/>
              </a:rPr>
              <a:t>Inscenační metody</a:t>
            </a:r>
          </a:p>
          <a:p>
            <a:pPr marL="0" indent="0">
              <a:buNone/>
            </a:pPr>
            <a:r>
              <a:rPr lang="cs-CZ" sz="3600" dirty="0">
                <a:latin typeface="+mj-lt"/>
              </a:rPr>
              <a:t>Didaktické hry</a:t>
            </a:r>
          </a:p>
          <a:p>
            <a:pPr marL="0" indent="0">
              <a:buNone/>
            </a:pPr>
            <a:endParaRPr lang="cs-CZ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95757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B33354-5302-409E-90BF-4E7A98AFB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5065" y="1165014"/>
            <a:ext cx="3796306" cy="4666206"/>
          </a:xfrm>
        </p:spPr>
        <p:txBody>
          <a:bodyPr anchor="ctr">
            <a:normAutofit/>
          </a:bodyPr>
          <a:lstStyle/>
          <a:p>
            <a:r>
              <a:rPr lang="cs-CZ" sz="4800"/>
              <a:t>Diskusní metody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77840" y="386265"/>
            <a:ext cx="5625253" cy="544495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Předmětem komunikace – určitý problém. </a:t>
            </a:r>
          </a:p>
          <a:p>
            <a:r>
              <a:rPr lang="cs-CZ" sz="2000" dirty="0"/>
              <a:t>Aktivizuje učení, jedinec se učí veřejně vystoupit, formulovat své názory a obhajovat je;</a:t>
            </a:r>
          </a:p>
          <a:p>
            <a:r>
              <a:rPr lang="cs-CZ" sz="2000" dirty="0"/>
              <a:t>komunikace pomocí dialogu, a to ve vztahu učitel–žák, žák–učitel, žák–žák; </a:t>
            </a:r>
          </a:p>
          <a:p>
            <a:r>
              <a:rPr lang="cs-CZ" sz="2000" dirty="0"/>
              <a:t>ochota a schopnost žáků aktivně se podílet na dané formě práce,</a:t>
            </a:r>
          </a:p>
          <a:p>
            <a:r>
              <a:rPr lang="cs-CZ" sz="2000" dirty="0"/>
              <a:t>určité vstupní znalosti o problému jako předmětu diskuse;</a:t>
            </a:r>
          </a:p>
          <a:p>
            <a:r>
              <a:rPr lang="cs-CZ" sz="2000" dirty="0"/>
              <a:t>téma se týká spíše hodnot, postojů a pocitů než výlučně faktických znalostí.</a:t>
            </a:r>
          </a:p>
          <a:p>
            <a:pPr marL="0" indent="0">
              <a:buNone/>
            </a:pPr>
            <a:r>
              <a:rPr lang="cs-CZ" sz="2000" dirty="0"/>
              <a:t>Aktivní spoluúčast všech účastníků skupiny na jeho řešení. </a:t>
            </a:r>
          </a:p>
          <a:p>
            <a:pPr marL="0" indent="0">
              <a:buNone/>
            </a:pPr>
            <a:r>
              <a:rPr lang="cs-CZ" sz="2000" dirty="0"/>
              <a:t>Vhodná k upevňování učiva procvičováním a opakováním.</a:t>
            </a:r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4507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B33354-5302-409E-90BF-4E7A98AFB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5065" y="1165014"/>
            <a:ext cx="3796306" cy="4666206"/>
          </a:xfrm>
        </p:spPr>
        <p:txBody>
          <a:bodyPr anchor="ctr">
            <a:normAutofit/>
          </a:bodyPr>
          <a:lstStyle/>
          <a:p>
            <a:r>
              <a:rPr lang="cs-CZ" sz="4800"/>
              <a:t>Brainstorming neboli burza nápadů</a:t>
            </a:r>
            <a:br>
              <a:rPr lang="cs-CZ" sz="4800"/>
            </a:br>
            <a:endParaRPr lang="cs-CZ" sz="48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77840" y="1165014"/>
            <a:ext cx="5625253" cy="4666206"/>
          </a:xfrm>
        </p:spPr>
        <p:txBody>
          <a:bodyPr anchor="ctr">
            <a:normAutofit/>
          </a:bodyPr>
          <a:lstStyle/>
          <a:p>
            <a:r>
              <a:rPr lang="cs-CZ" sz="2200" dirty="0">
                <a:latin typeface="+mj-lt"/>
              </a:rPr>
              <a:t>metodu založenou na oddělení nápadů žáků od kritického posouzení a hodnocení těchto nápadů, což napomáhá překonávání konvenčních bariér a zvyšuje tvořivost žáků. </a:t>
            </a:r>
          </a:p>
          <a:p>
            <a:r>
              <a:rPr lang="cs-CZ" sz="2200" dirty="0">
                <a:latin typeface="+mj-lt"/>
              </a:rPr>
              <a:t>příležitost ke spontánnímu vyjádření svých nápadů, názorů či postojů. </a:t>
            </a:r>
          </a:p>
          <a:p>
            <a:r>
              <a:rPr lang="cs-CZ" sz="2200" dirty="0">
                <a:latin typeface="+mj-lt"/>
              </a:rPr>
              <a:t>učí kriticky analyzovat předložené náměty a logicky argumentovat ve prospěch či neprospěch uvedených návrhů.</a:t>
            </a:r>
          </a:p>
          <a:p>
            <a:pPr marL="0" indent="0">
              <a:buNone/>
            </a:pPr>
            <a:r>
              <a:rPr lang="cs-CZ" sz="2200" dirty="0">
                <a:latin typeface="+mj-lt"/>
              </a:rPr>
              <a:t>Všechny nápady se viditelně zapisují, aby podněcovaly k dalším myšlenkám a ani zdánlivě nesmyslná řešení se nekritizují, důraz je kladen právě na kvantitu nápadů a myšlenek.</a:t>
            </a:r>
          </a:p>
        </p:txBody>
      </p:sp>
    </p:spTree>
    <p:extLst>
      <p:ext uri="{BB962C8B-B14F-4D97-AF65-F5344CB8AC3E}">
        <p14:creationId xmlns:p14="http://schemas.microsoft.com/office/powerpoint/2010/main" val="1706441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B33354-5302-409E-90BF-4E7A98AFB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5065" y="1165014"/>
            <a:ext cx="3796306" cy="4666206"/>
          </a:xfrm>
        </p:spPr>
        <p:txBody>
          <a:bodyPr anchor="ctr">
            <a:normAutofit/>
          </a:bodyPr>
          <a:lstStyle/>
          <a:p>
            <a:r>
              <a:rPr lang="cs-CZ" sz="4800"/>
              <a:t>Heuristická metoda</a:t>
            </a:r>
            <a:br>
              <a:rPr lang="cs-CZ" sz="4800"/>
            </a:br>
            <a:endParaRPr lang="cs-CZ" sz="48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77840" y="1165014"/>
            <a:ext cx="5625253" cy="4666206"/>
          </a:xfrm>
        </p:spPr>
        <p:txBody>
          <a:bodyPr anchor="ctr">
            <a:normAutofit/>
          </a:bodyPr>
          <a:lstStyle/>
          <a:p>
            <a:r>
              <a:rPr lang="cs-CZ" dirty="0">
                <a:latin typeface="+mj-lt"/>
              </a:rPr>
              <a:t>Žák dochází k cíli na základě vlastních úvah, a to s pomocí </a:t>
            </a:r>
            <a:r>
              <a:rPr lang="cs-CZ" b="1" dirty="0">
                <a:latin typeface="+mj-lt"/>
              </a:rPr>
              <a:t>učitelových otázek </a:t>
            </a:r>
            <a:r>
              <a:rPr lang="cs-CZ" dirty="0">
                <a:latin typeface="+mj-lt"/>
              </a:rPr>
              <a:t>(metoda sokratovská nebo dialogická). </a:t>
            </a:r>
          </a:p>
          <a:p>
            <a:r>
              <a:rPr lang="cs-CZ" dirty="0">
                <a:latin typeface="+mj-lt"/>
              </a:rPr>
              <a:t>Učitel vytyčí úkol a následně svými otázkami formuluje protiklady a upozorňuje na dílčí problémy, které je nutné vyřešit. </a:t>
            </a:r>
          </a:p>
          <a:p>
            <a:r>
              <a:rPr lang="cs-CZ" dirty="0">
                <a:latin typeface="+mj-lt"/>
              </a:rPr>
              <a:t>Postup po etapách řešení problémového úkolu, které navozuje učitel svými otázkami.</a:t>
            </a:r>
          </a:p>
        </p:txBody>
      </p:sp>
    </p:spTree>
    <p:extLst>
      <p:ext uri="{BB962C8B-B14F-4D97-AF65-F5344CB8AC3E}">
        <p14:creationId xmlns:p14="http://schemas.microsoft.com/office/powerpoint/2010/main" val="3659858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B33354-5302-409E-90BF-4E7A98AFB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535E6A8-203C-453C-8346-9A7B7EB4E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165014"/>
            <a:ext cx="3796306" cy="4666206"/>
          </a:xfrm>
        </p:spPr>
        <p:txBody>
          <a:bodyPr anchor="ctr">
            <a:normAutofit/>
          </a:bodyPr>
          <a:lstStyle/>
          <a:p>
            <a:r>
              <a:rPr lang="cs-CZ" sz="4800"/>
              <a:t>K intelektovým činnostem heuristické povahy patří: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FD48F0-05D8-4677-BAB1-5FDBD41A8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7840" y="1165014"/>
            <a:ext cx="5625253" cy="4666206"/>
          </a:xfrm>
        </p:spPr>
        <p:txBody>
          <a:bodyPr anchor="ctr">
            <a:noAutofit/>
          </a:bodyPr>
          <a:lstStyle/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variační postupy – hledání více alternativ, od běžných k méně běžným, různé postupy, náměty, volba optimální varianty,</a:t>
            </a:r>
          </a:p>
          <a:p>
            <a:r>
              <a:rPr lang="cs-CZ" dirty="0">
                <a:latin typeface="+mj-lt"/>
              </a:rPr>
              <a:t>analýza problému – určení klíčového problému, stanovení podmínek řešitelnosti, převod řešení problému do různých forem řešení,</a:t>
            </a:r>
          </a:p>
          <a:p>
            <a:r>
              <a:rPr lang="cs-CZ" dirty="0">
                <a:latin typeface="+mj-lt"/>
              </a:rPr>
              <a:t>určování pro a proti, negace námětů, rozpory a protiklady tématu.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32400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B33354-5302-409E-90BF-4E7A98AFB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5065" y="1165014"/>
            <a:ext cx="3796306" cy="4666206"/>
          </a:xfrm>
        </p:spPr>
        <p:txBody>
          <a:bodyPr anchor="ctr">
            <a:normAutofit/>
          </a:bodyPr>
          <a:lstStyle/>
          <a:p>
            <a:r>
              <a:rPr lang="cs-CZ" sz="4800"/>
              <a:t>Situační metody</a:t>
            </a:r>
            <a:br>
              <a:rPr lang="cs-CZ" sz="4800"/>
            </a:br>
            <a:endParaRPr lang="cs-CZ" sz="48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77840" y="833120"/>
            <a:ext cx="5625253" cy="4998100"/>
          </a:xfrm>
        </p:spPr>
        <p:txBody>
          <a:bodyPr anchor="ctr">
            <a:noAutofit/>
          </a:bodyPr>
          <a:lstStyle/>
          <a:p>
            <a:r>
              <a:rPr lang="cs-CZ" sz="2200" dirty="0">
                <a:latin typeface="+mj-lt"/>
              </a:rPr>
              <a:t>vychází z nějaké konkrétní situace, </a:t>
            </a:r>
          </a:p>
          <a:p>
            <a:r>
              <a:rPr lang="cs-CZ" sz="2200" dirty="0">
                <a:latin typeface="+mj-lt"/>
              </a:rPr>
              <a:t>umožňují integrovat dosavadní zkušenosti žáků do systému získaných vědomostí a dovedností. </a:t>
            </a:r>
          </a:p>
          <a:p>
            <a:r>
              <a:rPr lang="cs-CZ" sz="2200" dirty="0">
                <a:latin typeface="+mj-lt"/>
              </a:rPr>
              <a:t>rozvíjejí analytické myšlení žáků, jako je schopnost třídit podstatné od doplňujícího, </a:t>
            </a:r>
          </a:p>
          <a:p>
            <a:r>
              <a:rPr lang="cs-CZ" sz="2200" dirty="0">
                <a:latin typeface="+mj-lt"/>
              </a:rPr>
              <a:t>zlepšují rozhodovací procesy při volbě nejvhodnějšího postupu nebo při výběru optimálního řešení, </a:t>
            </a:r>
          </a:p>
          <a:p>
            <a:r>
              <a:rPr lang="cs-CZ" sz="2200" dirty="0">
                <a:latin typeface="+mj-lt"/>
              </a:rPr>
              <a:t>pomáhají v kritickém sebehodnocení vlastních výsledků práce.</a:t>
            </a:r>
          </a:p>
          <a:p>
            <a:pPr marL="0" indent="0">
              <a:buNone/>
            </a:pPr>
            <a:r>
              <a:rPr lang="cs-CZ" sz="2200" dirty="0">
                <a:latin typeface="+mj-lt"/>
              </a:rPr>
              <a:t>Trvalejší výchovný efekt jen v těch případech, kdy se jich používá během delší doby a </a:t>
            </a:r>
            <a:r>
              <a:rPr lang="cs-CZ" sz="2200" b="1" dirty="0">
                <a:latin typeface="+mj-lt"/>
              </a:rPr>
              <a:t>ne tedy jednorázově a jako atrakce</a:t>
            </a:r>
            <a:r>
              <a:rPr lang="cs-CZ" sz="2200" dirty="0">
                <a:latin typeface="+mj-l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67360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B33354-5302-409E-90BF-4E7A98AFB5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5065" y="1165014"/>
            <a:ext cx="3796306" cy="4666206"/>
          </a:xfrm>
        </p:spPr>
        <p:txBody>
          <a:bodyPr anchor="ctr">
            <a:normAutofit/>
          </a:bodyPr>
          <a:lstStyle/>
          <a:p>
            <a:r>
              <a:rPr lang="cs-CZ" sz="4800"/>
              <a:t>Problémová metoda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C66A8B6-1F6E-4FCC-93B9-B9986B6FD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CAF7C4FD-65AD-4BBE-886A-D2E923F94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BA8278B-6DF7-481F-B1FA-FFE7D6C3C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77840" y="386265"/>
            <a:ext cx="5625253" cy="5444955"/>
          </a:xfrm>
        </p:spPr>
        <p:txBody>
          <a:bodyPr anchor="ctr">
            <a:normAutofit/>
          </a:bodyPr>
          <a:lstStyle/>
          <a:p>
            <a:r>
              <a:rPr lang="cs-CZ" sz="2200" dirty="0">
                <a:latin typeface="+mj-lt"/>
              </a:rPr>
              <a:t>řešení problému, tzn. nějaké otázky nebo úkolu. </a:t>
            </a:r>
          </a:p>
          <a:p>
            <a:r>
              <a:rPr lang="cs-CZ" sz="2200" dirty="0">
                <a:latin typeface="+mj-lt"/>
              </a:rPr>
              <a:t>správné seřazení známých faktů, případně doplněných dalšími údaji. </a:t>
            </a:r>
          </a:p>
          <a:p>
            <a:r>
              <a:rPr lang="cs-CZ" sz="2200" dirty="0">
                <a:latin typeface="+mj-lt"/>
              </a:rPr>
              <a:t>žák se učí nejen nové poznatky nebo nové souvislosti mezi poznatky, ale i nový způsob </a:t>
            </a:r>
            <a:r>
              <a:rPr lang="cs-CZ" sz="2200" b="1" dirty="0">
                <a:latin typeface="+mj-lt"/>
              </a:rPr>
              <a:t>rozhodování </a:t>
            </a:r>
            <a:r>
              <a:rPr lang="cs-CZ" sz="2200" dirty="0">
                <a:latin typeface="+mj-lt"/>
              </a:rPr>
              <a:t>mezi různými alternativami, a to nenásilnou formou v relativně bezpečném prostředí školy. </a:t>
            </a:r>
          </a:p>
          <a:p>
            <a:pPr marL="0" indent="0">
              <a:buNone/>
            </a:pPr>
            <a:r>
              <a:rPr lang="cs-CZ" sz="2200" dirty="0">
                <a:latin typeface="+mj-lt"/>
              </a:rPr>
              <a:t>Způsoby možných formulací problémových situací: </a:t>
            </a:r>
          </a:p>
          <a:p>
            <a:r>
              <a:rPr lang="cs-CZ" sz="2200" dirty="0">
                <a:latin typeface="+mj-lt"/>
              </a:rPr>
              <a:t>formulace </a:t>
            </a:r>
            <a:r>
              <a:rPr lang="cs-CZ" sz="2200" b="1" dirty="0">
                <a:latin typeface="+mj-lt"/>
              </a:rPr>
              <a:t>zadání s neúplnými informacemi pro řešení, neboť právě neznámé vyvolává u žáků otázky, zvyšuje problémovost učiva, a tím i nároky na myšlení žáků. </a:t>
            </a:r>
            <a:r>
              <a:rPr lang="cs-CZ" sz="2200" dirty="0">
                <a:latin typeface="+mj-lt"/>
              </a:rPr>
              <a:t>Chybějící informace učitel doplňuje v průběhu řešení.</a:t>
            </a:r>
          </a:p>
          <a:p>
            <a:endParaRPr lang="cs-CZ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008448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489</Words>
  <Application>Microsoft Office PowerPoint</Application>
  <PresentationFormat>Širokoúhlá obrazovka</PresentationFormat>
  <Paragraphs>46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Výukové metody II.</vt:lpstr>
      <vt:lpstr>Specifické metody</vt:lpstr>
      <vt:lpstr>Diskusní metody</vt:lpstr>
      <vt:lpstr>Brainstorming neboli burza nápadů </vt:lpstr>
      <vt:lpstr>Heuristická metoda </vt:lpstr>
      <vt:lpstr>K intelektovým činnostem heuristické povahy patří:</vt:lpstr>
      <vt:lpstr>Situační metody </vt:lpstr>
      <vt:lpstr>Problémová metoda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Výukové metody II.</dc:title>
  <dc:creator>Hana Horká</dc:creator>
  <cp:lastModifiedBy>Hana Horká</cp:lastModifiedBy>
  <cp:revision>1</cp:revision>
  <dcterms:created xsi:type="dcterms:W3CDTF">2020-11-08T10:00:36Z</dcterms:created>
  <dcterms:modified xsi:type="dcterms:W3CDTF">2020-11-29T18:29:39Z</dcterms:modified>
</cp:coreProperties>
</file>