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328" r:id="rId3"/>
    <p:sldId id="363" r:id="rId4"/>
    <p:sldId id="329" r:id="rId5"/>
    <p:sldId id="330" r:id="rId6"/>
    <p:sldId id="362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9" r:id="rId15"/>
    <p:sldId id="360" r:id="rId16"/>
    <p:sldId id="340" r:id="rId17"/>
    <p:sldId id="341" r:id="rId18"/>
    <p:sldId id="342" r:id="rId19"/>
    <p:sldId id="345" r:id="rId20"/>
    <p:sldId id="361" r:id="rId21"/>
    <p:sldId id="306" r:id="rId22"/>
    <p:sldId id="307" r:id="rId23"/>
    <p:sldId id="326" r:id="rId24"/>
    <p:sldId id="325" r:id="rId25"/>
    <p:sldId id="322" r:id="rId26"/>
    <p:sldId id="323" r:id="rId2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 varScale="1">
        <p:scale>
          <a:sx n="81" d="100"/>
          <a:sy n="81" d="100"/>
        </p:scale>
        <p:origin x="150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50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FA91264E-B652-4C9D-97F3-50FEAD3760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BEB44A9-5D25-43DB-AB1E-025EBF3464B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7DD00E-E0E8-4BB2-8BC9-A3816B5727AE}" type="datetimeFigureOut">
              <a:rPr lang="cs-CZ"/>
              <a:pPr>
                <a:defRPr/>
              </a:pPr>
              <a:t>30.10.2020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BF766450-242F-4C28-B094-27BBF9BFE98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0547AB23-6BB6-4882-8A76-4C7F477354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EF13096-8712-4F98-B066-8BFEDBC5C87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572F23A-CA4D-498A-96B6-AD625B05B1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949C974-A697-4759-8837-AEC5061E8BC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>
            <a:extLst>
              <a:ext uri="{FF2B5EF4-FFF2-40B4-BE49-F238E27FC236}">
                <a16:creationId xmlns:a16="http://schemas.microsoft.com/office/drawing/2014/main" id="{8FCE7224-81B0-41D3-80AF-8003C9AA1D4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Zástupný symbol pro poznámky 2">
            <a:extLst>
              <a:ext uri="{FF2B5EF4-FFF2-40B4-BE49-F238E27FC236}">
                <a16:creationId xmlns:a16="http://schemas.microsoft.com/office/drawing/2014/main" id="{BA52C5FE-D32D-4C77-80ED-3A60C0FE46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0724" name="Zástupný symbol pro číslo snímku 3">
            <a:extLst>
              <a:ext uri="{FF2B5EF4-FFF2-40B4-BE49-F238E27FC236}">
                <a16:creationId xmlns:a16="http://schemas.microsoft.com/office/drawing/2014/main" id="{018D508B-FC26-4DB3-95B9-6A9853EC62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C4328F-B9AD-4AFD-A42C-C7166401D342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DC769142-F529-4986-B47C-003D2EF1ADD9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C9744FE-FC87-44FB-A83C-8FEEDAC8EF31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BDC5249-2CCA-4D5A-9B52-00AA62503DB7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AB29304-5004-4C8F-A2F6-39081722927B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8">
            <a:extLst>
              <a:ext uri="{FF2B5EF4-FFF2-40B4-BE49-F238E27FC236}">
                <a16:creationId xmlns:a16="http://schemas.microsoft.com/office/drawing/2014/main" id="{EC87B698-E448-4074-AE4E-6C70567690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9">
            <a:extLst>
              <a:ext uri="{FF2B5EF4-FFF2-40B4-BE49-F238E27FC236}">
                <a16:creationId xmlns:a16="http://schemas.microsoft.com/office/drawing/2014/main" id="{8FF8202A-C28E-4E02-91BD-AB8CDFEEE130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20">
            <a:extLst>
              <a:ext uri="{FF2B5EF4-FFF2-40B4-BE49-F238E27FC236}">
                <a16:creationId xmlns:a16="http://schemas.microsoft.com/office/drawing/2014/main" id="{56768786-4AC1-4663-9D66-BD6C67F62AF5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Přímá spojovací čára 23">
            <a:extLst>
              <a:ext uri="{FF2B5EF4-FFF2-40B4-BE49-F238E27FC236}">
                <a16:creationId xmlns:a16="http://schemas.microsoft.com/office/drawing/2014/main" id="{ABFCAB62-6933-496B-9E84-78B3E508C3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24">
            <a:extLst>
              <a:ext uri="{FF2B5EF4-FFF2-40B4-BE49-F238E27FC236}">
                <a16:creationId xmlns:a16="http://schemas.microsoft.com/office/drawing/2014/main" id="{C5EC5BD8-0A80-4EEC-9568-3209F449109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Přímá spojovací čára 25">
            <a:extLst>
              <a:ext uri="{FF2B5EF4-FFF2-40B4-BE49-F238E27FC236}">
                <a16:creationId xmlns:a16="http://schemas.microsoft.com/office/drawing/2014/main" id="{2A6B5051-0E18-4B95-821B-A38A86316045}"/>
              </a:ext>
            </a:extLst>
          </p:cNvPr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E9343886-7EDC-4E04-9010-B9C26A0BB5DE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7">
            <a:extLst>
              <a:ext uri="{FF2B5EF4-FFF2-40B4-BE49-F238E27FC236}">
                <a16:creationId xmlns:a16="http://schemas.microsoft.com/office/drawing/2014/main" id="{8E62AA28-D326-4662-9E81-DCCFCF7CF474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8">
            <a:extLst>
              <a:ext uri="{FF2B5EF4-FFF2-40B4-BE49-F238E27FC236}">
                <a16:creationId xmlns:a16="http://schemas.microsoft.com/office/drawing/2014/main" id="{5AB05819-C852-4707-AD4D-A6160E013FC2}"/>
              </a:ext>
            </a:extLst>
          </p:cNvPr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9">
            <a:extLst>
              <a:ext uri="{FF2B5EF4-FFF2-40B4-BE49-F238E27FC236}">
                <a16:creationId xmlns:a16="http://schemas.microsoft.com/office/drawing/2014/main" id="{8705175D-82DE-4592-A534-9918A7BD28E3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30">
            <a:extLst>
              <a:ext uri="{FF2B5EF4-FFF2-40B4-BE49-F238E27FC236}">
                <a16:creationId xmlns:a16="http://schemas.microsoft.com/office/drawing/2014/main" id="{350C03AD-B4FB-489F-ABE2-B81A0A18D3BD}"/>
              </a:ext>
            </a:extLst>
          </p:cNvPr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31">
            <a:extLst>
              <a:ext uri="{FF2B5EF4-FFF2-40B4-BE49-F238E27FC236}">
                <a16:creationId xmlns:a16="http://schemas.microsoft.com/office/drawing/2014/main" id="{1E02A47E-31D5-4E61-997F-968B70A6CEA9}"/>
              </a:ext>
            </a:extLst>
          </p:cNvPr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>
            <a:extLst>
              <a:ext uri="{FF2B5EF4-FFF2-40B4-BE49-F238E27FC236}">
                <a16:creationId xmlns:a16="http://schemas.microsoft.com/office/drawing/2014/main" id="{821D18A2-715C-4FDE-831A-39A294EE796C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0A650-0474-4E94-9125-40827D31ADCB}" type="datetimeFigureOut">
              <a:rPr lang="cs-CZ"/>
              <a:pPr>
                <a:defRPr/>
              </a:pPr>
              <a:t>30.10.2020</a:t>
            </a:fld>
            <a:endParaRPr lang="cs-CZ"/>
          </a:p>
        </p:txBody>
      </p:sp>
      <p:sp>
        <p:nvSpPr>
          <p:cNvPr id="23" name="Zástupný symbol pro zápatí 16">
            <a:extLst>
              <a:ext uri="{FF2B5EF4-FFF2-40B4-BE49-F238E27FC236}">
                <a16:creationId xmlns:a16="http://schemas.microsoft.com/office/drawing/2014/main" id="{073D20D3-76E3-47C5-85D5-FB84698C8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>
            <a:extLst>
              <a:ext uri="{FF2B5EF4-FFF2-40B4-BE49-F238E27FC236}">
                <a16:creationId xmlns:a16="http://schemas.microsoft.com/office/drawing/2014/main" id="{9702E94C-6C85-4939-BF68-34F48B52C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5C478-FE41-4376-98F3-A127C1F738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30965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>
            <a:extLst>
              <a:ext uri="{FF2B5EF4-FFF2-40B4-BE49-F238E27FC236}">
                <a16:creationId xmlns:a16="http://schemas.microsoft.com/office/drawing/2014/main" id="{6BAB92D5-FB32-4E13-81A4-D7E0AF301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3D42B-EF58-4BC2-8116-CDFB45724CB2}" type="datetimeFigureOut">
              <a:rPr lang="cs-CZ"/>
              <a:pPr>
                <a:defRPr/>
              </a:pPr>
              <a:t>30.10.2020</a:t>
            </a:fld>
            <a:endParaRPr lang="cs-CZ"/>
          </a:p>
        </p:txBody>
      </p:sp>
      <p:sp>
        <p:nvSpPr>
          <p:cNvPr id="5" name="Zástupný symbol pro zápatí 2">
            <a:extLst>
              <a:ext uri="{FF2B5EF4-FFF2-40B4-BE49-F238E27FC236}">
                <a16:creationId xmlns:a16="http://schemas.microsoft.com/office/drawing/2014/main" id="{3D800036-07AA-412C-817A-ACB90F8AC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>
            <a:extLst>
              <a:ext uri="{FF2B5EF4-FFF2-40B4-BE49-F238E27FC236}">
                <a16:creationId xmlns:a16="http://schemas.microsoft.com/office/drawing/2014/main" id="{D70CF0C7-BC3A-4B8C-9BD1-06AED0566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48F55-B486-491B-AAC2-992D411CF35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17376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>
            <a:extLst>
              <a:ext uri="{FF2B5EF4-FFF2-40B4-BE49-F238E27FC236}">
                <a16:creationId xmlns:a16="http://schemas.microsoft.com/office/drawing/2014/main" id="{B8FF8330-9274-4BA5-A1D1-51B505C15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30814-302F-4DC2-9317-71EF1C9E1E2B}" type="datetimeFigureOut">
              <a:rPr lang="cs-CZ"/>
              <a:pPr>
                <a:defRPr/>
              </a:pPr>
              <a:t>30.10.2020</a:t>
            </a:fld>
            <a:endParaRPr lang="cs-CZ"/>
          </a:p>
        </p:txBody>
      </p:sp>
      <p:sp>
        <p:nvSpPr>
          <p:cNvPr id="5" name="Zástupný symbol pro zápatí 2">
            <a:extLst>
              <a:ext uri="{FF2B5EF4-FFF2-40B4-BE49-F238E27FC236}">
                <a16:creationId xmlns:a16="http://schemas.microsoft.com/office/drawing/2014/main" id="{64A603F5-5DE6-4A12-B83C-BD36431EF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>
            <a:extLst>
              <a:ext uri="{FF2B5EF4-FFF2-40B4-BE49-F238E27FC236}">
                <a16:creationId xmlns:a16="http://schemas.microsoft.com/office/drawing/2014/main" id="{06B417E0-51DE-4FFC-9FFA-3EB3E2774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A1A55-C46B-4FF9-AD87-65B766746BB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862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D9C6446-B579-4ACF-B33E-D656134C2E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1EA56DC1-E26A-479A-AE8D-74912CEC85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8413D9E7-7EC1-4C29-8A2D-ED4D4401D2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788F6-E60A-45C0-B497-88D27E84863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00510900"/>
      </p:ext>
    </p:extLst>
  </p:cSld>
  <p:clrMapOvr>
    <a:masterClrMapping/>
  </p:clrMapOvr>
  <p:transition spd="med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8951657E-BB37-46BE-9D95-2F71003400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6CC2365-D35A-45E2-A738-AE8345515A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9CC052DA-B682-4336-9109-717B1C3A1A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116DC-9079-40A2-8E25-8E54EED735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525565"/>
      </p:ext>
    </p:extLst>
  </p:cSld>
  <p:clrMapOvr>
    <a:masterClrMapping/>
  </p:clrMapOvr>
  <p:transition spd="med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717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24300"/>
            <a:ext cx="8229600" cy="21717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236BBFE-4E31-4ACE-8706-6F0833CB3B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1E4BD2D7-800B-456B-A801-79504A9CB0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5C038E1C-87F5-42CF-BEC5-9A06CCA293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2FC54-388F-4788-9FCE-4369D9BC8E8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493105"/>
      </p:ext>
    </p:extLst>
  </p:cSld>
  <p:clrMapOvr>
    <a:masterClrMapping/>
  </p:clrMapOvr>
  <p:transition spd="med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6">
            <a:extLst>
              <a:ext uri="{FF2B5EF4-FFF2-40B4-BE49-F238E27FC236}">
                <a16:creationId xmlns:a16="http://schemas.microsoft.com/office/drawing/2014/main" id="{B3B9FF37-033B-452A-BCA4-7D8F58C4E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7A6ADAC-FC5A-4C82-85BD-DD779DA2EFCE}" type="datetimeFigureOut">
              <a:rPr lang="cs-CZ"/>
              <a:pPr>
                <a:defRPr/>
              </a:pPr>
              <a:t>30.10.2020</a:t>
            </a:fld>
            <a:endParaRPr lang="cs-CZ"/>
          </a:p>
        </p:txBody>
      </p:sp>
      <p:sp>
        <p:nvSpPr>
          <p:cNvPr id="5" name="Zástupný symbol pro číslo snímku 8">
            <a:extLst>
              <a:ext uri="{FF2B5EF4-FFF2-40B4-BE49-F238E27FC236}">
                <a16:creationId xmlns:a16="http://schemas.microsoft.com/office/drawing/2014/main" id="{76942085-A9AB-4344-9E76-98F32C8059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42B2A-6DE6-4EF5-9DD4-8F534F8E089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" name="Zástupný symbol pro zápatí 9">
            <a:extLst>
              <a:ext uri="{FF2B5EF4-FFF2-40B4-BE49-F238E27FC236}">
                <a16:creationId xmlns:a16="http://schemas.microsoft.com/office/drawing/2014/main" id="{626D4BBA-D263-409A-8F88-4349AF22A23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442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AABD7513-74E7-44A4-89DA-8BA7F002E025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2474702-B9B8-42B5-95BA-10701F30A694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E889D34-DFD6-4FBB-ABAF-A0C4B19D7AF0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E16E84E-4396-495D-87A2-08FA2A592CF3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18">
            <a:extLst>
              <a:ext uri="{FF2B5EF4-FFF2-40B4-BE49-F238E27FC236}">
                <a16:creationId xmlns:a16="http://schemas.microsoft.com/office/drawing/2014/main" id="{0291CFC9-BAFD-42C9-8D9D-A9F3C591918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19">
            <a:extLst>
              <a:ext uri="{FF2B5EF4-FFF2-40B4-BE49-F238E27FC236}">
                <a16:creationId xmlns:a16="http://schemas.microsoft.com/office/drawing/2014/main" id="{BC7180E7-4591-40E3-9C12-B66E021C8872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20">
            <a:extLst>
              <a:ext uri="{FF2B5EF4-FFF2-40B4-BE49-F238E27FC236}">
                <a16:creationId xmlns:a16="http://schemas.microsoft.com/office/drawing/2014/main" id="{CCF84C12-FBA7-4206-ADA6-6B6D0AFFF7DA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23">
            <a:extLst>
              <a:ext uri="{FF2B5EF4-FFF2-40B4-BE49-F238E27FC236}">
                <a16:creationId xmlns:a16="http://schemas.microsoft.com/office/drawing/2014/main" id="{C25E83CB-F6F5-4D20-8798-55A94799D27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24">
            <a:extLst>
              <a:ext uri="{FF2B5EF4-FFF2-40B4-BE49-F238E27FC236}">
                <a16:creationId xmlns:a16="http://schemas.microsoft.com/office/drawing/2014/main" id="{CA502F1D-3FE9-4C84-B862-C2811FBDC2D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FABF034B-CFEC-42C3-9238-9481E1B1A742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26">
            <a:extLst>
              <a:ext uri="{FF2B5EF4-FFF2-40B4-BE49-F238E27FC236}">
                <a16:creationId xmlns:a16="http://schemas.microsoft.com/office/drawing/2014/main" id="{69371E94-EBDF-4F9D-AC44-B93796B0C5F4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27">
            <a:extLst>
              <a:ext uri="{FF2B5EF4-FFF2-40B4-BE49-F238E27FC236}">
                <a16:creationId xmlns:a16="http://schemas.microsoft.com/office/drawing/2014/main" id="{1F0BDB73-FD05-4A22-A8C7-29352ABEA048}"/>
              </a:ext>
            </a:extLst>
          </p:cNvPr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8">
            <a:extLst>
              <a:ext uri="{FF2B5EF4-FFF2-40B4-BE49-F238E27FC236}">
                <a16:creationId xmlns:a16="http://schemas.microsoft.com/office/drawing/2014/main" id="{7D3618C0-A30C-4477-A0B5-770B37C419B3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9">
            <a:extLst>
              <a:ext uri="{FF2B5EF4-FFF2-40B4-BE49-F238E27FC236}">
                <a16:creationId xmlns:a16="http://schemas.microsoft.com/office/drawing/2014/main" id="{81A28949-8452-4FDA-BCA3-6627AF8DC4D4}"/>
              </a:ext>
            </a:extLst>
          </p:cNvPr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30">
            <a:extLst>
              <a:ext uri="{FF2B5EF4-FFF2-40B4-BE49-F238E27FC236}">
                <a16:creationId xmlns:a16="http://schemas.microsoft.com/office/drawing/2014/main" id="{CA203030-0819-487A-8F55-479241FA40B0}"/>
              </a:ext>
            </a:extLst>
          </p:cNvPr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31">
            <a:extLst>
              <a:ext uri="{FF2B5EF4-FFF2-40B4-BE49-F238E27FC236}">
                <a16:creationId xmlns:a16="http://schemas.microsoft.com/office/drawing/2014/main" id="{AC9DD48F-268B-4F36-87A6-47B2C52F3638}"/>
              </a:ext>
            </a:extLst>
          </p:cNvPr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datum 3">
            <a:extLst>
              <a:ext uri="{FF2B5EF4-FFF2-40B4-BE49-F238E27FC236}">
                <a16:creationId xmlns:a16="http://schemas.microsoft.com/office/drawing/2014/main" id="{F6167065-3C74-4524-9D13-CB718F068D3D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066B3-77A7-438D-AA24-51170CCF4631}" type="datetimeFigureOut">
              <a:rPr lang="cs-CZ"/>
              <a:pPr>
                <a:defRPr/>
              </a:pPr>
              <a:t>30.10.2020</a:t>
            </a:fld>
            <a:endParaRPr lang="cs-CZ"/>
          </a:p>
        </p:txBody>
      </p:sp>
      <p:sp>
        <p:nvSpPr>
          <p:cNvPr id="21" name="Zástupný symbol pro zápatí 4">
            <a:extLst>
              <a:ext uri="{FF2B5EF4-FFF2-40B4-BE49-F238E27FC236}">
                <a16:creationId xmlns:a16="http://schemas.microsoft.com/office/drawing/2014/main" id="{18C60793-2A1B-4C6C-B119-97A54BEF5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>
            <a:extLst>
              <a:ext uri="{FF2B5EF4-FFF2-40B4-BE49-F238E27FC236}">
                <a16:creationId xmlns:a16="http://schemas.microsoft.com/office/drawing/2014/main" id="{5C4A560B-F4FB-4AE0-91FA-1E8F173E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72FC2-7E22-452C-8996-2D3C4A7F43B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69282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13">
            <a:extLst>
              <a:ext uri="{FF2B5EF4-FFF2-40B4-BE49-F238E27FC236}">
                <a16:creationId xmlns:a16="http://schemas.microsoft.com/office/drawing/2014/main" id="{F4FD94DD-5AB4-4630-AE28-2761F686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F19AF-AC14-463E-94BB-67F50047B98B}" type="datetimeFigureOut">
              <a:rPr lang="cs-CZ"/>
              <a:pPr>
                <a:defRPr/>
              </a:pPr>
              <a:t>30.10.2020</a:t>
            </a:fld>
            <a:endParaRPr lang="cs-CZ"/>
          </a:p>
        </p:txBody>
      </p:sp>
      <p:sp>
        <p:nvSpPr>
          <p:cNvPr id="6" name="Zástupný symbol pro zápatí 2">
            <a:extLst>
              <a:ext uri="{FF2B5EF4-FFF2-40B4-BE49-F238E27FC236}">
                <a16:creationId xmlns:a16="http://schemas.microsoft.com/office/drawing/2014/main" id="{3E2806A7-4AF8-47D5-AB41-6185B414D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>
            <a:extLst>
              <a:ext uri="{FF2B5EF4-FFF2-40B4-BE49-F238E27FC236}">
                <a16:creationId xmlns:a16="http://schemas.microsoft.com/office/drawing/2014/main" id="{84FB04C0-8E35-4811-9F3A-453B1476C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09A66-C0E3-4C47-9A0B-E9BC099EA91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7894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13">
            <a:extLst>
              <a:ext uri="{FF2B5EF4-FFF2-40B4-BE49-F238E27FC236}">
                <a16:creationId xmlns:a16="http://schemas.microsoft.com/office/drawing/2014/main" id="{47CDFB0E-4503-49CA-ACB9-5E012BFCE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E9AC1-B0FF-4B73-8D78-EAD9F13EACC5}" type="datetimeFigureOut">
              <a:rPr lang="cs-CZ"/>
              <a:pPr>
                <a:defRPr/>
              </a:pPr>
              <a:t>30.10.2020</a:t>
            </a:fld>
            <a:endParaRPr lang="cs-CZ"/>
          </a:p>
        </p:txBody>
      </p:sp>
      <p:sp>
        <p:nvSpPr>
          <p:cNvPr id="8" name="Zástupný symbol pro zápatí 2">
            <a:extLst>
              <a:ext uri="{FF2B5EF4-FFF2-40B4-BE49-F238E27FC236}">
                <a16:creationId xmlns:a16="http://schemas.microsoft.com/office/drawing/2014/main" id="{AF5771F5-74E7-4479-B2D6-928C91B61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>
            <a:extLst>
              <a:ext uri="{FF2B5EF4-FFF2-40B4-BE49-F238E27FC236}">
                <a16:creationId xmlns:a16="http://schemas.microsoft.com/office/drawing/2014/main" id="{919827B1-2B24-47B2-8E0F-DCD4939A7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F136E-37A4-4CE7-9D44-D0E14EC029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9868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>
            <a:extLst>
              <a:ext uri="{FF2B5EF4-FFF2-40B4-BE49-F238E27FC236}">
                <a16:creationId xmlns:a16="http://schemas.microsoft.com/office/drawing/2014/main" id="{E008C77F-93F7-4C33-A308-8812C11A5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0C60B08-586D-4775-BCC4-C4CABDE14599}" type="datetimeFigureOut">
              <a:rPr lang="cs-CZ"/>
              <a:pPr>
                <a:defRPr/>
              </a:pPr>
              <a:t>30.10.2020</a:t>
            </a:fld>
            <a:endParaRPr lang="cs-CZ"/>
          </a:p>
        </p:txBody>
      </p:sp>
      <p:sp>
        <p:nvSpPr>
          <p:cNvPr id="4" name="Zástupný symbol pro číslo snímku 6">
            <a:extLst>
              <a:ext uri="{FF2B5EF4-FFF2-40B4-BE49-F238E27FC236}">
                <a16:creationId xmlns:a16="http://schemas.microsoft.com/office/drawing/2014/main" id="{82849BDB-2E14-4E64-8272-C3DD75EA2C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DB977-C4BF-4355-9708-5525372512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5" name="Zástupný symbol pro zápatí 7">
            <a:extLst>
              <a:ext uri="{FF2B5EF4-FFF2-40B4-BE49-F238E27FC236}">
                <a16:creationId xmlns:a16="http://schemas.microsoft.com/office/drawing/2014/main" id="{4AC31FD4-6640-4E70-B345-F307A06E93F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93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>
            <a:extLst>
              <a:ext uri="{FF2B5EF4-FFF2-40B4-BE49-F238E27FC236}">
                <a16:creationId xmlns:a16="http://schemas.microsoft.com/office/drawing/2014/main" id="{1230BDD8-9283-4CC1-BB26-3C80C8917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A7D81-3C86-44EA-B816-1B02AB1F22FC}" type="datetimeFigureOut">
              <a:rPr lang="cs-CZ"/>
              <a:pPr>
                <a:defRPr/>
              </a:pPr>
              <a:t>30.10.2020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767A820-D2D8-4DB6-B522-2197DF9E5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>
            <a:extLst>
              <a:ext uri="{FF2B5EF4-FFF2-40B4-BE49-F238E27FC236}">
                <a16:creationId xmlns:a16="http://schemas.microsoft.com/office/drawing/2014/main" id="{478F324A-6A44-458B-990A-9A0AA3ED1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F8295-3B1B-4609-8259-BA7136B428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14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12">
            <a:extLst>
              <a:ext uri="{FF2B5EF4-FFF2-40B4-BE49-F238E27FC236}">
                <a16:creationId xmlns:a16="http://schemas.microsoft.com/office/drawing/2014/main" id="{A93E41CF-1305-4464-AC8E-92A2584A16C7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Přímá spojovací čára 14">
            <a:extLst>
              <a:ext uri="{FF2B5EF4-FFF2-40B4-BE49-F238E27FC236}">
                <a16:creationId xmlns:a16="http://schemas.microsoft.com/office/drawing/2014/main" id="{C8FBBE1E-B2E5-419F-AF2A-AB9EB04C2C45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Přímá spojovací čára 16">
            <a:extLst>
              <a:ext uri="{FF2B5EF4-FFF2-40B4-BE49-F238E27FC236}">
                <a16:creationId xmlns:a16="http://schemas.microsoft.com/office/drawing/2014/main" id="{AF57809E-B540-47C7-993D-DD14E84899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Přímá spojovací čára 17">
            <a:extLst>
              <a:ext uri="{FF2B5EF4-FFF2-40B4-BE49-F238E27FC236}">
                <a16:creationId xmlns:a16="http://schemas.microsoft.com/office/drawing/2014/main" id="{DC9E242E-86E6-4779-A3D0-0AFD4C30D3A4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B71C29C7-9DA2-49C8-9AAA-78B1E17556C7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9">
            <a:extLst>
              <a:ext uri="{FF2B5EF4-FFF2-40B4-BE49-F238E27FC236}">
                <a16:creationId xmlns:a16="http://schemas.microsoft.com/office/drawing/2014/main" id="{C57CAD0B-839C-4B2E-B7B0-4376239D2A9D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Elipsa 20">
            <a:extLst>
              <a:ext uri="{FF2B5EF4-FFF2-40B4-BE49-F238E27FC236}">
                <a16:creationId xmlns:a16="http://schemas.microsoft.com/office/drawing/2014/main" id="{17B6FD10-2EE9-44FC-88EA-E05F55676F98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Zástupný symbol pro datum 20">
            <a:extLst>
              <a:ext uri="{FF2B5EF4-FFF2-40B4-BE49-F238E27FC236}">
                <a16:creationId xmlns:a16="http://schemas.microsoft.com/office/drawing/2014/main" id="{22142EAA-5F76-4E2D-9B17-0D7AFD16A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F013C04-4B43-4C4F-AFC0-04AD47202500}" type="datetimeFigureOut">
              <a:rPr lang="cs-CZ"/>
              <a:pPr>
                <a:defRPr/>
              </a:pPr>
              <a:t>30.10.2020</a:t>
            </a:fld>
            <a:endParaRPr lang="cs-CZ"/>
          </a:p>
        </p:txBody>
      </p:sp>
      <p:sp>
        <p:nvSpPr>
          <p:cNvPr id="13" name="Zástupný symbol pro číslo snímku 21">
            <a:extLst>
              <a:ext uri="{FF2B5EF4-FFF2-40B4-BE49-F238E27FC236}">
                <a16:creationId xmlns:a16="http://schemas.microsoft.com/office/drawing/2014/main" id="{E5F87DAA-5916-4FD1-A6C0-FBE1A4AADE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8E042-4A5B-474A-8847-21160557933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4" name="Zástupný symbol pro zápatí 22">
            <a:extLst>
              <a:ext uri="{FF2B5EF4-FFF2-40B4-BE49-F238E27FC236}">
                <a16:creationId xmlns:a16="http://schemas.microsoft.com/office/drawing/2014/main" id="{BC491CBA-5869-44F9-8C4E-EB4166C9307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436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12">
            <a:extLst>
              <a:ext uri="{FF2B5EF4-FFF2-40B4-BE49-F238E27FC236}">
                <a16:creationId xmlns:a16="http://schemas.microsoft.com/office/drawing/2014/main" id="{D598FCE3-06B1-46BE-86C0-49B07D2189F6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Elipsa 14">
            <a:extLst>
              <a:ext uri="{FF2B5EF4-FFF2-40B4-BE49-F238E27FC236}">
                <a16:creationId xmlns:a16="http://schemas.microsoft.com/office/drawing/2014/main" id="{3BD5B0CE-07FA-46A7-8081-EE121A54A9F4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16">
            <a:extLst>
              <a:ext uri="{FF2B5EF4-FFF2-40B4-BE49-F238E27FC236}">
                <a16:creationId xmlns:a16="http://schemas.microsoft.com/office/drawing/2014/main" id="{5B63BF16-1BD3-4CF4-849F-C79C1494B7CF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C3EB15B1-05A8-49A4-A315-22DF86290ABA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18">
            <a:extLst>
              <a:ext uri="{FF2B5EF4-FFF2-40B4-BE49-F238E27FC236}">
                <a16:creationId xmlns:a16="http://schemas.microsoft.com/office/drawing/2014/main" id="{F92FD4FA-FC53-41E7-B013-900FEC667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Přímá spojovací čára 19">
            <a:extLst>
              <a:ext uri="{FF2B5EF4-FFF2-40B4-BE49-F238E27FC236}">
                <a16:creationId xmlns:a16="http://schemas.microsoft.com/office/drawing/2014/main" id="{BF69E98E-528A-4D79-9577-1AC5DCCEB27E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Přímá spojovací čára 20">
            <a:extLst>
              <a:ext uri="{FF2B5EF4-FFF2-40B4-BE49-F238E27FC236}">
                <a16:creationId xmlns:a16="http://schemas.microsoft.com/office/drawing/2014/main" id="{17412559-1EBB-4DA9-9BE9-18ACB384F2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datum 16">
            <a:extLst>
              <a:ext uri="{FF2B5EF4-FFF2-40B4-BE49-F238E27FC236}">
                <a16:creationId xmlns:a16="http://schemas.microsoft.com/office/drawing/2014/main" id="{1D63F4D7-6A78-4F6D-97A9-7EC009631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AAE9408-6877-4E24-B93D-00C74103493C}" type="datetimeFigureOut">
              <a:rPr lang="cs-CZ"/>
              <a:pPr>
                <a:defRPr/>
              </a:pPr>
              <a:t>30.10.2020</a:t>
            </a:fld>
            <a:endParaRPr lang="cs-CZ"/>
          </a:p>
        </p:txBody>
      </p:sp>
      <p:sp>
        <p:nvSpPr>
          <p:cNvPr id="13" name="Zástupný symbol pro číslo snímku 17">
            <a:extLst>
              <a:ext uri="{FF2B5EF4-FFF2-40B4-BE49-F238E27FC236}">
                <a16:creationId xmlns:a16="http://schemas.microsoft.com/office/drawing/2014/main" id="{B0AB23B3-463B-4AC6-BBC2-9B3FFAFBB5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41D7C-1A90-42A2-910D-636AC04A9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4" name="Zástupný symbol pro zápatí 20">
            <a:extLst>
              <a:ext uri="{FF2B5EF4-FFF2-40B4-BE49-F238E27FC236}">
                <a16:creationId xmlns:a16="http://schemas.microsoft.com/office/drawing/2014/main" id="{F40D6451-AF53-49B9-B06B-96D45B8DB1E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53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>
            <a:extLst>
              <a:ext uri="{FF2B5EF4-FFF2-40B4-BE49-F238E27FC236}">
                <a16:creationId xmlns:a16="http://schemas.microsoft.com/office/drawing/2014/main" id="{8DF364C4-E222-47BA-97D3-842E3B13D803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Zástupný symbol pro nadpis 21">
            <a:extLst>
              <a:ext uri="{FF2B5EF4-FFF2-40B4-BE49-F238E27FC236}">
                <a16:creationId xmlns:a16="http://schemas.microsoft.com/office/drawing/2014/main" id="{F67E3959-337A-4BB2-A85B-2BA2A989D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>
            <a:extLst>
              <a:ext uri="{FF2B5EF4-FFF2-40B4-BE49-F238E27FC236}">
                <a16:creationId xmlns:a16="http://schemas.microsoft.com/office/drawing/2014/main" id="{492C8F1A-12FE-4EB4-9E23-627CBE1B7E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14" name="Zástupný symbol pro datum 13">
            <a:extLst>
              <a:ext uri="{FF2B5EF4-FFF2-40B4-BE49-F238E27FC236}">
                <a16:creationId xmlns:a16="http://schemas.microsoft.com/office/drawing/2014/main" id="{651835F0-093E-4654-BC0C-C83AC85906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FFF8ED5-FCC2-4196-A891-1F75E1618908}" type="datetimeFigureOut">
              <a:rPr lang="cs-CZ"/>
              <a:pPr>
                <a:defRPr/>
              </a:pPr>
              <a:t>30.10.2020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C8AFAB6-ABCF-4938-A590-E84E638F5E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>
            <a:extLst>
              <a:ext uri="{FF2B5EF4-FFF2-40B4-BE49-F238E27FC236}">
                <a16:creationId xmlns:a16="http://schemas.microsoft.com/office/drawing/2014/main" id="{EB443230-B5D9-4F16-A7A6-95DA494504E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32" name="Přímá spojovací čára 8">
            <a:extLst>
              <a:ext uri="{FF2B5EF4-FFF2-40B4-BE49-F238E27FC236}">
                <a16:creationId xmlns:a16="http://schemas.microsoft.com/office/drawing/2014/main" id="{FF721BBA-070B-452E-AE01-586936235798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9F357E54-FD52-4288-ADA8-B7850F5256A0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Přímá spojovací čára 10">
            <a:extLst>
              <a:ext uri="{FF2B5EF4-FFF2-40B4-BE49-F238E27FC236}">
                <a16:creationId xmlns:a16="http://schemas.microsoft.com/office/drawing/2014/main" id="{4055E04E-7AD1-451C-9FB3-CC904DE87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Elipsa 11">
            <a:extLst>
              <a:ext uri="{FF2B5EF4-FFF2-40B4-BE49-F238E27FC236}">
                <a16:creationId xmlns:a16="http://schemas.microsoft.com/office/drawing/2014/main" id="{1619BB5D-FF89-463C-9520-768360311712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>
            <a:extLst>
              <a:ext uri="{FF2B5EF4-FFF2-40B4-BE49-F238E27FC236}">
                <a16:creationId xmlns:a16="http://schemas.microsoft.com/office/drawing/2014/main" id="{5FE42CC6-CD4C-44CE-BD34-4893A9060F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Century Schoolbook" panose="02040604050505020304" pitchFamily="18" charset="0"/>
              </a:defRPr>
            </a:lvl1pPr>
          </a:lstStyle>
          <a:p>
            <a:pPr>
              <a:defRPr/>
            </a:pPr>
            <a:fld id="{9E1D3C2F-C2A6-418D-B2DE-99BCF560EC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05" r:id="rId4"/>
    <p:sldLayoutId id="2147484106" r:id="rId5"/>
    <p:sldLayoutId id="2147484113" r:id="rId6"/>
    <p:sldLayoutId id="2147484107" r:id="rId7"/>
    <p:sldLayoutId id="2147484114" r:id="rId8"/>
    <p:sldLayoutId id="2147484115" r:id="rId9"/>
    <p:sldLayoutId id="2147484108" r:id="rId10"/>
    <p:sldLayoutId id="2147484109" r:id="rId11"/>
    <p:sldLayoutId id="2147484117" r:id="rId12"/>
    <p:sldLayoutId id="2147484118" r:id="rId13"/>
    <p:sldLayoutId id="214748411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atelevize.cz/porady/10315080042-tep-24/212411058130001/vide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BOCVNESPs8g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hyperlink" Target="http://www.safebryo.cz/images/polydactyl/foot.jpg" TargetMode="External"/><Relationship Id="rId7" Type="http://schemas.openxmlformats.org/officeDocument/2006/relationships/hyperlink" Target="http://www.safebryo.cz/images/polydactyl/16-2.jpg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0.jpeg"/><Relationship Id="rId5" Type="http://schemas.openxmlformats.org/officeDocument/2006/relationships/hyperlink" Target="http://www.safebryo.cz/images/polydactyl/1115406.jpg" TargetMode="External"/><Relationship Id="rId4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vinky.cz/zena/deti/233186-podivejte-se-jak-zachranit-miminko-jednou-se-vam-to-muze-hodit.html" TargetMode="External"/><Relationship Id="rId2" Type="http://schemas.openxmlformats.org/officeDocument/2006/relationships/hyperlink" Target="http://rodina-deti.doktorka.cz/syndrom-sid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Kojenec" TargetMode="External"/><Relationship Id="rId5" Type="http://schemas.openxmlformats.org/officeDocument/2006/relationships/hyperlink" Target="http://www.rodina.cz/clanek5609.htm" TargetMode="External"/><Relationship Id="rId4" Type="http://schemas.openxmlformats.org/officeDocument/2006/relationships/hyperlink" Target="http://www.dobromysl.cz/scripts/detail.php?id=620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ivysilani/1148499747-sama-doma/212562220600020/obsah/188790-priusnice-spalnicky-zardenky-mudr-jirina-hobstova-csc-dotazy-2-cast" TargetMode="External"/><Relationship Id="rId2" Type="http://schemas.openxmlformats.org/officeDocument/2006/relationships/hyperlink" Target="http://www.ceskatelevize.cz/ivysilani/1148499747-sama-doma/212562220600020/obsah/188784-priusnice-spalnicky-zardenky-mudr-jirina-hobstova-csc-dotazy-1-cast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tvmedicina.cz/kategorie/pediatrie/735-nestovice-a-spala-jsou-typicke-detske-nemoci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usnice.cz/" TargetMode="External"/><Relationship Id="rId2" Type="http://schemas.openxmlformats.org/officeDocument/2006/relationships/hyperlink" Target="https://www.youtube.com/watch?v=grrFeiY5Yo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ckovacicentrum.cz/cz/zardenky" TargetMode="External"/><Relationship Id="rId5" Type="http://schemas.openxmlformats.org/officeDocument/2006/relationships/hyperlink" Target="https://www.ockovacicentrum.cz/cz/spalnicky" TargetMode="External"/><Relationship Id="rId4" Type="http://schemas.openxmlformats.org/officeDocument/2006/relationships/hyperlink" Target="http://spala.cz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wdqzYBYaFs" TargetMode="External"/><Relationship Id="rId2" Type="http://schemas.openxmlformats.org/officeDocument/2006/relationships/hyperlink" Target="https://www.youtube.com/watch?v=2Bl1CC_2mCM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ceskatelevize.cz/ivysilani/10098810724-domaci-lekar/208572235700020-sexualne-prenosne-choroby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z/search?q=novorozeneck%C3%A1+lebka&amp;biw=1366&amp;bih=662&amp;source=lnms&amp;tbm=isch&amp;sa=X&amp;ved=0ahUKEwins4W7usvPAhUDaRQKHZ0QC1kQ_AUIBigB&amp;dpr=1#imgrc=gwwosnmO9YwmvM%3A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45562A63-6A86-4E11-B31C-ABDC3828310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286000" y="3124200"/>
            <a:ext cx="6172200" cy="18938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i="1" cap="none">
                <a:latin typeface="Arial" panose="020B0604020202020204" pitchFamily="34" charset="0"/>
              </a:rPr>
              <a:t>Biologie člověka a základy zdravovědy 1 a 2</a:t>
            </a:r>
            <a:endParaRPr lang="cs-CZ" altLang="cs-CZ" i="1" cap="none">
              <a:ea typeface="Arial Unicode MS" pitchFamily="34" charset="-128"/>
            </a:endParaRPr>
          </a:p>
        </p:txBody>
      </p:sp>
      <p:sp>
        <p:nvSpPr>
          <p:cNvPr id="14339" name="Podnadpis 2">
            <a:extLst>
              <a:ext uri="{FF2B5EF4-FFF2-40B4-BE49-F238E27FC236}">
                <a16:creationId xmlns:a16="http://schemas.microsoft.com/office/drawing/2014/main" id="{7D9BB5D7-1EA8-45D9-BDF6-EDDFD14371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Přednáška 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E88B96BC-6F9F-4DCF-8EDB-63B29CDFD2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/>
              <a:t>PŘÍČINY NEDONOŠENOSTI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FCFCDF85-B656-4708-9FA7-63C5E9F1CD35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268413"/>
            <a:ext cx="4038600" cy="53292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/>
              <a:t>A ) Ze strany matky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b="1"/>
          </a:p>
          <a:p>
            <a:pPr eaLnBrk="1" hangingPunct="1">
              <a:lnSpc>
                <a:spcPct val="80000"/>
              </a:lnSpc>
            </a:pPr>
            <a:r>
              <a:rPr lang="cs-CZ" altLang="cs-CZ" sz="1600" b="1">
                <a:solidFill>
                  <a:srgbClr val="FFCC00"/>
                </a:solidFill>
              </a:rPr>
              <a:t>Sociálně-ekonomické faktory</a:t>
            </a:r>
            <a:r>
              <a:rPr lang="cs-CZ" altLang="cs-CZ" sz="1600" b="1"/>
              <a:t> ( velmi mladé matky, chudoba, hladovění, kouření atd.)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b="1"/>
          </a:p>
          <a:p>
            <a:pPr eaLnBrk="1" hangingPunct="1">
              <a:lnSpc>
                <a:spcPct val="80000"/>
              </a:lnSpc>
            </a:pPr>
            <a:r>
              <a:rPr lang="cs-CZ" altLang="cs-CZ" sz="1600" b="1">
                <a:solidFill>
                  <a:srgbClr val="FFCC00"/>
                </a:solidFill>
              </a:rPr>
              <a:t>Zdravotní faktory</a:t>
            </a:r>
            <a:r>
              <a:rPr lang="cs-CZ" altLang="cs-CZ" sz="1600" b="1"/>
              <a:t> ( chronické infekce, anatomické a funkční poruchy dělohy a porodních cest, poruchy děložního hrdla, malý vzrůst, diabetes apod. 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/>
              <a:t>B ) Ze strany placenty, pupečníku a plodu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b="1"/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Nedostatečná funkce placenty, mnohočetná těhotenství, vrozené infekce a vady.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/>
              <a:t>C ) V některých případech není příčina předčasného porodu vůbec prokázána</a:t>
            </a:r>
            <a:r>
              <a:rPr lang="cs-CZ" altLang="cs-CZ" sz="1400" b="1"/>
              <a:t>.</a:t>
            </a:r>
          </a:p>
        </p:txBody>
      </p:sp>
      <p:pic>
        <p:nvPicPr>
          <p:cNvPr id="23556" name="obrázek 201">
            <a:extLst>
              <a:ext uri="{FF2B5EF4-FFF2-40B4-BE49-F238E27FC236}">
                <a16:creationId xmlns:a16="http://schemas.microsoft.com/office/drawing/2014/main" id="{93F17B9D-39C8-427C-BA23-FCDCB8DA1A4D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2363" y="1341438"/>
            <a:ext cx="3816350" cy="2592387"/>
          </a:xfrm>
          <a:noFill/>
        </p:spPr>
      </p:pic>
      <p:pic>
        <p:nvPicPr>
          <p:cNvPr id="23557" name="obrázek 198">
            <a:extLst>
              <a:ext uri="{FF2B5EF4-FFF2-40B4-BE49-F238E27FC236}">
                <a16:creationId xmlns:a16="http://schemas.microsoft.com/office/drawing/2014/main" id="{245A656D-ECB2-432F-9998-EC75B13A8516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2363" y="4027488"/>
            <a:ext cx="3814762" cy="2597150"/>
          </a:xfrm>
          <a:noFill/>
        </p:spPr>
      </p:pic>
    </p:spTree>
  </p:cSld>
  <p:clrMapOvr>
    <a:masterClrMapping/>
  </p:clrMapOvr>
  <p:transition spd="med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13A5F985-B564-4F0F-96E0-F2942047AF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/>
              <a:t>ZNÁMKY NEZRALOSTI</a:t>
            </a:r>
          </a:p>
        </p:txBody>
      </p:sp>
      <p:sp>
        <p:nvSpPr>
          <p:cNvPr id="24579" name="Rectangle 4">
            <a:extLst>
              <a:ext uri="{FF2B5EF4-FFF2-40B4-BE49-F238E27FC236}">
                <a16:creationId xmlns:a16="http://schemas.microsoft.com/office/drawing/2014/main" id="{AA2D132A-847B-4F20-89EB-EB563508C6DD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FFCC00"/>
                </a:solidFill>
              </a:rPr>
              <a:t>Anatomické známky nezralosti: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b="1">
              <a:solidFill>
                <a:srgbClr val="FFCC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b="1"/>
              <a:t>Tenká, rudá kůže bez tukového polštáře, porostlá chmýřím (tzv. lanugem)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/>
              <a:t>Kostra hrudníku je měkká, poddajná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/>
              <a:t>Břišní stěna je chabá, s viditelnou peristaltikou střev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/>
              <a:t>Úpon pupečníku blíže ke sponě stydké</a:t>
            </a:r>
          </a:p>
        </p:txBody>
      </p:sp>
      <p:sp>
        <p:nvSpPr>
          <p:cNvPr id="24580" name="Rectangle 5">
            <a:extLst>
              <a:ext uri="{FF2B5EF4-FFF2-40B4-BE49-F238E27FC236}">
                <a16:creationId xmlns:a16="http://schemas.microsoft.com/office/drawing/2014/main" id="{87588172-58A2-4BFF-9E35-8B3A1A2FD4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FFCC00"/>
                </a:solidFill>
              </a:rPr>
              <a:t>Funkční známky nezralosti: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b="1">
              <a:solidFill>
                <a:srgbClr val="FFCC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b="1"/>
              <a:t>Poruchy udržování tělesné teploty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/>
              <a:t>Chybí novorozenecké reflexy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/>
              <a:t>Křehkost a malá pevnost cév a jejich podpůrného vaziva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/>
              <a:t>Jaterní nezralost -výraznější a déle trvající novorozenecká žloutenka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/>
              <a:t>Poruchy dýchání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EF354A29-16AD-4DD2-9DB2-113EE804AC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16414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1" dirty="0"/>
              <a:t>NEJČASTĚJŠÍ VROZENÉ VADY</a:t>
            </a:r>
            <a:br>
              <a:rPr lang="cs-CZ" sz="4000" b="1" dirty="0"/>
            </a:br>
            <a:r>
              <a:rPr lang="cs-CZ" sz="4000" b="1" dirty="0"/>
              <a:t>Co jsou to vrozené vady?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7315DA16-3156-4608-B996-5AB23E962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916113"/>
            <a:ext cx="7467600" cy="45577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Jsou to defekty, které vznikají v období od početí do porodu dítěte.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Některé umí současná medicína léčit, zatímco s některými se musí dítě i jeho rodina naučit žít. Ne všechny jsou stejně závažné, některé mohou ohrožovat život, zatímco jiné mu ho „jen“ v různé míře komplikují.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Vrozenými vadami vzniklými v těhotenství je postiženo v současné</a:t>
            </a:r>
            <a:r>
              <a:rPr lang="cs-CZ" altLang="cs-CZ" sz="2800"/>
              <a:t> </a:t>
            </a:r>
            <a:r>
              <a:rPr lang="cs-CZ" altLang="cs-CZ" sz="2800" b="1"/>
              <a:t>době asi 5-10 % novorozeňátek.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5">
            <a:extLst>
              <a:ext uri="{FF2B5EF4-FFF2-40B4-BE49-F238E27FC236}">
                <a16:creationId xmlns:a16="http://schemas.microsoft.com/office/drawing/2014/main" id="{DA830278-FC9C-4DB4-A09D-EDE16F1C1C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315913"/>
            <a:ext cx="7467600" cy="21605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cs-CZ" sz="2400" b="1" dirty="0"/>
            </a:br>
            <a:br>
              <a:rPr lang="cs-CZ" sz="2400" b="1" dirty="0"/>
            </a:br>
            <a:br>
              <a:rPr lang="cs-CZ" sz="2400" b="1" dirty="0"/>
            </a:br>
            <a:br>
              <a:rPr lang="cs-CZ" sz="2400" b="1" dirty="0"/>
            </a:br>
            <a:r>
              <a:rPr lang="cs-CZ" sz="2400" b="1" dirty="0"/>
              <a:t>Vrozené vady mohou postihovat:</a:t>
            </a:r>
            <a:br>
              <a:rPr lang="cs-CZ" sz="2400" dirty="0"/>
            </a:br>
            <a:r>
              <a:rPr lang="cs-CZ" sz="2000" b="1" dirty="0">
                <a:solidFill>
                  <a:srgbClr val="FFCC00"/>
                </a:solidFill>
              </a:rPr>
              <a:t>stavbu jednotlivých orgánů</a:t>
            </a:r>
            <a:r>
              <a:rPr lang="cs-CZ" sz="2000" b="1" dirty="0"/>
              <a:t> (strukturální vady)</a:t>
            </a:r>
            <a:br>
              <a:rPr lang="cs-CZ" sz="2000" dirty="0"/>
            </a:br>
            <a:r>
              <a:rPr lang="cs-CZ" sz="2000" b="1" dirty="0">
                <a:solidFill>
                  <a:srgbClr val="FFCC00"/>
                </a:solidFill>
              </a:rPr>
              <a:t>funkci orgánů</a:t>
            </a:r>
            <a:r>
              <a:rPr lang="cs-CZ" sz="2000" b="1" i="1" dirty="0"/>
              <a:t> </a:t>
            </a:r>
            <a:r>
              <a:rPr lang="cs-CZ" sz="2000" b="1" dirty="0"/>
              <a:t>(funkční vady)</a:t>
            </a:r>
            <a:br>
              <a:rPr lang="cs-CZ" sz="2000" dirty="0"/>
            </a:br>
            <a:r>
              <a:rPr lang="cs-CZ" sz="2000" b="1" dirty="0">
                <a:solidFill>
                  <a:srgbClr val="FFCC00"/>
                </a:solidFill>
              </a:rPr>
              <a:t>růst </a:t>
            </a:r>
            <a:r>
              <a:rPr lang="cs-CZ" sz="2000" b="1" dirty="0"/>
              <a:t>(označují se jako růstová retardace či opoždění růstu)</a:t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26627" name="Rectangle 6">
            <a:extLst>
              <a:ext uri="{FF2B5EF4-FFF2-40B4-BE49-F238E27FC236}">
                <a16:creationId xmlns:a16="http://schemas.microsoft.com/office/drawing/2014/main" id="{982B3E7A-8054-4924-B607-B3F3B7B6C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388" y="1196975"/>
            <a:ext cx="8785225" cy="5327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/>
              <a:t>  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>
                <a:solidFill>
                  <a:srgbClr val="FFCC00"/>
                </a:solidFill>
              </a:rPr>
              <a:t>Strukturální vrozené vady</a:t>
            </a:r>
            <a:r>
              <a:rPr lang="cs-CZ" altLang="cs-CZ" sz="1800" b="1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/>
              <a:t>      na první pohled viditelné (ale např. vady vnitřních orgánů vidět nejsou)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vznik 20. - 60. den od oplození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vady závažnější - dítě nemá např. vyvinuté končetiny nebo je má kratší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vady méně závažné - zdraví ani život dítěte neohrožují  tzv. vady na kráse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/>
              <a:t>      </a:t>
            </a:r>
            <a:r>
              <a:rPr lang="cs-CZ" altLang="cs-CZ" sz="1800" b="1">
                <a:solidFill>
                  <a:srgbClr val="FFCC00"/>
                </a:solidFill>
              </a:rPr>
              <a:t>Funkční vrozené vady</a:t>
            </a:r>
            <a:r>
              <a:rPr lang="cs-CZ" altLang="cs-CZ" sz="1800" b="1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vznik od 9. týdne těhotenství až do porodu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narušena funkce orgánů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jemné poruchy mozkových buněk, které se projevují např. jako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 syndrom lehké mozkové dysfunkce neboli lehčí poruchy mozku s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 následky jako poruchy chování, dyslexie, dyskalkulie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/>
              <a:t>      </a:t>
            </a:r>
            <a:r>
              <a:rPr lang="cs-CZ" altLang="cs-CZ" sz="1800" b="1">
                <a:solidFill>
                  <a:srgbClr val="FFCC00"/>
                </a:solidFill>
              </a:rPr>
              <a:t>Růstová retardace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zpomalení růstu - dítě přichází na svět menší a s nižší porodní váhou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zajímavost – zárodky a plody mužského pohlaví jsou vrozenými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 vadami postihovány dvakrát častěji než plody ženského pohlaví.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F0BBADC7-303B-4EA3-B45D-4930AF5C77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1" dirty="0"/>
              <a:t>Chromozomální vady</a:t>
            </a:r>
            <a:br>
              <a:rPr lang="cs-CZ" sz="4000" b="1" dirty="0"/>
            </a:br>
            <a:endParaRPr lang="cs-CZ" sz="4000" b="1" dirty="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73A67B13-C9C7-436E-9B20-4C25A09AB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825" y="765175"/>
            <a:ext cx="8642350" cy="58324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tvoří přibližně 5% (VVV) u novorozenců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5,6 - 11,5% úmrtí před narozením je podmíněno chromozomálními vadami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změny se mohou týkat počtu nebo struktury chromozomů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některé typy chromozomálních aberací se v populaci vyskytují častěji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/>
              <a:t>      </a:t>
            </a:r>
            <a:r>
              <a:rPr lang="cs-CZ" altLang="cs-CZ" sz="1600" b="1">
                <a:solidFill>
                  <a:srgbClr val="FFCC00"/>
                </a:solidFill>
              </a:rPr>
              <a:t>DOWNŮV SYNDROM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byl poprvé popsán Langdonem Downem v roce 1866. Jeho podkladem je nadpočetný 21. chromozóm, nebo-li trizomie 21. Výskyt tohoto syndromu se udává 1:750 až 1:1000 živě narozených dětí. Riziko výskytu Downova syndromu se prudce zvyšuje u matek nad 35 let věku.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typické příznaky ve zjevu - šikmo posazené oči, malý nos a ústa, velký jazyk, nižší postava, krátký krk, široké ruce, krátké prsty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náchylnost k určitým nemocem - změněná funkce štítné žlázy, nemoci respiračního traktu, srdeční vady, snížená imunita, poruchy zraku a sluchu, vždy je přítomna mentální retardace různého stupně. 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/>
              <a:t>      </a:t>
            </a:r>
            <a:r>
              <a:rPr lang="cs-CZ" altLang="cs-CZ" sz="1600" b="1">
                <a:solidFill>
                  <a:srgbClr val="FFCC00"/>
                </a:solidFill>
              </a:rPr>
              <a:t>EDWARDSŮV SYNDROM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nadpočetný 18. chromozóm</a:t>
            </a:r>
            <a:r>
              <a:rPr lang="cs-CZ" altLang="cs-CZ" sz="16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výskyt</a:t>
            </a:r>
            <a:r>
              <a:rPr lang="cs-CZ" altLang="cs-CZ" sz="1600"/>
              <a:t> </a:t>
            </a:r>
            <a:r>
              <a:rPr lang="cs-CZ" altLang="cs-CZ" sz="1600" b="1"/>
              <a:t>1:7500</a:t>
            </a:r>
            <a:r>
              <a:rPr lang="cs-CZ" altLang="cs-CZ" sz="16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malá ústa a nos, duševní zaostalost</a:t>
            </a:r>
            <a:r>
              <a:rPr lang="cs-CZ" altLang="cs-CZ" sz="1600"/>
              <a:t> </a:t>
            </a:r>
            <a:endParaRPr lang="cs-CZ" altLang="cs-CZ" sz="1600" b="1"/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typické postavení prstů na ruce, kdy 2. a 5. prst jsou překříženy přes 3. a 4.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90% postižených umírá do 6 měsíců po narození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B12B0C30-BF1A-4B5E-A39A-7377B27A6A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5400" b="1" dirty="0"/>
              <a:t>SCREENINGY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20AA93F3-82AD-4910-A3BB-528A0EFAB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388" y="1268413"/>
            <a:ext cx="8507412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Jsou to vyšetření z malého vzorku kapilární krve novorozence k odhalení některých vzácnějších nemocí, které by při pozdějším rozpoznání mohly způsobit trvalé postižení vývoje dítěte, jeho schopností a dovedností.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Jsou to vyhledávací vyšetření prováděná u všech narozených dětí. V případě pozitivního výsledku je pak dítě vyšetřováno zevrubněji.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Kapilární krev se obvykle odebírá z patičky dítěte. Odhalit se tak dá porucha funkce štítné žlázy, dále onemocnění na podkladě vrozené vady látkové přeměny (fenylketonurie) a nově se zavádí i další vyšetření jako je například porucha hormonů nadledvin (adrenální hyperplazie).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Mezi screeningová vyšetření na porodnici patří také vyšetření oční čočky, pomocí kterého lze vyloučit její vrozený zákal. V posledních letech se rozšířilo i včasné vyšetření ledvin a kyčlí novorozenců ultrazvukem. 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5799C8F2-7979-47E9-A284-8781C5D632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3100" b="1" dirty="0"/>
              <a:t>Autozomálně recesivní choroby</a:t>
            </a:r>
            <a:br>
              <a:rPr lang="cs-CZ" sz="4000" b="1" dirty="0"/>
            </a:br>
            <a:endParaRPr lang="cs-CZ" sz="4000" b="1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75EBA5E7-D801-4890-A659-713648F71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846138"/>
            <a:ext cx="8229600" cy="50434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/>
              <a:t>      </a:t>
            </a:r>
            <a:r>
              <a:rPr lang="cs-CZ" altLang="cs-CZ" sz="1600" b="1">
                <a:solidFill>
                  <a:srgbClr val="FFCC00"/>
                </a:solidFill>
              </a:rPr>
              <a:t>FENYLKETONURIE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vrozená porucha metabolismu aminokyseliny fenylalaninu, který nemůže být přeměněn na tyrosin, a tudíž se odbourává na jiné produkty = to vede k poškozování CNS a následné mentální zaostalosti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neléčené onemocnění může CNS způsobit těžké defekty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výskyt je asi 1:10000 narozených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matky i s lehčí formou onemocnění musí během těhotenství dietu přísně dodržovat, jinak hrozí poškození vývoje plodu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/>
              <a:t>      </a:t>
            </a:r>
            <a:r>
              <a:rPr lang="cs-CZ" altLang="cs-CZ" sz="1600" b="1">
                <a:solidFill>
                  <a:srgbClr val="FFCC00"/>
                </a:solidFill>
              </a:rPr>
              <a:t>CYSTICKÁ FIBROSA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postihuje žlázy s vnější sekrecí (pankreas, játra)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v plicích se tvoří vazký hlen, vedoucí k respiračním potížím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sekundární infekce dýchacích cest může vést až k vážnému poškození plic, i smrti, ucpávání žlučovodů zase vede k poruchám trávení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/>
              <a:t>Viníkem je mutace CFTR (Cystic fibrosis transmembrane conductance regulator) genu, díky které je produkován chybný protein způsobující nefunkčnost membránových kanálků v postižených buňkách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>
                <a:hlinkClick r:id="rId3"/>
              </a:rPr>
              <a:t>https://www.ceskatelevize.cz/porady/10315080042-tep-24/212411058130001/video/</a:t>
            </a:r>
            <a:endParaRPr lang="cs-CZ" altLang="cs-CZ" sz="1600" b="1"/>
          </a:p>
          <a:p>
            <a:pPr eaLnBrk="1" hangingPunct="1">
              <a:lnSpc>
                <a:spcPct val="80000"/>
              </a:lnSpc>
            </a:pPr>
            <a:r>
              <a:rPr lang="cs-CZ" altLang="cs-CZ" sz="1600">
                <a:hlinkClick r:id="rId4"/>
              </a:rPr>
              <a:t>https://www.youtube.com/watch?v=BOCVNESPs8g</a:t>
            </a:r>
            <a:endParaRPr lang="cs-CZ" altLang="cs-CZ" sz="1600"/>
          </a:p>
          <a:p>
            <a:pPr eaLnBrk="1" hangingPunct="1">
              <a:lnSpc>
                <a:spcPct val="80000"/>
              </a:lnSpc>
            </a:pPr>
            <a:endParaRPr lang="cs-CZ" altLang="cs-CZ" sz="1800" b="1"/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3AC2C457-22EE-438F-8655-C8CDB7ED71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315913"/>
            <a:ext cx="8229600" cy="2736851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dirty="0"/>
              <a:t>Autozomálně dominantní choroby</a:t>
            </a:r>
            <a:br>
              <a:rPr lang="cs-CZ" sz="4000" b="1" dirty="0"/>
            </a:br>
            <a:endParaRPr lang="cs-CZ" sz="4000" b="1" dirty="0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9650809-D088-4858-A3CD-423D754336B7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844675"/>
            <a:ext cx="8229600" cy="192722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2800" b="1"/>
              <a:t>   </a:t>
            </a:r>
            <a:r>
              <a:rPr lang="cs-CZ" altLang="cs-CZ" sz="2800" b="1">
                <a:solidFill>
                  <a:srgbClr val="FFCC00"/>
                </a:solidFill>
              </a:rPr>
              <a:t>SYNDAKTYLIE, POLYDAKTYLIE</a:t>
            </a:r>
          </a:p>
          <a:p>
            <a:pPr algn="ctr" eaLnBrk="1" hangingPunct="1"/>
            <a:r>
              <a:rPr lang="cs-CZ" altLang="cs-CZ" sz="2800" b="1"/>
              <a:t>Srůst, respektive znásobení několika prstových článků. Onemocnění je relativně časté, ale dá se velmi dobře řešit chirurgickou cestou v raném věku.</a:t>
            </a:r>
          </a:p>
        </p:txBody>
      </p:sp>
      <p:pic>
        <p:nvPicPr>
          <p:cNvPr id="31748" name="obrázek 1" descr="http://www.safebryo.cz/images/small%20a%20jine/1115400_small.jpg">
            <a:extLst>
              <a:ext uri="{FF2B5EF4-FFF2-40B4-BE49-F238E27FC236}">
                <a16:creationId xmlns:a16="http://schemas.microsoft.com/office/drawing/2014/main" id="{48D1BC23-4405-4971-BB05-9E11BD0F06C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71775" y="4797425"/>
            <a:ext cx="1655763" cy="1295400"/>
          </a:xfrm>
        </p:spPr>
      </p:pic>
      <p:pic>
        <p:nvPicPr>
          <p:cNvPr id="31749" name="obrázek 9" descr="http://www.safebryo.cz/images/small%20a%20jine/foot_small.jpg">
            <a:hlinkClick r:id="rId3"/>
            <a:extLst>
              <a:ext uri="{FF2B5EF4-FFF2-40B4-BE49-F238E27FC236}">
                <a16:creationId xmlns:a16="http://schemas.microsoft.com/office/drawing/2014/main" id="{8085BBF4-D847-49ED-8350-05D416DD0DAC}"/>
              </a:ext>
            </a:extLst>
          </p:cNvPr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4797425"/>
            <a:ext cx="1944687" cy="1341438"/>
          </a:xfrm>
        </p:spPr>
      </p:pic>
      <p:pic>
        <p:nvPicPr>
          <p:cNvPr id="31750" name="obrázek 3" descr="http://www.safebryo.cz/images/small%20a%20jine/1115406_small.jpg">
            <a:hlinkClick r:id="rId5"/>
            <a:extLst>
              <a:ext uri="{FF2B5EF4-FFF2-40B4-BE49-F238E27FC236}">
                <a16:creationId xmlns:a16="http://schemas.microsoft.com/office/drawing/2014/main" id="{1B34FDB8-5423-4FE4-9DEE-EC4D14DEF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797425"/>
            <a:ext cx="1728787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1" name="obrázek 8" descr="http://www.safebryo.cz/images/small%20a%20jine/16-2_small.jpg">
            <a:hlinkClick r:id="rId7"/>
            <a:extLst>
              <a:ext uri="{FF2B5EF4-FFF2-40B4-BE49-F238E27FC236}">
                <a16:creationId xmlns:a16="http://schemas.microsoft.com/office/drawing/2014/main" id="{852F27DD-1699-48C1-9B73-DE2442951562}"/>
              </a:ext>
            </a:extLst>
          </p:cNvPr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77050" y="4797425"/>
            <a:ext cx="1800225" cy="1368425"/>
          </a:xfrm>
        </p:spPr>
      </p:pic>
    </p:spTree>
  </p:cSld>
  <p:clrMapOvr>
    <a:masterClrMapping/>
  </p:clrMapOvr>
  <p:transition spd="med"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11CA491F-7754-46A9-B919-1941A30812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1" dirty="0" err="1"/>
              <a:t>Gonozomálně</a:t>
            </a:r>
            <a:r>
              <a:rPr lang="cs-CZ" sz="4000" b="1" dirty="0"/>
              <a:t> dědičné choroby</a:t>
            </a:r>
            <a:endParaRPr lang="cs-CZ" sz="4000" dirty="0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9D90840-F31B-4103-A084-E8F442AC5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268413"/>
            <a:ext cx="8229600" cy="48275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/>
              <a:t>     </a:t>
            </a:r>
            <a:r>
              <a:rPr lang="cs-CZ" altLang="cs-CZ" sz="2000" b="1">
                <a:solidFill>
                  <a:srgbClr val="FFCC00"/>
                </a:solidFill>
              </a:rPr>
              <a:t>Hemofilie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je vrozená nesrážlivost krve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/>
              <a:t>     </a:t>
            </a:r>
            <a:r>
              <a:rPr lang="cs-CZ" altLang="cs-CZ" sz="2000" b="1">
                <a:solidFill>
                  <a:srgbClr val="FFCC00"/>
                </a:solidFill>
              </a:rPr>
              <a:t>Hemofilie A,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podmíněná dysfunkcí srážlivého faktoru VIII (jeden z faktorů hemokoagulační kaskády, která je zodpovědná za srážení krve)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/>
              <a:t>     </a:t>
            </a:r>
            <a:r>
              <a:rPr lang="cs-CZ" altLang="cs-CZ" sz="2000" b="1">
                <a:solidFill>
                  <a:srgbClr val="FFCC00"/>
                </a:solidFill>
              </a:rPr>
              <a:t>Hemofilie B,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/>
              <a:t>     způsobená nedostatkem faktoru IX. Klinicky jsou oba typy stejné, projevují se krvácením do měkkých tkání, svalů i kloubů. Doba krvácení je značně prodloužena.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/>
              <a:t>     </a:t>
            </a:r>
            <a:r>
              <a:rPr lang="cs-CZ" altLang="cs-CZ" sz="2000" b="1">
                <a:solidFill>
                  <a:srgbClr val="FFCC00"/>
                </a:solidFill>
              </a:rPr>
              <a:t>Daltonismus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Jedna z vrozených příčin barvosleposti. U postižených chybí, nebo je omezena schopnost rozlišit červenou a zelenou barvu.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A1550D1E-2E74-4B5A-88A4-06CD15D3F3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7467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cs-CZ" sz="3600" b="1" dirty="0"/>
            </a:br>
            <a:br>
              <a:rPr lang="cs-CZ" sz="3600" b="1" dirty="0"/>
            </a:br>
            <a:r>
              <a:rPr lang="cs-CZ" sz="3600" b="1" dirty="0"/>
              <a:t>DALŠÍ ONEMOCNĚNÍ VZNIKLÉ TĚSNĚ PŘED PORODEM, BĚHEM PORODU A PO PORODU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2988FEF0-B3A1-4770-BCC4-2C77B6D82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/>
              <a:t>    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/>
              <a:t> </a:t>
            </a:r>
            <a:r>
              <a:rPr lang="cs-CZ" altLang="cs-CZ" sz="2000" b="1">
                <a:solidFill>
                  <a:srgbClr val="FFCC00"/>
                </a:solidFill>
              </a:rPr>
              <a:t>Porodní poranění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/>
              <a:t>obvykle v důsledku tlakových změn při průchodu porodními cestami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/>
              <a:t>     </a:t>
            </a:r>
            <a:r>
              <a:rPr lang="cs-CZ" altLang="cs-CZ" sz="1600" b="1">
                <a:solidFill>
                  <a:srgbClr val="FFCC00"/>
                </a:solidFill>
              </a:rPr>
              <a:t>A) poranění kostí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nejčastější - fraktura klíční kosti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méně obvyklá - zlomeniny dlouhých kostí končetin, fraktura lebečních kostí (např. klešťový porod)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/>
              <a:t>     </a:t>
            </a:r>
            <a:r>
              <a:rPr lang="cs-CZ" altLang="cs-CZ" sz="1600" b="1">
                <a:solidFill>
                  <a:srgbClr val="FFCC00"/>
                </a:solidFill>
              </a:rPr>
              <a:t>B) poranění nervů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ochrnutí lícního nervu a nervů pletence pažního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/>
              <a:t>     </a:t>
            </a:r>
            <a:r>
              <a:rPr lang="cs-CZ" altLang="cs-CZ" sz="1600" b="1">
                <a:solidFill>
                  <a:srgbClr val="FFCC00"/>
                </a:solidFill>
              </a:rPr>
              <a:t>C) poranění centrálního nervového systému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otoky, zhmožděniny, rozsáhlá krvácení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„porodní nádor“- otok kůže a podkoží na hlavičce dítěte v místě, které bylo vedoucím místem v porodních cestách. Mizí bez následků během několika dní.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9D974DF-35C8-4548-8FF5-12CFC6E57C9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eaLnBrk="1" hangingPunct="1">
              <a:defRPr/>
            </a:pPr>
            <a:endParaRPr lang="cs-CZ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2B93069-668E-4611-82FC-2D50EB3ADC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</p:txBody>
      </p:sp>
      <p:pic>
        <p:nvPicPr>
          <p:cNvPr id="15364" name="obrázek 204">
            <a:extLst>
              <a:ext uri="{FF2B5EF4-FFF2-40B4-BE49-F238E27FC236}">
                <a16:creationId xmlns:a16="http://schemas.microsoft.com/office/drawing/2014/main" id="{342F1D8D-99D4-4A4A-A473-8C514CDCD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3850" y="-203200"/>
            <a:ext cx="9972675" cy="706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Rectangle 5">
            <a:extLst>
              <a:ext uri="{FF2B5EF4-FFF2-40B4-BE49-F238E27FC236}">
                <a16:creationId xmlns:a16="http://schemas.microsoft.com/office/drawing/2014/main" id="{5C1D0DEF-1F76-4F02-86E3-5CC9B8693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1628775"/>
            <a:ext cx="467995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4400" b="1">
                <a:solidFill>
                  <a:srgbClr val="FF0066"/>
                </a:solidFill>
                <a:latin typeface="Times New Roman" panose="02020603050405020304" pitchFamily="18" charset="0"/>
              </a:rPr>
              <a:t>Novorozenec</a:t>
            </a:r>
            <a:br>
              <a:rPr lang="cs-CZ" altLang="cs-CZ" sz="4400" b="1">
                <a:solidFill>
                  <a:srgbClr val="FF0066"/>
                </a:solidFill>
                <a:latin typeface="Times New Roman" panose="02020603050405020304" pitchFamily="18" charset="0"/>
              </a:rPr>
            </a:br>
            <a:r>
              <a:rPr lang="cs-CZ" altLang="cs-CZ" sz="3200" b="1">
                <a:solidFill>
                  <a:srgbClr val="FF0066"/>
                </a:solidFill>
                <a:latin typeface="Times New Roman" panose="02020603050405020304" pitchFamily="18" charset="0"/>
              </a:rPr>
              <a:t>fyziologický,patologický</a:t>
            </a:r>
            <a:br>
              <a:rPr lang="cs-CZ" altLang="cs-CZ" sz="3200" b="1">
                <a:solidFill>
                  <a:srgbClr val="FF0066"/>
                </a:solidFill>
                <a:latin typeface="Times New Roman" panose="02020603050405020304" pitchFamily="18" charset="0"/>
              </a:rPr>
            </a:br>
            <a:r>
              <a:rPr lang="cs-CZ" altLang="cs-CZ" sz="3200" b="1">
                <a:solidFill>
                  <a:srgbClr val="FF0066"/>
                </a:solidFill>
                <a:latin typeface="Times New Roman" panose="02020603050405020304" pitchFamily="18" charset="0"/>
              </a:rPr>
              <a:t>Nejčastější vrozené vady</a:t>
            </a:r>
            <a:endParaRPr lang="cs-CZ" altLang="cs-CZ" sz="320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370EF9F3-5163-4185-8CC2-BCE6BFA7A5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dirty="0"/>
              <a:t> ŽLOUTENKA NOVOROZENECKÉHO VĚKU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BDA7129-6C7C-451D-A2F4-B49C476F2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25538"/>
            <a:ext cx="8218488" cy="53482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1800"/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/>
              <a:t>    </a:t>
            </a:r>
            <a:r>
              <a:rPr lang="cs-CZ" altLang="cs-CZ" sz="1800">
                <a:solidFill>
                  <a:srgbClr val="FFCC00"/>
                </a:solidFill>
              </a:rPr>
              <a:t>Fyziologická žloutenka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>
              <a:solidFill>
                <a:srgbClr val="FFCC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Příčinou je </a:t>
            </a:r>
            <a:r>
              <a:rPr lang="cs-CZ" altLang="cs-CZ" sz="1800" b="1"/>
              <a:t>hromadění žlutého barviva - bilirubinu, který vzniká rozpadem starých červených krvinek</a:t>
            </a:r>
            <a:r>
              <a:rPr lang="cs-CZ" altLang="cs-CZ" sz="180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Játra novorozenců nejsou ještě plně funkční, a proto nestačí žluté barvivo odbourávat.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U dříve narozených dětí je proto i žluté zabarvení intenzivnější a přetrvává déle.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U plně kojených dětí může žluté zabarvení přetrvávat několik týdnů, příčinou je vysoká koncentrace mateřských hormonů v mléce - proto také při přerušení kojení se situace zlepší.</a:t>
            </a:r>
            <a:endParaRPr lang="cs-CZ" altLang="cs-CZ" sz="1800">
              <a:solidFill>
                <a:srgbClr val="FFCC00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2DBCB4F-24EB-4E51-842E-B09EFB060A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 altLang="cs-CZ" dirty="0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620B70F7-268B-4943-B3B7-0B49E6B31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altLang="cs-CZ">
                <a:hlinkClick r:id="rId2"/>
              </a:rPr>
              <a:t>!!!!</a:t>
            </a:r>
          </a:p>
          <a:p>
            <a:r>
              <a:rPr lang="cs-CZ" altLang="cs-CZ">
                <a:hlinkClick r:id="rId2"/>
              </a:rPr>
              <a:t>http://rodina-deti.doktorka.cz/syndrom-sids/</a:t>
            </a:r>
            <a:endParaRPr lang="cs-CZ" altLang="cs-CZ"/>
          </a:p>
          <a:p>
            <a:endParaRPr lang="cs-CZ" altLang="cs-CZ"/>
          </a:p>
          <a:p>
            <a:r>
              <a:rPr lang="cs-CZ" altLang="cs-CZ">
                <a:hlinkClick r:id="rId3"/>
              </a:rPr>
              <a:t>https://www.novinky.cz/zena/deti/233186-podivejte-se-jak-zachranit-miminko-jednou-se-vam-to-muze-hodit.html</a:t>
            </a:r>
            <a:endParaRPr lang="cs-CZ" altLang="cs-CZ"/>
          </a:p>
          <a:p>
            <a:endParaRPr lang="cs-CZ" altLang="cs-CZ"/>
          </a:p>
          <a:p>
            <a:r>
              <a:rPr lang="cs-CZ" altLang="cs-CZ">
                <a:hlinkClick r:id="rId4"/>
              </a:rPr>
              <a:t>http://www.dobromysl.cz/scripts/detail.php?id=620</a:t>
            </a:r>
            <a:endParaRPr lang="cs-CZ" altLang="cs-CZ"/>
          </a:p>
          <a:p>
            <a:r>
              <a:rPr lang="cs-CZ" altLang="cs-CZ">
                <a:hlinkClick r:id="rId5"/>
              </a:rPr>
              <a:t>http://www.rodina.cz/clanek5609.htm</a:t>
            </a:r>
            <a:endParaRPr lang="cs-CZ" altLang="cs-CZ"/>
          </a:p>
          <a:p>
            <a:r>
              <a:rPr lang="cs-CZ" altLang="cs-CZ">
                <a:cs typeface="Times New Roman" panose="02020603050405020304" pitchFamily="18" charset="0"/>
                <a:hlinkClick r:id="rId6"/>
              </a:rPr>
              <a:t>http://cs.wikipedia.org/wiki/Kojenec</a:t>
            </a:r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650FC34-71D1-45C3-979B-63FAE1ADB8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>
                <a:solidFill>
                  <a:srgbClr val="660033"/>
                </a:solidFill>
              </a:rPr>
              <a:t>Zdroje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0CA48F7-99E3-4607-8710-9C2802D687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defRPr/>
            </a:pPr>
            <a:r>
              <a:rPr lang="cs-CZ" altLang="cs-CZ" dirty="0"/>
              <a:t>Brian </a:t>
            </a:r>
            <a:r>
              <a:rPr lang="cs-CZ" altLang="cs-CZ" dirty="0" err="1"/>
              <a:t>Ward</a:t>
            </a:r>
            <a:r>
              <a:rPr lang="cs-CZ" altLang="cs-CZ" dirty="0"/>
              <a:t>, </a:t>
            </a:r>
            <a:r>
              <a:rPr lang="cs-CZ" altLang="cs-CZ" i="1" u="sng" dirty="0"/>
              <a:t>Péče o dítě 0-3 roky</a:t>
            </a:r>
            <a:r>
              <a:rPr lang="cs-CZ" altLang="cs-CZ" dirty="0"/>
              <a:t>, Osvěta 1996, 264 stran, ISBN: 80-88824-45-1</a:t>
            </a:r>
          </a:p>
          <a:p>
            <a:pPr>
              <a:defRPr/>
            </a:pPr>
            <a:r>
              <a:rPr lang="cs-CZ" altLang="cs-CZ" dirty="0"/>
              <a:t>Gisela Sommer, </a:t>
            </a:r>
            <a:r>
              <a:rPr lang="cs-CZ" altLang="cs-CZ" i="1" u="sng" dirty="0"/>
              <a:t>Dětské </a:t>
            </a:r>
            <a:r>
              <a:rPr lang="cs-CZ" altLang="cs-CZ" i="1" u="sng" dirty="0" err="1"/>
              <a:t>nemoci</a:t>
            </a:r>
            <a:r>
              <a:rPr lang="cs-CZ" altLang="cs-CZ" dirty="0" err="1"/>
              <a:t>,Vašut</a:t>
            </a:r>
            <a:r>
              <a:rPr lang="cs-CZ" altLang="cs-CZ" dirty="0"/>
              <a:t> 2007, 323 stran, ISBN:978-80-7236-526-5</a:t>
            </a:r>
          </a:p>
          <a:p>
            <a:pPr>
              <a:defRPr/>
            </a:pPr>
            <a:r>
              <a:rPr lang="cs-CZ" altLang="cs-CZ" dirty="0"/>
              <a:t>Miroslav Matoušek, </a:t>
            </a:r>
            <a:r>
              <a:rPr lang="cs-CZ" altLang="cs-CZ" i="1" u="sng" dirty="0"/>
              <a:t>První rok dítěte</a:t>
            </a:r>
            <a:r>
              <a:rPr lang="cs-CZ" altLang="cs-CZ" dirty="0"/>
              <a:t>, Avicenum Praha 1987, 3 vydání, 264 stran, ISBN:08-012-87</a:t>
            </a:r>
          </a:p>
          <a:p>
            <a:pPr>
              <a:defRPr/>
            </a:pPr>
            <a:endParaRPr lang="cs-CZ" alt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ovéPole 1">
            <a:extLst>
              <a:ext uri="{FF2B5EF4-FFF2-40B4-BE49-F238E27FC236}">
                <a16:creationId xmlns:a16="http://schemas.microsoft.com/office/drawing/2014/main" id="{678630D3-0582-4C5D-8974-6965FD5DD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765175"/>
            <a:ext cx="7848600" cy="36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panose="020B0604020202020204" pitchFamily="34" charset="0"/>
                <a:hlinkClick r:id="rId2"/>
              </a:rPr>
              <a:t>http://www.ceskatelevize.cz/ivysilani/1148499747-sama-doma/212562220600020/obsah/188784-priusnice-spalnicky-zardenky-mudr-jirina-hobstova-csc-dotazy-1-cast</a:t>
            </a:r>
            <a:endParaRPr lang="cs-CZ" altLang="cs-CZ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panose="020B0604020202020204" pitchFamily="34" charset="0"/>
                <a:hlinkClick r:id="rId3"/>
              </a:rPr>
              <a:t>http://www.ceskatelevize.cz/ivysilani/1148499747-sama-doma/212562220600020/obsah/188790-priusnice-spalnicky-zardenky-mudr-jirina-hobstova-csc-dotazy-2-cast</a:t>
            </a:r>
            <a:endParaRPr lang="cs-CZ" altLang="cs-CZ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panose="020B0604020202020204" pitchFamily="34" charset="0"/>
                <a:hlinkClick r:id="rId4"/>
              </a:rPr>
              <a:t>http://tvmedicina.cz/kategorie/pediatrie/735-nestovice-a-spala-jsou-typicke-detske-nemoci</a:t>
            </a:r>
            <a:endParaRPr lang="cs-CZ" altLang="cs-CZ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A13E6F-AE23-4FF5-8B12-F30DA4A8A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5779" name="Zástupný symbol pro obsah 2">
            <a:extLst>
              <a:ext uri="{FF2B5EF4-FFF2-40B4-BE49-F238E27FC236}">
                <a16:creationId xmlns:a16="http://schemas.microsoft.com/office/drawing/2014/main" id="{2C36B298-A9BB-4096-9C80-FCEAA03C87F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altLang="cs-CZ">
                <a:hlinkClick r:id="rId2"/>
              </a:rPr>
              <a:t>https://www.youtube.com/watch?v=grrFeiY5Yoo</a:t>
            </a:r>
            <a:r>
              <a:rPr lang="cs-CZ" altLang="cs-CZ"/>
              <a:t> Neštovice</a:t>
            </a:r>
          </a:p>
          <a:p>
            <a:r>
              <a:rPr lang="cs-CZ" altLang="cs-CZ">
                <a:hlinkClick r:id="rId3"/>
              </a:rPr>
              <a:t>http://www.priusnice.cz/</a:t>
            </a:r>
            <a:endParaRPr lang="cs-CZ" altLang="cs-CZ"/>
          </a:p>
          <a:p>
            <a:r>
              <a:rPr lang="cs-CZ" altLang="cs-CZ"/>
              <a:t>Přiušnice</a:t>
            </a:r>
          </a:p>
          <a:p>
            <a:r>
              <a:rPr lang="cs-CZ" altLang="cs-CZ">
                <a:hlinkClick r:id="rId4"/>
              </a:rPr>
              <a:t>http://spala.cz/</a:t>
            </a:r>
            <a:endParaRPr lang="cs-CZ" altLang="cs-CZ"/>
          </a:p>
          <a:p>
            <a:r>
              <a:rPr lang="cs-CZ" altLang="cs-CZ"/>
              <a:t>Spála</a:t>
            </a:r>
          </a:p>
          <a:p>
            <a:r>
              <a:rPr lang="cs-CZ" altLang="cs-CZ">
                <a:hlinkClick r:id="rId5"/>
              </a:rPr>
              <a:t>https://www.ockovacicentrum.cz/cz/spalnicky</a:t>
            </a:r>
            <a:endParaRPr lang="cs-CZ" altLang="cs-CZ"/>
          </a:p>
          <a:p>
            <a:r>
              <a:rPr lang="cs-CZ" altLang="cs-CZ"/>
              <a:t>Spalničky</a:t>
            </a:r>
          </a:p>
          <a:p>
            <a:r>
              <a:rPr lang="cs-CZ" altLang="cs-CZ">
                <a:hlinkClick r:id="rId6"/>
              </a:rPr>
              <a:t>https://www.ockovacicentrum.cz/cz/zardenky</a:t>
            </a:r>
            <a:endParaRPr lang="cs-CZ" altLang="cs-CZ"/>
          </a:p>
          <a:p>
            <a:r>
              <a:rPr lang="cs-CZ" altLang="cs-CZ"/>
              <a:t>Zarděnky (Rubeola)</a:t>
            </a:r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Zástupný symbol pro obsah 2">
            <a:extLst>
              <a:ext uri="{FF2B5EF4-FFF2-40B4-BE49-F238E27FC236}">
                <a16:creationId xmlns:a16="http://schemas.microsoft.com/office/drawing/2014/main" id="{44BBE2DE-1D5E-4BB6-B2C3-B9D1333CE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785813"/>
            <a:ext cx="7772400" cy="53101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b="1" u="sng"/>
              <a:t>Zdroje</a:t>
            </a:r>
            <a:r>
              <a:rPr lang="cs-CZ" altLang="cs-CZ"/>
              <a:t>:</a:t>
            </a:r>
          </a:p>
          <a:p>
            <a:pPr eaLnBrk="1" hangingPunct="1">
              <a:buFontTx/>
              <a:buNone/>
            </a:pPr>
            <a:endParaRPr lang="cs-CZ" altLang="cs-CZ"/>
          </a:p>
          <a:p>
            <a:pPr eaLnBrk="1" hangingPunct="1">
              <a:buFontTx/>
              <a:buNone/>
            </a:pPr>
            <a:r>
              <a:rPr lang="cs-CZ" altLang="cs-CZ"/>
              <a:t>Dr. Tony Smith – Lidské tělo, Fortuna Print</a:t>
            </a:r>
          </a:p>
          <a:p>
            <a:pPr eaLnBrk="1" hangingPunct="1">
              <a:buFontTx/>
              <a:buNone/>
            </a:pPr>
            <a:r>
              <a:rPr lang="cs-CZ" altLang="cs-CZ"/>
              <a:t>Jitka Machová – Biologie člověka pro učitele, Nakladatelství Karolinum</a:t>
            </a:r>
          </a:p>
          <a:p>
            <a:pPr eaLnBrk="1" hangingPunct="1">
              <a:buFontTx/>
              <a:buNone/>
            </a:pPr>
            <a:r>
              <a:rPr lang="cs-CZ" altLang="cs-CZ"/>
              <a:t>Jar. Kotulán – Zdravotní nauky pro pedagogy, Brno 2005</a:t>
            </a:r>
          </a:p>
          <a:p>
            <a:pPr eaLnBrk="1" hangingPunct="1">
              <a:buFontTx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FF1F6C8-0D5A-4925-AA87-D736079C9D6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5400" dirty="0"/>
              <a:t>Děkuji za pozornost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8236DD24-84F4-4C0E-98E9-8798DAC1E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19600"/>
            <a:ext cx="7086600" cy="1752600"/>
          </a:xfrm>
        </p:spPr>
        <p:txBody>
          <a:bodyPr/>
          <a:lstStyle/>
          <a:p>
            <a:pPr algn="r" eaLnBrk="1" hangingPunct="1"/>
            <a:endParaRPr lang="cs-CZ" altLang="cs-CZ"/>
          </a:p>
          <a:p>
            <a:pPr algn="r" eaLnBrk="1" hangingPunct="1"/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ovéPole 1">
            <a:extLst>
              <a:ext uri="{FF2B5EF4-FFF2-40B4-BE49-F238E27FC236}">
                <a16:creationId xmlns:a16="http://schemas.microsoft.com/office/drawing/2014/main" id="{983FF063-CB6C-4B92-A4A2-8B78F5FEB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76250"/>
            <a:ext cx="7920038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O HIV</a:t>
            </a:r>
          </a:p>
          <a:p>
            <a:r>
              <a:rPr lang="cs-CZ" altLang="cs-CZ">
                <a:hlinkClick r:id="rId2"/>
              </a:rPr>
              <a:t>https://www.youtube.com/watch?v=2Bl1CC_2mCM</a:t>
            </a:r>
            <a:endParaRPr lang="cs-CZ" altLang="cs-CZ"/>
          </a:p>
          <a:p>
            <a:endParaRPr lang="cs-CZ" altLang="cs-CZ"/>
          </a:p>
          <a:p>
            <a:r>
              <a:rPr lang="cs-CZ" altLang="cs-CZ"/>
              <a:t>Syfilis</a:t>
            </a:r>
          </a:p>
          <a:p>
            <a:r>
              <a:rPr lang="cs-CZ" altLang="cs-CZ">
                <a:hlinkClick r:id="rId3"/>
              </a:rPr>
              <a:t>https://www.youtube.com/watch?v=qwdqzYBYaFs</a:t>
            </a:r>
            <a:endParaRPr lang="cs-CZ" altLang="cs-CZ"/>
          </a:p>
          <a:p>
            <a:endParaRPr lang="cs-CZ" altLang="cs-CZ"/>
          </a:p>
          <a:p>
            <a:r>
              <a:rPr lang="cs-CZ" altLang="cs-CZ"/>
              <a:t>Sexuálně přenosné choroby</a:t>
            </a:r>
          </a:p>
          <a:p>
            <a:r>
              <a:rPr lang="cs-CZ" altLang="cs-CZ">
                <a:hlinkClick r:id="rId4"/>
              </a:rPr>
              <a:t>http://www.ceskatelevize.cz/ivysilani/10098810724-domaci-lekar/208572235700020-sexualne-prenosne-choroby</a:t>
            </a:r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D1FF09C-E562-4E46-B661-BD11CE5486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cs-CZ" sz="3600" b="1" dirty="0">
                <a:latin typeface="Times New Roman" charset="0"/>
              </a:rPr>
            </a:br>
            <a:r>
              <a:rPr lang="cs-CZ" sz="3600" b="1" dirty="0">
                <a:latin typeface="Times New Roman" charset="0"/>
              </a:rPr>
              <a:t>NOVOROZENEC</a:t>
            </a:r>
            <a:br>
              <a:rPr lang="cs-CZ" sz="3200" b="1" dirty="0">
                <a:latin typeface="Times New Roman" charset="0"/>
              </a:rPr>
            </a:br>
            <a:r>
              <a:rPr lang="cs-CZ" sz="2800" b="1" dirty="0">
                <a:latin typeface="Times New Roman" charset="0"/>
              </a:rPr>
              <a:t>Novorozenecké (neonatální) období zahrnuje dobu od narození do 28.dne</a:t>
            </a:r>
            <a:r>
              <a:rPr lang="cs-CZ" sz="4000" dirty="0"/>
              <a:t> 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F1AB9D6-B742-479A-A878-E07F139F9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FFCC00"/>
                </a:solidFill>
              </a:rPr>
              <a:t>Užší novorozenské období</a:t>
            </a:r>
            <a:r>
              <a:rPr lang="cs-CZ" altLang="cs-CZ" b="1"/>
              <a:t> </a:t>
            </a:r>
          </a:p>
          <a:p>
            <a:pPr algn="ctr" eaLnBrk="1" hangingPunct="1"/>
            <a:r>
              <a:rPr lang="cs-CZ" altLang="cs-CZ" b="1"/>
              <a:t>do konce 7. dne života</a:t>
            </a:r>
          </a:p>
          <a:p>
            <a:pPr algn="ctr" eaLnBrk="1" hangingPunct="1"/>
            <a:r>
              <a:rPr lang="cs-CZ" altLang="cs-CZ" b="1"/>
              <a:t>Rozhoduje o adaptaci na život např. začíná dýchání, přestavba krevního oběhu, vzniká potřeba udržet si tělesnou teplotu, objevují se funkce trávicí a exkreční.</a:t>
            </a:r>
          </a:p>
          <a:p>
            <a:pPr algn="ctr" eaLnBrk="1" hangingPunct="1"/>
            <a:r>
              <a:rPr lang="cs-CZ" altLang="cs-CZ" b="1"/>
              <a:t>  je nejrizikovější období lidského života, s největší úmrtností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A3ECE94-9A21-4348-AB46-0141D0AEBD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/>
              <a:t>Zralý novorozenec je dítě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BC25315-8777-4874-8467-694B5D5AD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altLang="cs-CZ" b="1"/>
              <a:t>narozené v termínu 38. - 42. týdne</a:t>
            </a:r>
          </a:p>
          <a:p>
            <a:pPr eaLnBrk="1" hangingPunct="1"/>
            <a:r>
              <a:rPr lang="cs-CZ" altLang="cs-CZ" b="1"/>
              <a:t>váha cca 2500 - 4200 g</a:t>
            </a:r>
          </a:p>
          <a:p>
            <a:pPr eaLnBrk="1" hangingPunct="1"/>
            <a:r>
              <a:rPr lang="cs-CZ" altLang="cs-CZ" b="1"/>
              <a:t>délka cca 48 - 52 cm</a:t>
            </a:r>
          </a:p>
          <a:p>
            <a:pPr eaLnBrk="1" hangingPunct="1"/>
            <a:r>
              <a:rPr lang="cs-CZ" altLang="cs-CZ" b="1"/>
              <a:t>obvod hlavy mezi 32,5 a 36,5 cm</a:t>
            </a:r>
          </a:p>
          <a:p>
            <a:pPr eaLnBrk="1" hangingPunct="1"/>
            <a:r>
              <a:rPr lang="cs-CZ" altLang="cs-CZ" b="1"/>
              <a:t>počet dechů se pohybuje mezi 35 až 50/min</a:t>
            </a:r>
          </a:p>
          <a:p>
            <a:pPr eaLnBrk="1" hangingPunct="1"/>
            <a:r>
              <a:rPr lang="cs-CZ" altLang="cs-CZ" b="1"/>
              <a:t>tepová frekvence kolem 120 a 160/min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ovéPole 1">
            <a:extLst>
              <a:ext uri="{FF2B5EF4-FFF2-40B4-BE49-F238E27FC236}">
                <a16:creationId xmlns:a16="http://schemas.microsoft.com/office/drawing/2014/main" id="{C3931661-96CD-4F6C-9786-4344CDBAF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76250"/>
            <a:ext cx="79200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cs-CZ"/>
              <a:t>Novorozenecká lebka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>
                <a:hlinkClick r:id="rId2"/>
              </a:rPr>
              <a:t>https://www.google.cz/search?q=novorozeneck%C3%A1+lebka&amp;biw=1366&amp;bih=662&amp;source=lnms&amp;tbm=isch&amp;sa=X&amp;ved=0ahUKEwins4W7usvPAhUDaRQKHZ0QC1kQ_AUIBigB&amp;dpr=1#imgrc=gwwosnmO9YwmvM%3A</a:t>
            </a:r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>
            <a:extLst>
              <a:ext uri="{FF2B5EF4-FFF2-40B4-BE49-F238E27FC236}">
                <a16:creationId xmlns:a16="http://schemas.microsoft.com/office/drawing/2014/main" id="{6B0EBFC0-74A9-44FF-885D-80D59EDC36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/>
              <a:t>ZNÁMKY ZRALOSTI</a:t>
            </a:r>
            <a:r>
              <a:rPr lang="cs-CZ" dirty="0"/>
              <a:t> </a:t>
            </a:r>
          </a:p>
        </p:txBody>
      </p:sp>
      <p:sp>
        <p:nvSpPr>
          <p:cNvPr id="20483" name="Rectangle 5">
            <a:extLst>
              <a:ext uri="{FF2B5EF4-FFF2-40B4-BE49-F238E27FC236}">
                <a16:creationId xmlns:a16="http://schemas.microsoft.com/office/drawing/2014/main" id="{55EC4876-EC41-4A5E-85CA-204AD5FAF618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FFCC00"/>
                </a:solidFill>
              </a:rPr>
              <a:t>Somatické známky zralosti:</a:t>
            </a:r>
            <a:r>
              <a:rPr lang="cs-CZ" altLang="cs-CZ" sz="2000" b="1">
                <a:solidFill>
                  <a:srgbClr val="FF0066"/>
                </a:solidFill>
              </a:rPr>
              <a:t>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b="1">
              <a:solidFill>
                <a:srgbClr val="FF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b="1"/>
              <a:t>vyvinutý podkožní tuk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/>
              <a:t>přerostlé okraje nehtů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/>
              <a:t>zřetelné rýhování dlaní a plošek nohou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/>
              <a:t>chrupavky ušních boltců a nosu  jsou pevné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/>
              <a:t>velké stydké pysky kryjí u dívek malé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/>
              <a:t>u chlapců jsou varlata sestouplá v šourku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11865A0C-2804-4053-8701-CB3333B39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FFCC00"/>
                </a:solidFill>
              </a:rPr>
              <a:t>Funkční známky zralosti: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b="1">
              <a:solidFill>
                <a:srgbClr val="FFCC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b="1"/>
              <a:t>zralost centrální nervové soustavy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/>
              <a:t>dobrá termoregulace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/>
              <a:t>zralost plícních funkcí s pravidelným dýcháním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/>
              <a:t>přítomnost: pátracího, sacího, polykacího, a dalších reflexů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b="1"/>
          </a:p>
        </p:txBody>
      </p:sp>
      <p:pic>
        <p:nvPicPr>
          <p:cNvPr id="20485" name="obrázek 213">
            <a:extLst>
              <a:ext uri="{FF2B5EF4-FFF2-40B4-BE49-F238E27FC236}">
                <a16:creationId xmlns:a16="http://schemas.microsoft.com/office/drawing/2014/main" id="{BA378910-C9FA-4425-8874-E467DAD55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797425"/>
            <a:ext cx="2627312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obrázek 210">
            <a:extLst>
              <a:ext uri="{FF2B5EF4-FFF2-40B4-BE49-F238E27FC236}">
                <a16:creationId xmlns:a16="http://schemas.microsoft.com/office/drawing/2014/main" id="{DFF6AECA-E3AA-4CB5-B69E-7C3A14B13B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4797425"/>
            <a:ext cx="2087562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>
            <a:extLst>
              <a:ext uri="{FF2B5EF4-FFF2-40B4-BE49-F238E27FC236}">
                <a16:creationId xmlns:a16="http://schemas.microsoft.com/office/drawing/2014/main" id="{B423994A-031E-48A2-B7DE-516EC9EE55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dirty="0"/>
              <a:t>Motorika a </a:t>
            </a:r>
            <a:r>
              <a:rPr lang="cs-CZ" sz="4000" dirty="0" err="1"/>
              <a:t>senzomotorika</a:t>
            </a:r>
            <a:r>
              <a:rPr lang="cs-CZ" sz="4000" dirty="0"/>
              <a:t> novorozence</a:t>
            </a:r>
          </a:p>
        </p:txBody>
      </p:sp>
      <p:sp>
        <p:nvSpPr>
          <p:cNvPr id="21507" name="Rectangle 6">
            <a:extLst>
              <a:ext uri="{FF2B5EF4-FFF2-40B4-BE49-F238E27FC236}">
                <a16:creationId xmlns:a16="http://schemas.microsoft.com/office/drawing/2014/main" id="{1513D76D-426F-4FFE-B523-8469F53D1565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FFCC00"/>
                </a:solidFill>
              </a:rPr>
              <a:t>MOTORIKA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>
              <a:solidFill>
                <a:srgbClr val="FFCC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zvýšené svalové napětí</a:t>
            </a:r>
            <a:br>
              <a:rPr lang="cs-CZ" altLang="cs-CZ" sz="1600"/>
            </a:br>
            <a:endParaRPr lang="cs-CZ" altLang="cs-CZ" sz="1600"/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ve 3 - 4 týdnu začíná pokládat ručičky vedle hlavičky - zejména ve spánku</a:t>
            </a:r>
            <a:br>
              <a:rPr lang="cs-CZ" altLang="cs-CZ" sz="1600"/>
            </a:br>
            <a:endParaRPr lang="cs-CZ" altLang="cs-CZ" sz="1600"/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v poloze na bříšku hlavičku neudrží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/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ručičky i nožičky přitaženy k trupu</a:t>
            </a:r>
            <a:br>
              <a:rPr lang="cs-CZ" altLang="cs-CZ" sz="1600"/>
            </a:br>
            <a:endParaRPr lang="cs-CZ" altLang="cs-CZ" sz="1600"/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pohyby jsou nekoordinované, mimovolní</a:t>
            </a:r>
            <a:br>
              <a:rPr lang="cs-CZ" altLang="cs-CZ" sz="1600"/>
            </a:br>
            <a:endParaRPr lang="cs-CZ" altLang="cs-CZ" sz="1600"/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ručička sevřena v pěst s palečkem uvnitř</a:t>
            </a:r>
          </a:p>
        </p:txBody>
      </p:sp>
      <p:sp>
        <p:nvSpPr>
          <p:cNvPr id="21508" name="Rectangle 7">
            <a:extLst>
              <a:ext uri="{FF2B5EF4-FFF2-40B4-BE49-F238E27FC236}">
                <a16:creationId xmlns:a16="http://schemas.microsoft.com/office/drawing/2014/main" id="{1EDCC383-E523-44B2-85C8-420799E358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FFCC00"/>
                </a:solidFill>
              </a:rPr>
              <a:t>SENZOMOTORIKA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>
              <a:solidFill>
                <a:srgbClr val="FFCC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převládá chuť a hmat nad sluchem a zrakem</a:t>
            </a:r>
            <a:br>
              <a:rPr lang="cs-CZ" altLang="cs-CZ" sz="1600"/>
            </a:br>
            <a:endParaRPr lang="cs-CZ" altLang="cs-CZ" sz="1600"/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reaguje na silné podněty</a:t>
            </a:r>
            <a:br>
              <a:rPr lang="cs-CZ" altLang="cs-CZ" sz="1600"/>
            </a:br>
            <a:r>
              <a:rPr lang="cs-CZ" altLang="cs-CZ" sz="16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citlivost na dotek, na tepelné rozdíly</a:t>
            </a:r>
            <a:br>
              <a:rPr lang="cs-CZ" altLang="cs-CZ" sz="1600"/>
            </a:br>
            <a:endParaRPr lang="cs-CZ" altLang="cs-CZ" sz="1600"/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z důvodů nedostatečných termoregulačních schopností (ochrana před prochlazením a přehřátím)</a:t>
            </a:r>
            <a:br>
              <a:rPr lang="cs-CZ" altLang="cs-CZ" sz="1600"/>
            </a:br>
            <a:endParaRPr lang="cs-CZ" altLang="cs-CZ" sz="1600"/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důležitou psychickou potřebou je doteková (taktilní) stimulace</a:t>
            </a:r>
            <a:br>
              <a:rPr lang="cs-CZ" altLang="cs-CZ" sz="1600"/>
            </a:br>
            <a:endParaRPr lang="cs-CZ" altLang="cs-CZ" sz="1600"/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ke konci období se začíná uplatňovat potřeba zrakové a později i sluchové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4CAD16E5-F228-4C7A-ADC4-4AEB7716FE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/>
              <a:t>NEDONOŠENÉ DÍTĚ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A734ADEF-1410-4D39-A1CA-081C5D39849D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b="1">
              <a:solidFill>
                <a:srgbClr val="FFCC00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>
                <a:solidFill>
                  <a:srgbClr val="FFCC00"/>
                </a:solidFill>
              </a:rPr>
              <a:t>Lehce nedonošené:</a:t>
            </a:r>
            <a:r>
              <a:rPr lang="cs-CZ" altLang="cs-CZ" sz="1600" b="1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35. - 37.týden narození, porodní hmotnost přes 2400 g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b="1"/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>
                <a:solidFill>
                  <a:srgbClr val="FFCC00"/>
                </a:solidFill>
              </a:rPr>
              <a:t>Středně nedonošené: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31. - 34.týden narození, porodní hmotnost 1000-2400 g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b="1"/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>
                <a:solidFill>
                  <a:srgbClr val="FFCC00"/>
                </a:solidFill>
              </a:rPr>
              <a:t>Těžce nedonošené: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30. týden a dříve, porodní hmotnost pod 1000 g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b="1"/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Novorozenci s nízkou porodní hmotností patří k léčebně i prognosticky nejnáročnějším pacientům vůbec. Tvoří 12 % počtu narozených dětí a péče o ně vyžaduje vysokou kvalifikaci a je velmi nákladná.</a:t>
            </a:r>
          </a:p>
        </p:txBody>
      </p:sp>
      <p:pic>
        <p:nvPicPr>
          <p:cNvPr id="22532" name="photo-img" descr="Anička a Jáchym: Porodní váha: 2140 a 2340 g.">
            <a:extLst>
              <a:ext uri="{FF2B5EF4-FFF2-40B4-BE49-F238E27FC236}">
                <a16:creationId xmlns:a16="http://schemas.microsoft.com/office/drawing/2014/main" id="{81C104C7-0BB0-4394-BFA5-25087DC7B94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00563" y="1989138"/>
            <a:ext cx="4248150" cy="3960812"/>
          </a:xfrm>
          <a:noFill/>
        </p:spPr>
      </p:pic>
    </p:spTree>
  </p:cSld>
  <p:clrMapOvr>
    <a:masterClrMapping/>
  </p:clrMapOvr>
  <p:transition spd="med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2720</TotalTime>
  <Words>1962</Words>
  <Application>Microsoft Office PowerPoint</Application>
  <PresentationFormat>Předvádění na obrazovce (4:3)</PresentationFormat>
  <Paragraphs>231</Paragraphs>
  <Slides>26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Calibri</vt:lpstr>
      <vt:lpstr>Century Schoolbook</vt:lpstr>
      <vt:lpstr>Times New Roman</vt:lpstr>
      <vt:lpstr>Wingdings</vt:lpstr>
      <vt:lpstr>Wingdings 2</vt:lpstr>
      <vt:lpstr>Arkýř</vt:lpstr>
      <vt:lpstr>Biologie člověka a základy zdravovědy 1 a 2</vt:lpstr>
      <vt:lpstr>Prezentace aplikace PowerPoint</vt:lpstr>
      <vt:lpstr>Prezentace aplikace PowerPoint</vt:lpstr>
      <vt:lpstr> NOVOROZENEC Novorozenecké (neonatální) období zahrnuje dobu od narození do 28.dne </vt:lpstr>
      <vt:lpstr>Zralý novorozenec je dítě</vt:lpstr>
      <vt:lpstr>Prezentace aplikace PowerPoint</vt:lpstr>
      <vt:lpstr>ZNÁMKY ZRALOSTI </vt:lpstr>
      <vt:lpstr>       Motorika a senzomotorika novorozence</vt:lpstr>
      <vt:lpstr>NEDONOŠENÉ DÍTĚ</vt:lpstr>
      <vt:lpstr>PŘÍČINY NEDONOŠENOSTI</vt:lpstr>
      <vt:lpstr>ZNÁMKY NEZRALOSTI</vt:lpstr>
      <vt:lpstr>NEJČASTĚJŠÍ VROZENÉ VADY Co jsou to vrozené vady?</vt:lpstr>
      <vt:lpstr>    Vrozené vady mohou postihovat: stavbu jednotlivých orgánů (strukturální vady) funkci orgánů (funkční vady) růst (označují se jako růstová retardace či opoždění růstu) </vt:lpstr>
      <vt:lpstr>Chromozomální vady </vt:lpstr>
      <vt:lpstr>SCREENINGY</vt:lpstr>
      <vt:lpstr>Autozomálně recesivní choroby </vt:lpstr>
      <vt:lpstr>Autozomálně dominantní choroby </vt:lpstr>
      <vt:lpstr>Gonozomálně dědičné choroby</vt:lpstr>
      <vt:lpstr>  DALŠÍ ONEMOCNĚNÍ VZNIKLÉ TĚSNĚ PŘED PORODEM, BĚHEM PORODU A PO PORODU</vt:lpstr>
      <vt:lpstr> ŽLOUTENKA NOVOROZENECKÉHO VĚKU</vt:lpstr>
      <vt:lpstr>Prezentace aplikace PowerPoint</vt:lpstr>
      <vt:lpstr>Zdroje</vt:lpstr>
      <vt:lpstr>Prezentace aplikace PowerPoint</vt:lpstr>
      <vt:lpstr>Prezentace aplikace PowerPoint</vt:lpstr>
      <vt:lpstr>Prezentace aplikace PowerPoint</vt:lpstr>
      <vt:lpstr>Děkuji za pozornost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Biologie dítěte a základy zdravovědy 1 a 2</dc:title>
  <dc:creator>PC</dc:creator>
  <cp:lastModifiedBy>Hana</cp:lastModifiedBy>
  <cp:revision>60</cp:revision>
  <dcterms:created xsi:type="dcterms:W3CDTF">2012-09-17T14:43:32Z</dcterms:created>
  <dcterms:modified xsi:type="dcterms:W3CDTF">2020-10-30T06:23:31Z</dcterms:modified>
</cp:coreProperties>
</file>