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Lst>
  <p:notesMasterIdLst>
    <p:notesMasterId r:id="rId84"/>
  </p:notesMasterIdLst>
  <p:sldIdLst>
    <p:sldId id="336" r:id="rId3"/>
    <p:sldId id="333" r:id="rId4"/>
    <p:sldId id="334" r:id="rId5"/>
    <p:sldId id="256" r:id="rId6"/>
    <p:sldId id="322" r:id="rId7"/>
    <p:sldId id="323" r:id="rId8"/>
    <p:sldId id="325" r:id="rId9"/>
    <p:sldId id="330" r:id="rId10"/>
    <p:sldId id="257" r:id="rId11"/>
    <p:sldId id="297" r:id="rId12"/>
    <p:sldId id="298" r:id="rId13"/>
    <p:sldId id="303" r:id="rId14"/>
    <p:sldId id="258" r:id="rId15"/>
    <p:sldId id="339" r:id="rId16"/>
    <p:sldId id="259" r:id="rId17"/>
    <p:sldId id="260" r:id="rId18"/>
    <p:sldId id="261" r:id="rId19"/>
    <p:sldId id="262" r:id="rId20"/>
    <p:sldId id="340" r:id="rId21"/>
    <p:sldId id="263" r:id="rId22"/>
    <p:sldId id="265" r:id="rId23"/>
    <p:sldId id="266" r:id="rId24"/>
    <p:sldId id="302" r:id="rId25"/>
    <p:sldId id="267" r:id="rId26"/>
    <p:sldId id="268" r:id="rId27"/>
    <p:sldId id="311" r:id="rId28"/>
    <p:sldId id="271" r:id="rId29"/>
    <p:sldId id="317" r:id="rId30"/>
    <p:sldId id="272" r:id="rId31"/>
    <p:sldId id="310" r:id="rId32"/>
    <p:sldId id="273" r:id="rId33"/>
    <p:sldId id="312" r:id="rId34"/>
    <p:sldId id="274" r:id="rId35"/>
    <p:sldId id="318" r:id="rId36"/>
    <p:sldId id="304" r:id="rId37"/>
    <p:sldId id="275" r:id="rId38"/>
    <p:sldId id="281" r:id="rId39"/>
    <p:sldId id="283" r:id="rId40"/>
    <p:sldId id="299" r:id="rId41"/>
    <p:sldId id="300" r:id="rId42"/>
    <p:sldId id="326" r:id="rId43"/>
    <p:sldId id="327" r:id="rId44"/>
    <p:sldId id="294" r:id="rId45"/>
    <p:sldId id="286" r:id="rId46"/>
    <p:sldId id="309" r:id="rId47"/>
    <p:sldId id="287" r:id="rId48"/>
    <p:sldId id="276" r:id="rId49"/>
    <p:sldId id="284" r:id="rId50"/>
    <p:sldId id="285" r:id="rId51"/>
    <p:sldId id="301" r:id="rId52"/>
    <p:sldId id="288" r:id="rId53"/>
    <p:sldId id="282" r:id="rId54"/>
    <p:sldId id="289" r:id="rId55"/>
    <p:sldId id="290" r:id="rId56"/>
    <p:sldId id="337" r:id="rId57"/>
    <p:sldId id="338" r:id="rId58"/>
    <p:sldId id="293" r:id="rId59"/>
    <p:sldId id="295" r:id="rId60"/>
    <p:sldId id="277" r:id="rId61"/>
    <p:sldId id="291" r:id="rId62"/>
    <p:sldId id="332" r:id="rId63"/>
    <p:sldId id="292" r:id="rId64"/>
    <p:sldId id="319" r:id="rId65"/>
    <p:sldId id="321" r:id="rId66"/>
    <p:sldId id="328" r:id="rId67"/>
    <p:sldId id="305" r:id="rId68"/>
    <p:sldId id="278" r:id="rId69"/>
    <p:sldId id="314" r:id="rId70"/>
    <p:sldId id="315" r:id="rId71"/>
    <p:sldId id="331" r:id="rId72"/>
    <p:sldId id="316" r:id="rId73"/>
    <p:sldId id="279" r:id="rId74"/>
    <p:sldId id="296" r:id="rId75"/>
    <p:sldId id="306" r:id="rId76"/>
    <p:sldId id="308" r:id="rId77"/>
    <p:sldId id="307" r:id="rId78"/>
    <p:sldId id="335" r:id="rId79"/>
    <p:sldId id="269" r:id="rId80"/>
    <p:sldId id="313" r:id="rId81"/>
    <p:sldId id="270" r:id="rId82"/>
    <p:sldId id="329"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D9B57E-F9B4-4D00-8CDA-1CE5CF149F58}" type="datetimeFigureOut">
              <a:rPr lang="cs-CZ" smtClean="0"/>
              <a:t>07.11.2020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1F8522-9CDD-4D7D-8612-60FC78DF5646}" type="slidenum">
              <a:rPr lang="cs-CZ" smtClean="0"/>
              <a:t>‹#›</a:t>
            </a:fld>
            <a:endParaRPr lang="cs-CZ"/>
          </a:p>
        </p:txBody>
      </p:sp>
    </p:spTree>
    <p:extLst>
      <p:ext uri="{BB962C8B-B14F-4D97-AF65-F5344CB8AC3E}">
        <p14:creationId xmlns:p14="http://schemas.microsoft.com/office/powerpoint/2010/main" val="1599280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neklidne-deti.cz/"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https://www.youtube.com/watch?v=zfpFEtYd8vc</a:t>
            </a:r>
          </a:p>
        </p:txBody>
      </p:sp>
      <p:sp>
        <p:nvSpPr>
          <p:cNvPr id="4" name="Zástupný symbol pro číslo snímku 3"/>
          <p:cNvSpPr>
            <a:spLocks noGrp="1"/>
          </p:cNvSpPr>
          <p:nvPr>
            <p:ph type="sldNum" sz="quarter" idx="5"/>
          </p:nvPr>
        </p:nvSpPr>
        <p:spPr/>
        <p:txBody>
          <a:bodyPr/>
          <a:lstStyle/>
          <a:p>
            <a:fld id="{A51F8522-9CDD-4D7D-8612-60FC78DF5646}" type="slidenum">
              <a:rPr lang="cs-CZ" smtClean="0"/>
              <a:t>4</a:t>
            </a:fld>
            <a:endParaRPr lang="cs-CZ"/>
          </a:p>
        </p:txBody>
      </p:sp>
    </p:spTree>
    <p:extLst>
      <p:ext uri="{BB962C8B-B14F-4D97-AF65-F5344CB8AC3E}">
        <p14:creationId xmlns:p14="http://schemas.microsoft.com/office/powerpoint/2010/main" val="2396570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Faktory - Např. zdravotní stav, temperament dítěte,….</a:t>
            </a:r>
          </a:p>
        </p:txBody>
      </p:sp>
      <p:sp>
        <p:nvSpPr>
          <p:cNvPr id="4" name="Zástupný symbol pro číslo snímku 3"/>
          <p:cNvSpPr>
            <a:spLocks noGrp="1"/>
          </p:cNvSpPr>
          <p:nvPr>
            <p:ph type="sldNum" sz="quarter" idx="5"/>
          </p:nvPr>
        </p:nvSpPr>
        <p:spPr/>
        <p:txBody>
          <a:bodyPr/>
          <a:lstStyle/>
          <a:p>
            <a:fld id="{A51F8522-9CDD-4D7D-8612-60FC78DF5646}" type="slidenum">
              <a:rPr lang="cs-CZ" smtClean="0"/>
              <a:t>73</a:t>
            </a:fld>
            <a:endParaRPr lang="cs-CZ"/>
          </a:p>
        </p:txBody>
      </p:sp>
    </p:spTree>
    <p:extLst>
      <p:ext uri="{BB962C8B-B14F-4D97-AF65-F5344CB8AC3E}">
        <p14:creationId xmlns:p14="http://schemas.microsoft.com/office/powerpoint/2010/main" val="1699665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Dle diagnostiky Bednářové vymezujeme oblasti pro školní zralost: motorika, grafomotorika, kresba; zrakové vnímání a paměť; vnímání prostoru a prostorové </a:t>
            </a:r>
            <a:r>
              <a:rPr lang="cs-CZ" dirty="0" err="1"/>
              <a:t>představy;vnímání</a:t>
            </a:r>
            <a:r>
              <a:rPr lang="cs-CZ" dirty="0"/>
              <a:t> času; řeč; sluchové vnímání a paměť; základní matematické představy; sociální dovednosti</a:t>
            </a:r>
          </a:p>
        </p:txBody>
      </p:sp>
      <p:sp>
        <p:nvSpPr>
          <p:cNvPr id="4" name="Zástupný symbol pro číslo snímku 3"/>
          <p:cNvSpPr>
            <a:spLocks noGrp="1"/>
          </p:cNvSpPr>
          <p:nvPr>
            <p:ph type="sldNum" sz="quarter" idx="5"/>
          </p:nvPr>
        </p:nvSpPr>
        <p:spPr/>
        <p:txBody>
          <a:bodyPr/>
          <a:lstStyle/>
          <a:p>
            <a:fld id="{A51F8522-9CDD-4D7D-8612-60FC78DF5646}" type="slidenum">
              <a:rPr lang="cs-CZ" smtClean="0"/>
              <a:t>5</a:t>
            </a:fld>
            <a:endParaRPr lang="cs-CZ"/>
          </a:p>
        </p:txBody>
      </p:sp>
    </p:spTree>
    <p:extLst>
      <p:ext uri="{BB962C8B-B14F-4D97-AF65-F5344CB8AC3E}">
        <p14:creationId xmlns:p14="http://schemas.microsoft.com/office/powerpoint/2010/main" val="1848113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Předcházíme poruchám učení, </a:t>
            </a:r>
            <a:r>
              <a:rPr lang="cs-CZ" dirty="0" err="1"/>
              <a:t>B.Sindelarová</a:t>
            </a:r>
            <a:r>
              <a:rPr lang="cs-CZ" dirty="0"/>
              <a:t>, Praha: Portál, 2016</a:t>
            </a:r>
          </a:p>
        </p:txBody>
      </p:sp>
      <p:sp>
        <p:nvSpPr>
          <p:cNvPr id="4" name="Zástupný symbol pro číslo snímku 3"/>
          <p:cNvSpPr>
            <a:spLocks noGrp="1"/>
          </p:cNvSpPr>
          <p:nvPr>
            <p:ph type="sldNum" sz="quarter" idx="5"/>
          </p:nvPr>
        </p:nvSpPr>
        <p:spPr/>
        <p:txBody>
          <a:bodyPr/>
          <a:lstStyle/>
          <a:p>
            <a:fld id="{A51F8522-9CDD-4D7D-8612-60FC78DF5646}" type="slidenum">
              <a:rPr lang="cs-CZ" smtClean="0"/>
              <a:t>7</a:t>
            </a:fld>
            <a:endParaRPr lang="cs-CZ"/>
          </a:p>
        </p:txBody>
      </p:sp>
    </p:spTree>
    <p:extLst>
      <p:ext uri="{BB962C8B-B14F-4D97-AF65-F5344CB8AC3E}">
        <p14:creationId xmlns:p14="http://schemas.microsoft.com/office/powerpoint/2010/main" val="4252042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Bednářová J., 2015</a:t>
            </a:r>
          </a:p>
        </p:txBody>
      </p:sp>
      <p:sp>
        <p:nvSpPr>
          <p:cNvPr id="4" name="Zástupný symbol pro číslo snímku 3"/>
          <p:cNvSpPr>
            <a:spLocks noGrp="1"/>
          </p:cNvSpPr>
          <p:nvPr>
            <p:ph type="sldNum" sz="quarter" idx="5"/>
          </p:nvPr>
        </p:nvSpPr>
        <p:spPr/>
        <p:txBody>
          <a:bodyPr/>
          <a:lstStyle/>
          <a:p>
            <a:fld id="{A51F8522-9CDD-4D7D-8612-60FC78DF5646}" type="slidenum">
              <a:rPr lang="cs-CZ" smtClean="0"/>
              <a:t>9</a:t>
            </a:fld>
            <a:endParaRPr lang="cs-CZ"/>
          </a:p>
        </p:txBody>
      </p:sp>
    </p:spTree>
    <p:extLst>
      <p:ext uri="{BB962C8B-B14F-4D97-AF65-F5344CB8AC3E}">
        <p14:creationId xmlns:p14="http://schemas.microsoft.com/office/powerpoint/2010/main" val="3229252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Dyspinxie</a:t>
            </a:r>
            <a:endParaRPr lang="cs-CZ" dirty="0"/>
          </a:p>
          <a:p>
            <a:pPr algn="just"/>
            <a:r>
              <a:rPr lang="cs-CZ" sz="1800" b="0" i="0" dirty="0">
                <a:solidFill>
                  <a:srgbClr val="323D4F"/>
                </a:solidFill>
                <a:effectLst/>
                <a:latin typeface="Times New Roman" panose="02020603050405020304" pitchFamily="18" charset="0"/>
              </a:rPr>
              <a:t>Jedná se vývojovou poruchu kreslení. V jejím pozadí bývá buď porucha v oblasti vizuální (</a:t>
            </a:r>
            <a:r>
              <a:rPr lang="cs-CZ" sz="1800" b="0" i="0" dirty="0" err="1">
                <a:solidFill>
                  <a:srgbClr val="323D4F"/>
                </a:solidFill>
                <a:effectLst/>
                <a:latin typeface="Times New Roman" panose="02020603050405020304" pitchFamily="18" charset="0"/>
              </a:rPr>
              <a:t>dysgnosie</a:t>
            </a:r>
            <a:r>
              <a:rPr lang="cs-CZ" sz="1800" b="0" i="0" dirty="0">
                <a:solidFill>
                  <a:srgbClr val="323D4F"/>
                </a:solidFill>
                <a:effectLst/>
                <a:latin typeface="Times New Roman" panose="02020603050405020304" pitchFamily="18" charset="0"/>
              </a:rPr>
              <a:t>) nebo motorické (dyspraxie), nebo v obou, anebo v jejich integraci.</a:t>
            </a:r>
            <a:endParaRPr lang="cs-CZ" b="0" i="0" dirty="0">
              <a:solidFill>
                <a:srgbClr val="323D4F"/>
              </a:solidFill>
              <a:effectLst/>
              <a:latin typeface="Arial" panose="020B0604020202020204" pitchFamily="34" charset="0"/>
            </a:endParaRPr>
          </a:p>
          <a:p>
            <a:pPr algn="l"/>
            <a:r>
              <a:rPr lang="cs-CZ" sz="1800" b="0" i="0" dirty="0">
                <a:solidFill>
                  <a:srgbClr val="323D4F"/>
                </a:solidFill>
                <a:effectLst/>
                <a:latin typeface="Times New Roman" panose="02020603050405020304" pitchFamily="18" charset="0"/>
              </a:rPr>
              <a:t>- nízká úroveň vlastní kresby i obkreslování, neobratné zacházení s tužkou, pastelkou, perem, obtíže s chápáním perspektivy, neobratnost v jemné motorice.</a:t>
            </a:r>
            <a:endParaRPr lang="cs-CZ" b="0" i="0" dirty="0">
              <a:solidFill>
                <a:srgbClr val="323D4F"/>
              </a:solidFill>
              <a:effectLst/>
              <a:latin typeface="Arial" panose="020B0604020202020204" pitchFamily="34" charset="0"/>
            </a:endParaRPr>
          </a:p>
          <a:p>
            <a:endParaRPr lang="cs-CZ" dirty="0"/>
          </a:p>
        </p:txBody>
      </p:sp>
      <p:sp>
        <p:nvSpPr>
          <p:cNvPr id="4" name="Zástupný symbol pro číslo snímku 3"/>
          <p:cNvSpPr>
            <a:spLocks noGrp="1"/>
          </p:cNvSpPr>
          <p:nvPr>
            <p:ph type="sldNum" sz="quarter" idx="5"/>
          </p:nvPr>
        </p:nvSpPr>
        <p:spPr/>
        <p:txBody>
          <a:bodyPr/>
          <a:lstStyle/>
          <a:p>
            <a:fld id="{A51F8522-9CDD-4D7D-8612-60FC78DF5646}" type="slidenum">
              <a:rPr lang="cs-CZ" smtClean="0"/>
              <a:t>47</a:t>
            </a:fld>
            <a:endParaRPr lang="cs-CZ"/>
          </a:p>
        </p:txBody>
      </p:sp>
    </p:spTree>
    <p:extLst>
      <p:ext uri="{BB962C8B-B14F-4D97-AF65-F5344CB8AC3E}">
        <p14:creationId xmlns:p14="http://schemas.microsoft.com/office/powerpoint/2010/main" val="2566230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r>
              <a:rPr lang="cs-CZ" b="0" i="0" dirty="0">
                <a:solidFill>
                  <a:srgbClr val="000000"/>
                </a:solidFill>
                <a:effectLst/>
                <a:latin typeface="Arial" panose="020B0604020202020204" pitchFamily="34" charset="0"/>
              </a:rPr>
              <a:t>Aktivity vhodné pro práci s dětmi s ADHD, které bylo vytvořeno v rámci projektu Prohlubování klíčových kompetencí pedagogů, jiných odborníků a rodičů jako podpora vzdělávání dětí se syndromem ADHD (Číslo projektu: CZ.1.07/1.2.12/01.0002). </a:t>
            </a:r>
            <a:br>
              <a:rPr lang="cs-CZ" b="0" i="0" dirty="0">
                <a:solidFill>
                  <a:srgbClr val="000000"/>
                </a:solidFill>
                <a:effectLst/>
                <a:latin typeface="Arial" panose="020B0604020202020204" pitchFamily="34" charset="0"/>
              </a:rPr>
            </a:br>
            <a:r>
              <a:rPr lang="cs-CZ" b="0" i="0" u="none" strike="noStrike" dirty="0">
                <a:solidFill>
                  <a:srgbClr val="496383"/>
                </a:solidFill>
                <a:effectLst/>
                <a:latin typeface="Arial" panose="020B0604020202020204" pitchFamily="34" charset="0"/>
                <a:hlinkClick r:id="rId3"/>
              </a:rPr>
              <a:t>http://www.neklidne-deti.cz/</a:t>
            </a:r>
            <a:endParaRPr lang="cs-CZ" b="0" i="0" dirty="0">
              <a:solidFill>
                <a:srgbClr val="000000"/>
              </a:solidFill>
              <a:effectLst/>
              <a:latin typeface="Arial" panose="020B0604020202020204" pitchFamily="34" charset="0"/>
            </a:endParaRPr>
          </a:p>
          <a:p>
            <a:pPr algn="just"/>
            <a:r>
              <a:rPr lang="cs-CZ" b="0" i="0" dirty="0">
                <a:solidFill>
                  <a:srgbClr val="000000"/>
                </a:solidFill>
                <a:effectLst/>
                <a:latin typeface="Arial" panose="020B0604020202020204" pitchFamily="34" charset="0"/>
              </a:rPr>
              <a:t>DOBIÁŠOVÁ, M.; HÁJKOVÁ, M.; NEŠPOROVÁ, M. </a:t>
            </a:r>
            <a:r>
              <a:rPr lang="cs-CZ" b="0" i="1" dirty="0">
                <a:solidFill>
                  <a:srgbClr val="000000"/>
                </a:solidFill>
                <a:effectLst/>
                <a:latin typeface="Arial" panose="020B0604020202020204" pitchFamily="34" charset="0"/>
              </a:rPr>
              <a:t>Aktivity vhodné pro práci s dětmi s ADHD: Portfolio vytvořené v rámci projektu Prohlubování klíčových kompetencí pedagogů, jiných odborníků a rodičů jako podpora vzdělávání dětí se syndromem ADHD</a:t>
            </a:r>
            <a:r>
              <a:rPr lang="cs-CZ" b="0" i="0" dirty="0">
                <a:solidFill>
                  <a:srgbClr val="000000"/>
                </a:solidFill>
                <a:effectLst/>
                <a:latin typeface="Arial" panose="020B0604020202020204" pitchFamily="34" charset="0"/>
              </a:rPr>
              <a:t>. Brno: Centrum pro rodinu a sociální péči, 2015.</a:t>
            </a:r>
          </a:p>
          <a:p>
            <a:endParaRPr lang="cs-CZ" dirty="0"/>
          </a:p>
        </p:txBody>
      </p:sp>
      <p:sp>
        <p:nvSpPr>
          <p:cNvPr id="4" name="Zástupný symbol pro číslo snímku 3"/>
          <p:cNvSpPr>
            <a:spLocks noGrp="1"/>
          </p:cNvSpPr>
          <p:nvPr>
            <p:ph type="sldNum" sz="quarter" idx="5"/>
          </p:nvPr>
        </p:nvSpPr>
        <p:spPr/>
        <p:txBody>
          <a:bodyPr/>
          <a:lstStyle/>
          <a:p>
            <a:fld id="{A51F8522-9CDD-4D7D-8612-60FC78DF5646}" type="slidenum">
              <a:rPr lang="cs-CZ" smtClean="0"/>
              <a:t>55</a:t>
            </a:fld>
            <a:endParaRPr lang="cs-CZ"/>
          </a:p>
        </p:txBody>
      </p:sp>
    </p:spTree>
    <p:extLst>
      <p:ext uri="{BB962C8B-B14F-4D97-AF65-F5344CB8AC3E}">
        <p14:creationId xmlns:p14="http://schemas.microsoft.com/office/powerpoint/2010/main" val="3057539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r>
              <a:rPr lang="cs-CZ" b="0" i="0" dirty="0">
                <a:solidFill>
                  <a:srgbClr val="323D4F"/>
                </a:solidFill>
                <a:effectLst/>
                <a:latin typeface="Arial" panose="020B0604020202020204" pitchFamily="34" charset="0"/>
              </a:rPr>
              <a:t>Dyspraxie je specifická vývojová porucha motorických funkcí u dítěte s inteligencí průměrnou a vyšší. Dítě s dyspraxií vykazuje rozdíl mezi pohybovými schopnostmi a věkem. Má obtíže při osvojování komplexních pohybových dovedností. Hrubá motorika je ve vývoji opožděná a dítě má problémy v nápodobě viděných pohybů. Následně si obtížně osvojuje úkoly vyžadující jemnou motoriku.</a:t>
            </a:r>
          </a:p>
          <a:p>
            <a:pPr algn="l"/>
            <a:r>
              <a:rPr lang="cs-CZ" b="0" i="0" dirty="0">
                <a:solidFill>
                  <a:srgbClr val="323D4F"/>
                </a:solidFill>
                <a:effectLst/>
                <a:latin typeface="Arial" panose="020B0604020202020204" pitchFamily="34" charset="0"/>
              </a:rPr>
              <a:t>Dítě trpící touto poruchou je často označováno za neobratné, nemotorné či nešikovné.</a:t>
            </a:r>
          </a:p>
          <a:p>
            <a:r>
              <a:rPr lang="cs-CZ" dirty="0"/>
              <a:t>https://wiki.rvp.cz/Knihovna/1.Pedagogick%C3%BD_lexikon/D/Dyspraxie</a:t>
            </a:r>
          </a:p>
        </p:txBody>
      </p:sp>
      <p:sp>
        <p:nvSpPr>
          <p:cNvPr id="4" name="Zástupný symbol pro číslo snímku 3"/>
          <p:cNvSpPr>
            <a:spLocks noGrp="1"/>
          </p:cNvSpPr>
          <p:nvPr>
            <p:ph type="sldNum" sz="quarter" idx="5"/>
          </p:nvPr>
        </p:nvSpPr>
        <p:spPr/>
        <p:txBody>
          <a:bodyPr/>
          <a:lstStyle/>
          <a:p>
            <a:fld id="{A51F8522-9CDD-4D7D-8612-60FC78DF5646}" type="slidenum">
              <a:rPr lang="cs-CZ" smtClean="0"/>
              <a:t>57</a:t>
            </a:fld>
            <a:endParaRPr lang="cs-CZ"/>
          </a:p>
        </p:txBody>
      </p:sp>
    </p:spTree>
    <p:extLst>
      <p:ext uri="{BB962C8B-B14F-4D97-AF65-F5344CB8AC3E}">
        <p14:creationId xmlns:p14="http://schemas.microsoft.com/office/powerpoint/2010/main" val="672949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i="0" dirty="0">
                <a:solidFill>
                  <a:srgbClr val="323D4F"/>
                </a:solidFill>
                <a:effectLst/>
                <a:latin typeface="Arial" panose="020B0604020202020204" pitchFamily="34" charset="0"/>
              </a:rPr>
              <a:t>Vývojová dysfázie je porucha postihující vývoj řeči, toto postižení řečových center v mozku má velmi různorodý charakter a často ho nelze přesně lokalizovat. Etiologie poruchy sahá od doby těhotenství (např. toxické poškození plodu) přes dobu porodu (např. porodní trauma) po období postnatální (např. prodloužená novorozenecká žloutenka, virové onemocnění s lehkými známkami encefalitidy). Postižena může být kterákoli složka verbálního aktu (senzorická, motorická, obě), na základě tohoto poškození se pak u dětí objevují charakteristické rysy této poruchy, zasahující v různé míře do všech složek jejich řečového projevu. (Dvořák, 1999)</a:t>
            </a:r>
            <a:endParaRPr lang="cs-CZ" dirty="0"/>
          </a:p>
        </p:txBody>
      </p:sp>
      <p:sp>
        <p:nvSpPr>
          <p:cNvPr id="4" name="Zástupný symbol pro číslo snímku 3"/>
          <p:cNvSpPr>
            <a:spLocks noGrp="1"/>
          </p:cNvSpPr>
          <p:nvPr>
            <p:ph type="sldNum" sz="quarter" idx="5"/>
          </p:nvPr>
        </p:nvSpPr>
        <p:spPr/>
        <p:txBody>
          <a:bodyPr/>
          <a:lstStyle/>
          <a:p>
            <a:fld id="{A51F8522-9CDD-4D7D-8612-60FC78DF5646}" type="slidenum">
              <a:rPr lang="cs-CZ" smtClean="0"/>
              <a:t>59</a:t>
            </a:fld>
            <a:endParaRPr lang="cs-CZ"/>
          </a:p>
        </p:txBody>
      </p:sp>
    </p:spTree>
    <p:extLst>
      <p:ext uri="{BB962C8B-B14F-4D97-AF65-F5344CB8AC3E}">
        <p14:creationId xmlns:p14="http://schemas.microsoft.com/office/powerpoint/2010/main" val="1971776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Fonematická diferenciace</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potíže s rozlišováním sykavek, dlouhých a krátkých hlásek, měkkých a tvrdých souhlásek, znělých a neznělých, nosových a nenosových</a:t>
            </a:r>
          </a:p>
          <a:p>
            <a:r>
              <a:rPr lang="cs-CZ" dirty="0"/>
              <a:t>Analýza a syntéza – potíže s rozkladem slov na slabiky, na hlásky a ve skládání slov z hlásek</a:t>
            </a:r>
          </a:p>
        </p:txBody>
      </p:sp>
      <p:sp>
        <p:nvSpPr>
          <p:cNvPr id="4" name="Zástupný symbol pro číslo snímku 3"/>
          <p:cNvSpPr>
            <a:spLocks noGrp="1"/>
          </p:cNvSpPr>
          <p:nvPr>
            <p:ph type="sldNum" sz="quarter" idx="5"/>
          </p:nvPr>
        </p:nvSpPr>
        <p:spPr/>
        <p:txBody>
          <a:bodyPr/>
          <a:lstStyle/>
          <a:p>
            <a:fld id="{A51F8522-9CDD-4D7D-8612-60FC78DF5646}" type="slidenum">
              <a:rPr lang="cs-CZ" smtClean="0"/>
              <a:t>62</a:t>
            </a:fld>
            <a:endParaRPr lang="cs-CZ"/>
          </a:p>
        </p:txBody>
      </p:sp>
    </p:spTree>
    <p:extLst>
      <p:ext uri="{BB962C8B-B14F-4D97-AF65-F5344CB8AC3E}">
        <p14:creationId xmlns:p14="http://schemas.microsoft.com/office/powerpoint/2010/main" val="2107502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C20BD39C-B434-4301-B5B1-CC11ABD14F0D}" type="datetimeFigureOut">
              <a:rPr lang="cs-CZ" smtClean="0"/>
              <a:t>07.11.2020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9D4EC49-A9B8-4EAF-A75B-C63A5804249F}" type="slidenum">
              <a:rPr lang="cs-CZ" smtClean="0"/>
              <a:t>‹#›</a:t>
            </a:fld>
            <a:endParaRPr lang="cs-CZ"/>
          </a:p>
        </p:txBody>
      </p:sp>
    </p:spTree>
    <p:extLst>
      <p:ext uri="{BB962C8B-B14F-4D97-AF65-F5344CB8AC3E}">
        <p14:creationId xmlns:p14="http://schemas.microsoft.com/office/powerpoint/2010/main" val="2048198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20BD39C-B434-4301-B5B1-CC11ABD14F0D}" type="datetimeFigureOut">
              <a:rPr lang="cs-CZ" smtClean="0"/>
              <a:t>07.11.2020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9D4EC49-A9B8-4EAF-A75B-C63A5804249F}" type="slidenum">
              <a:rPr lang="cs-CZ" smtClean="0"/>
              <a:t>‹#›</a:t>
            </a:fld>
            <a:endParaRPr lang="cs-CZ"/>
          </a:p>
        </p:txBody>
      </p:sp>
    </p:spTree>
    <p:extLst>
      <p:ext uri="{BB962C8B-B14F-4D97-AF65-F5344CB8AC3E}">
        <p14:creationId xmlns:p14="http://schemas.microsoft.com/office/powerpoint/2010/main" val="435669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cs-CZ"/>
              <a:t>Kliknutím lze upravit styl.</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C20BD39C-B434-4301-B5B1-CC11ABD14F0D}" type="datetimeFigureOut">
              <a:rPr lang="cs-CZ" smtClean="0"/>
              <a:t>07.11.2020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9D4EC49-A9B8-4EAF-A75B-C63A5804249F}" type="slidenum">
              <a:rPr lang="cs-CZ" smtClean="0"/>
              <a:t>‹#›</a:t>
            </a:fld>
            <a:endParaRPr lang="cs-CZ"/>
          </a:p>
        </p:txBody>
      </p:sp>
    </p:spTree>
    <p:extLst>
      <p:ext uri="{BB962C8B-B14F-4D97-AF65-F5344CB8AC3E}">
        <p14:creationId xmlns:p14="http://schemas.microsoft.com/office/powerpoint/2010/main" val="1411232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cs-CZ"/>
              <a:t>Kliknutím lze upravit styl.</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C20BD39C-B434-4301-B5B1-CC11ABD14F0D}" type="datetimeFigureOut">
              <a:rPr lang="cs-CZ" smtClean="0"/>
              <a:t>07.11.2020</a:t>
            </a:fld>
            <a:endParaRPr lang="cs-CZ"/>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cs-CZ"/>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19D4EC49-A9B8-4EAF-A75B-C63A5804249F}" type="slidenum">
              <a:rPr lang="cs-CZ" smtClean="0"/>
              <a:t>‹#›</a:t>
            </a:fld>
            <a:endParaRPr lang="cs-CZ"/>
          </a:p>
        </p:txBody>
      </p:sp>
    </p:spTree>
    <p:extLst>
      <p:ext uri="{BB962C8B-B14F-4D97-AF65-F5344CB8AC3E}">
        <p14:creationId xmlns:p14="http://schemas.microsoft.com/office/powerpoint/2010/main" val="1970690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20BD39C-B434-4301-B5B1-CC11ABD14F0D}" type="datetimeFigureOut">
              <a:rPr lang="cs-CZ" smtClean="0"/>
              <a:t>07.11.2020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9D4EC49-A9B8-4EAF-A75B-C63A5804249F}" type="slidenum">
              <a:rPr lang="cs-CZ" smtClean="0"/>
              <a:t>‹#›</a:t>
            </a:fld>
            <a:endParaRPr lang="cs-CZ"/>
          </a:p>
        </p:txBody>
      </p:sp>
    </p:spTree>
    <p:extLst>
      <p:ext uri="{BB962C8B-B14F-4D97-AF65-F5344CB8AC3E}">
        <p14:creationId xmlns:p14="http://schemas.microsoft.com/office/powerpoint/2010/main" val="3766657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cs-CZ"/>
              <a:t>Kliknutím lze upravit styl.</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C20BD39C-B434-4301-B5B1-CC11ABD14F0D}" type="datetimeFigureOut">
              <a:rPr lang="cs-CZ" smtClean="0"/>
              <a:t>07.11.2020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9D4EC49-A9B8-4EAF-A75B-C63A5804249F}" type="slidenum">
              <a:rPr lang="cs-CZ" smtClean="0"/>
              <a:t>‹#›</a:t>
            </a:fld>
            <a:endParaRPr lang="cs-CZ"/>
          </a:p>
        </p:txBody>
      </p:sp>
    </p:spTree>
    <p:extLst>
      <p:ext uri="{BB962C8B-B14F-4D97-AF65-F5344CB8AC3E}">
        <p14:creationId xmlns:p14="http://schemas.microsoft.com/office/powerpoint/2010/main" val="3781248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C20BD39C-B434-4301-B5B1-CC11ABD14F0D}" type="datetimeFigureOut">
              <a:rPr lang="cs-CZ" smtClean="0"/>
              <a:t>07.11.2020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9D4EC49-A9B8-4EAF-A75B-C63A5804249F}" type="slidenum">
              <a:rPr lang="cs-CZ" smtClean="0"/>
              <a:t>‹#›</a:t>
            </a:fld>
            <a:endParaRPr lang="cs-CZ"/>
          </a:p>
        </p:txBody>
      </p:sp>
    </p:spTree>
    <p:extLst>
      <p:ext uri="{BB962C8B-B14F-4D97-AF65-F5344CB8AC3E}">
        <p14:creationId xmlns:p14="http://schemas.microsoft.com/office/powerpoint/2010/main" val="1857374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C20BD39C-B434-4301-B5B1-CC11ABD14F0D}" type="datetimeFigureOut">
              <a:rPr lang="cs-CZ" smtClean="0"/>
              <a:t>07.11.2020</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19D4EC49-A9B8-4EAF-A75B-C63A5804249F}" type="slidenum">
              <a:rPr lang="cs-CZ" smtClean="0"/>
              <a:t>‹#›</a:t>
            </a:fld>
            <a:endParaRPr lang="cs-CZ"/>
          </a:p>
        </p:txBody>
      </p:sp>
    </p:spTree>
    <p:extLst>
      <p:ext uri="{BB962C8B-B14F-4D97-AF65-F5344CB8AC3E}">
        <p14:creationId xmlns:p14="http://schemas.microsoft.com/office/powerpoint/2010/main" val="2756844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C20BD39C-B434-4301-B5B1-CC11ABD14F0D}" type="datetimeFigureOut">
              <a:rPr lang="cs-CZ" smtClean="0"/>
              <a:t>07.11.2020</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19D4EC49-A9B8-4EAF-A75B-C63A5804249F}" type="slidenum">
              <a:rPr lang="cs-CZ" smtClean="0"/>
              <a:t>‹#›</a:t>
            </a:fld>
            <a:endParaRPr lang="cs-CZ"/>
          </a:p>
        </p:txBody>
      </p:sp>
    </p:spTree>
    <p:extLst>
      <p:ext uri="{BB962C8B-B14F-4D97-AF65-F5344CB8AC3E}">
        <p14:creationId xmlns:p14="http://schemas.microsoft.com/office/powerpoint/2010/main" val="504888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0BD39C-B434-4301-B5B1-CC11ABD14F0D}" type="datetimeFigureOut">
              <a:rPr lang="cs-CZ" smtClean="0"/>
              <a:t>07.11.2020</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19D4EC49-A9B8-4EAF-A75B-C63A5804249F}" type="slidenum">
              <a:rPr lang="cs-CZ" smtClean="0"/>
              <a:t>‹#›</a:t>
            </a:fld>
            <a:endParaRPr lang="cs-CZ"/>
          </a:p>
        </p:txBody>
      </p:sp>
    </p:spTree>
    <p:extLst>
      <p:ext uri="{BB962C8B-B14F-4D97-AF65-F5344CB8AC3E}">
        <p14:creationId xmlns:p14="http://schemas.microsoft.com/office/powerpoint/2010/main" val="1319833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cs-CZ"/>
              <a:t>Kliknutím lze upravit styl.</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cs-CZ"/>
              <a:t>Po kliknutí můžete upravovat styly textu v předloze.</a:t>
            </a:r>
          </a:p>
        </p:txBody>
      </p:sp>
      <p:sp>
        <p:nvSpPr>
          <p:cNvPr id="5" name="Date Placeholder 4"/>
          <p:cNvSpPr>
            <a:spLocks noGrp="1"/>
          </p:cNvSpPr>
          <p:nvPr>
            <p:ph type="dt" sz="half" idx="10"/>
          </p:nvPr>
        </p:nvSpPr>
        <p:spPr/>
        <p:txBody>
          <a:bodyPr/>
          <a:lstStyle/>
          <a:p>
            <a:fld id="{C20BD39C-B434-4301-B5B1-CC11ABD14F0D}" type="datetimeFigureOut">
              <a:rPr lang="cs-CZ" smtClean="0"/>
              <a:t>07.11.2020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19D4EC49-A9B8-4EAF-A75B-C63A5804249F}" type="slidenum">
              <a:rPr lang="cs-CZ" smtClean="0"/>
              <a:t>‹#›</a:t>
            </a:fld>
            <a:endParaRPr lang="cs-CZ"/>
          </a:p>
        </p:txBody>
      </p:sp>
    </p:spTree>
    <p:extLst>
      <p:ext uri="{BB962C8B-B14F-4D97-AF65-F5344CB8AC3E}">
        <p14:creationId xmlns:p14="http://schemas.microsoft.com/office/powerpoint/2010/main" val="2469000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20BD39C-B434-4301-B5B1-CC11ABD14F0D}" type="datetimeFigureOut">
              <a:rPr lang="cs-CZ" smtClean="0"/>
              <a:t>07.11.2020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9D4EC49-A9B8-4EAF-A75B-C63A5804249F}" type="slidenum">
              <a:rPr lang="cs-CZ" smtClean="0"/>
              <a:t>‹#›</a:t>
            </a:fld>
            <a:endParaRPr lang="cs-CZ"/>
          </a:p>
        </p:txBody>
      </p:sp>
    </p:spTree>
    <p:extLst>
      <p:ext uri="{BB962C8B-B14F-4D97-AF65-F5344CB8AC3E}">
        <p14:creationId xmlns:p14="http://schemas.microsoft.com/office/powerpoint/2010/main" val="30373922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C20BD39C-B434-4301-B5B1-CC11ABD14F0D}" type="datetimeFigureOut">
              <a:rPr lang="cs-CZ" smtClean="0"/>
              <a:t>07.11.2020</a:t>
            </a:fld>
            <a:endParaRPr lang="cs-CZ"/>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cs-CZ"/>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19D4EC49-A9B8-4EAF-A75B-C63A5804249F}" type="slidenum">
              <a:rPr lang="cs-CZ" smtClean="0"/>
              <a:t>‹#›</a:t>
            </a:fld>
            <a:endParaRPr lang="cs-CZ"/>
          </a:p>
        </p:txBody>
      </p:sp>
    </p:spTree>
    <p:extLst>
      <p:ext uri="{BB962C8B-B14F-4D97-AF65-F5344CB8AC3E}">
        <p14:creationId xmlns:p14="http://schemas.microsoft.com/office/powerpoint/2010/main" val="4044416955"/>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20BD39C-B434-4301-B5B1-CC11ABD14F0D}" type="datetimeFigureOut">
              <a:rPr lang="cs-CZ" smtClean="0"/>
              <a:t>07.11.2020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9D4EC49-A9B8-4EAF-A75B-C63A5804249F}" type="slidenum">
              <a:rPr lang="cs-CZ" smtClean="0"/>
              <a:t>‹#›</a:t>
            </a:fld>
            <a:endParaRPr lang="cs-CZ"/>
          </a:p>
        </p:txBody>
      </p:sp>
    </p:spTree>
    <p:extLst>
      <p:ext uri="{BB962C8B-B14F-4D97-AF65-F5344CB8AC3E}">
        <p14:creationId xmlns:p14="http://schemas.microsoft.com/office/powerpoint/2010/main" val="1345505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20BD39C-B434-4301-B5B1-CC11ABD14F0D}" type="datetimeFigureOut">
              <a:rPr lang="cs-CZ" smtClean="0"/>
              <a:t>07.11.2020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9D4EC49-A9B8-4EAF-A75B-C63A5804249F}" type="slidenum">
              <a:rPr lang="cs-CZ" smtClean="0"/>
              <a:t>‹#›</a:t>
            </a:fld>
            <a:endParaRPr lang="cs-CZ"/>
          </a:p>
        </p:txBody>
      </p:sp>
    </p:spTree>
    <p:extLst>
      <p:ext uri="{BB962C8B-B14F-4D97-AF65-F5344CB8AC3E}">
        <p14:creationId xmlns:p14="http://schemas.microsoft.com/office/powerpoint/2010/main" val="1058798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cs-CZ"/>
              <a:t>Kliknutím lze upravit styl.</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C20BD39C-B434-4301-B5B1-CC11ABD14F0D}" type="datetimeFigureOut">
              <a:rPr lang="cs-CZ" smtClean="0"/>
              <a:t>07.11.2020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9D4EC49-A9B8-4EAF-A75B-C63A5804249F}" type="slidenum">
              <a:rPr lang="cs-CZ" smtClean="0"/>
              <a:t>‹#›</a:t>
            </a:fld>
            <a:endParaRPr lang="cs-CZ"/>
          </a:p>
        </p:txBody>
      </p:sp>
    </p:spTree>
    <p:extLst>
      <p:ext uri="{BB962C8B-B14F-4D97-AF65-F5344CB8AC3E}">
        <p14:creationId xmlns:p14="http://schemas.microsoft.com/office/powerpoint/2010/main" val="3801586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C20BD39C-B434-4301-B5B1-CC11ABD14F0D}" type="datetimeFigureOut">
              <a:rPr lang="cs-CZ" smtClean="0"/>
              <a:t>07.11.2020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9D4EC49-A9B8-4EAF-A75B-C63A5804249F}" type="slidenum">
              <a:rPr lang="cs-CZ" smtClean="0"/>
              <a:t>‹#›</a:t>
            </a:fld>
            <a:endParaRPr lang="cs-CZ"/>
          </a:p>
        </p:txBody>
      </p:sp>
    </p:spTree>
    <p:extLst>
      <p:ext uri="{BB962C8B-B14F-4D97-AF65-F5344CB8AC3E}">
        <p14:creationId xmlns:p14="http://schemas.microsoft.com/office/powerpoint/2010/main" val="1252608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845127" y="2507550"/>
            <a:ext cx="5156200" cy="3680525"/>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172200" y="2507550"/>
            <a:ext cx="5181601" cy="3680525"/>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6"/>
          <p:cNvSpPr>
            <a:spLocks noGrp="1"/>
          </p:cNvSpPr>
          <p:nvPr>
            <p:ph type="dt" sz="half" idx="10"/>
          </p:nvPr>
        </p:nvSpPr>
        <p:spPr/>
        <p:txBody>
          <a:bodyPr/>
          <a:lstStyle/>
          <a:p>
            <a:fld id="{C20BD39C-B434-4301-B5B1-CC11ABD14F0D}" type="datetimeFigureOut">
              <a:rPr lang="cs-CZ" smtClean="0"/>
              <a:t>07.11.2020</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19D4EC49-A9B8-4EAF-A75B-C63A5804249F}" type="slidenum">
              <a:rPr lang="cs-CZ" smtClean="0"/>
              <a:t>‹#›</a:t>
            </a:fld>
            <a:endParaRPr lang="cs-CZ"/>
          </a:p>
        </p:txBody>
      </p:sp>
      <p:sp>
        <p:nvSpPr>
          <p:cNvPr id="10" name="Title 9"/>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4156062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Jenom nadpi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20BD39C-B434-4301-B5B1-CC11ABD14F0D}" type="datetimeFigureOut">
              <a:rPr lang="cs-CZ" smtClean="0"/>
              <a:t>07.11.2020</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19D4EC49-A9B8-4EAF-A75B-C63A5804249F}" type="slidenum">
              <a:rPr lang="cs-CZ" smtClean="0"/>
              <a:t>‹#›</a:t>
            </a:fld>
            <a:endParaRPr lang="cs-CZ"/>
          </a:p>
        </p:txBody>
      </p:sp>
      <p:sp>
        <p:nvSpPr>
          <p:cNvPr id="6" name="Title 5"/>
          <p:cNvSpPr>
            <a:spLocks noGrp="1"/>
          </p:cNvSpPr>
          <p:nvPr>
            <p:ph type="title"/>
          </p:nvPr>
        </p:nvSpPr>
        <p:spPr/>
        <p:txBody>
          <a:bodyPr/>
          <a:lstStyle/>
          <a:p>
            <a:r>
              <a:rPr lang="cs-CZ"/>
              <a:t>Kliknutím lze upravit styl.</a:t>
            </a:r>
            <a:endParaRPr lang="en-US"/>
          </a:p>
        </p:txBody>
      </p:sp>
    </p:spTree>
    <p:extLst>
      <p:ext uri="{BB962C8B-B14F-4D97-AF65-F5344CB8AC3E}">
        <p14:creationId xmlns:p14="http://schemas.microsoft.com/office/powerpoint/2010/main" val="595090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0BD39C-B434-4301-B5B1-CC11ABD14F0D}" type="datetimeFigureOut">
              <a:rPr lang="cs-CZ" smtClean="0"/>
              <a:t>07.11.2020</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19D4EC49-A9B8-4EAF-A75B-C63A5804249F}" type="slidenum">
              <a:rPr lang="cs-CZ" smtClean="0"/>
              <a:t>‹#›</a:t>
            </a:fld>
            <a:endParaRPr lang="cs-CZ"/>
          </a:p>
        </p:txBody>
      </p:sp>
    </p:spTree>
    <p:extLst>
      <p:ext uri="{BB962C8B-B14F-4D97-AF65-F5344CB8AC3E}">
        <p14:creationId xmlns:p14="http://schemas.microsoft.com/office/powerpoint/2010/main" val="2801148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cs-CZ"/>
              <a:t>Kliknutím lze upravit styl.</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C20BD39C-B434-4301-B5B1-CC11ABD14F0D}" type="datetimeFigureOut">
              <a:rPr lang="cs-CZ" smtClean="0"/>
              <a:t>07.11.2020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9D4EC49-A9B8-4EAF-A75B-C63A5804249F}" type="slidenum">
              <a:rPr lang="cs-CZ" smtClean="0"/>
              <a:t>‹#›</a:t>
            </a:fld>
            <a:endParaRPr lang="cs-CZ"/>
          </a:p>
        </p:txBody>
      </p:sp>
    </p:spTree>
    <p:extLst>
      <p:ext uri="{BB962C8B-B14F-4D97-AF65-F5344CB8AC3E}">
        <p14:creationId xmlns:p14="http://schemas.microsoft.com/office/powerpoint/2010/main" val="3025327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cs-CZ"/>
              <a:t>Kliknutím lze upravit styl.</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C20BD39C-B434-4301-B5B1-CC11ABD14F0D}" type="datetimeFigureOut">
              <a:rPr lang="cs-CZ" smtClean="0"/>
              <a:t>07.11.2020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9D4EC49-A9B8-4EAF-A75B-C63A5804249F}" type="slidenum">
              <a:rPr lang="cs-CZ" smtClean="0"/>
              <a:t>‹#›</a:t>
            </a:fld>
            <a:endParaRPr lang="cs-CZ"/>
          </a:p>
        </p:txBody>
      </p:sp>
    </p:spTree>
    <p:extLst>
      <p:ext uri="{BB962C8B-B14F-4D97-AF65-F5344CB8AC3E}">
        <p14:creationId xmlns:p14="http://schemas.microsoft.com/office/powerpoint/2010/main" val="3643715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C20BD39C-B434-4301-B5B1-CC11ABD14F0D}" type="datetimeFigureOut">
              <a:rPr lang="cs-CZ" smtClean="0"/>
              <a:t>07.11.2020</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cs-CZ"/>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19D4EC49-A9B8-4EAF-A75B-C63A5804249F}" type="slidenum">
              <a:rPr lang="cs-CZ" smtClean="0"/>
              <a:t>‹#›</a:t>
            </a:fld>
            <a:endParaRPr lang="cs-CZ"/>
          </a:p>
        </p:txBody>
      </p:sp>
    </p:spTree>
    <p:extLst>
      <p:ext uri="{BB962C8B-B14F-4D97-AF65-F5344CB8AC3E}">
        <p14:creationId xmlns:p14="http://schemas.microsoft.com/office/powerpoint/2010/main" val="5196497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C20BD39C-B434-4301-B5B1-CC11ABD14F0D}" type="datetimeFigureOut">
              <a:rPr lang="cs-CZ" smtClean="0"/>
              <a:t>07.11.2020</a:t>
            </a:fld>
            <a:endParaRPr lang="cs-CZ"/>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cs-CZ"/>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19D4EC49-A9B8-4EAF-A75B-C63A5804249F}" type="slidenum">
              <a:rPr lang="cs-CZ" smtClean="0"/>
              <a:t>‹#›</a:t>
            </a:fld>
            <a:endParaRPr lang="cs-CZ"/>
          </a:p>
        </p:txBody>
      </p:sp>
    </p:spTree>
    <p:extLst>
      <p:ext uri="{BB962C8B-B14F-4D97-AF65-F5344CB8AC3E}">
        <p14:creationId xmlns:p14="http://schemas.microsoft.com/office/powerpoint/2010/main" val="131314260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uceni-v-pohode.cz/category/rozvoj-ditete/zrakove-vnimani/" TargetMode="External"/><Relationship Id="rId2" Type="http://schemas.openxmlformats.org/officeDocument/2006/relationships/hyperlink" Target="https://www.podporainkluze.cz/material/metodicke-video-rozvoj-zrakoveho-vnimani/"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hyperlink" Target="https://www.uceni-v-pohode.cz/category/rozvoj-ditete/page/2/"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hyperlink" Target="https://audiovideo.rvp.cz/video/2765/ONLINE-SETKANI-JAK-ROZVIJET-PREDMATEMATICKE-PREDSTAVY-V-PRIPRAVNE-TRIDE.html" TargetMode="External"/><Relationship Id="rId2" Type="http://schemas.openxmlformats.org/officeDocument/2006/relationships/hyperlink" Target="https://www.youtube.com/watch?v=O8BkSC_8Qvc" TargetMode="External"/><Relationship Id="rId1" Type="http://schemas.openxmlformats.org/officeDocument/2006/relationships/slideLayout" Target="../slideLayouts/slideLayout13.xml"/><Relationship Id="rId4" Type="http://schemas.openxmlformats.org/officeDocument/2006/relationships/hyperlink" Target="https://clanky.rvp.cz/clanek/k/PLG/18437/MS---TRIDENI.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www.uceni-v-pohode.cz/procvicovani-grafomotoriky/" TargetMode="External"/><Relationship Id="rId2" Type="http://schemas.openxmlformats.org/officeDocument/2006/relationships/hyperlink" Target="https://www.youtube.com/watch?v=k8zbQI3M9G4" TargetMode="External"/><Relationship Id="rId1" Type="http://schemas.openxmlformats.org/officeDocument/2006/relationships/slideLayout" Target="../slideLayouts/slideLayout13.xml"/><Relationship Id="rId5" Type="http://schemas.openxmlformats.org/officeDocument/2006/relationships/hyperlink" Target="https://www.youtube.com/watch?v=fNyogylYbYQ" TargetMode="External"/><Relationship Id="rId4" Type="http://schemas.openxmlformats.org/officeDocument/2006/relationships/hyperlink" Target="http://www.jak-spravne-psat.cz/"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hyperlink" Target="https://www.youtube.com/watch?v=iMW07e8Apy4" TargetMode="External"/><Relationship Id="rId2" Type="http://schemas.openxmlformats.org/officeDocument/2006/relationships/hyperlink" Target="https://www.youtube.com/watch?v=ug_YAUI3XV4" TargetMode="Externa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hyperlink" Target="https://video.aktualne.cz/dvtv/pribyva-deti-s-adhd-muzou-za-to-i-chemicka-barviva-nebo-styl/r~180211e0e2d111e8a1900cc47ab5f122/" TargetMode="Externa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7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6.xml.rels><?xml version="1.0" encoding="UTF-8" standalone="yes"?>
<Relationships xmlns="http://schemas.openxmlformats.org/package/2006/relationships"><Relationship Id="rId2" Type="http://schemas.openxmlformats.org/officeDocument/2006/relationships/hyperlink" Target="https://www.kuprog.cz/" TargetMode="Externa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hyperlink" Target="http://clanky.rvp.cz/" TargetMode="Externa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C2A297-BBD6-49EC-80F0-B2CFEE80F849}"/>
              </a:ext>
            </a:extLst>
          </p:cNvPr>
          <p:cNvSpPr>
            <a:spLocks noGrp="1"/>
          </p:cNvSpPr>
          <p:nvPr>
            <p:ph type="ctrTitle"/>
          </p:nvPr>
        </p:nvSpPr>
        <p:spPr/>
        <p:txBody>
          <a:bodyPr>
            <a:normAutofit fontScale="90000"/>
          </a:bodyPr>
          <a:lstStyle/>
          <a:p>
            <a:r>
              <a:rPr lang="cs-CZ" sz="6000" i="0" dirty="0">
                <a:solidFill>
                  <a:srgbClr val="0A0A0A"/>
                </a:solidFill>
                <a:effectLst/>
                <a:latin typeface="Open Sans"/>
              </a:rPr>
              <a:t>YSPk01 Oslabení dílčích funkcí a prevence deficitů v předškolním věku</a:t>
            </a:r>
            <a:br>
              <a:rPr lang="cs-CZ" sz="6000" i="0" dirty="0">
                <a:solidFill>
                  <a:srgbClr val="0A0A0A"/>
                </a:solidFill>
                <a:effectLst/>
                <a:latin typeface="Open Sans"/>
              </a:rPr>
            </a:br>
            <a:endParaRPr lang="cs-CZ" dirty="0"/>
          </a:p>
        </p:txBody>
      </p:sp>
    </p:spTree>
    <p:extLst>
      <p:ext uri="{BB962C8B-B14F-4D97-AF65-F5344CB8AC3E}">
        <p14:creationId xmlns:p14="http://schemas.microsoft.com/office/powerpoint/2010/main" val="482149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3587E0-01DF-489E-98E8-C2471C65BFA2}"/>
              </a:ext>
            </a:extLst>
          </p:cNvPr>
          <p:cNvSpPr>
            <a:spLocks noGrp="1"/>
          </p:cNvSpPr>
          <p:nvPr>
            <p:ph type="title"/>
          </p:nvPr>
        </p:nvSpPr>
        <p:spPr/>
        <p:txBody>
          <a:bodyPr/>
          <a:lstStyle/>
          <a:p>
            <a:r>
              <a:rPr lang="cs-CZ" dirty="0"/>
              <a:t>Školní zralost</a:t>
            </a:r>
          </a:p>
        </p:txBody>
      </p:sp>
      <p:sp>
        <p:nvSpPr>
          <p:cNvPr id="3" name="Zástupný obsah 2">
            <a:extLst>
              <a:ext uri="{FF2B5EF4-FFF2-40B4-BE49-F238E27FC236}">
                <a16:creationId xmlns:a16="http://schemas.microsoft.com/office/drawing/2014/main" id="{4C32D525-34D7-427B-A24D-A45CF2313C74}"/>
              </a:ext>
            </a:extLst>
          </p:cNvPr>
          <p:cNvSpPr>
            <a:spLocks noGrp="1"/>
          </p:cNvSpPr>
          <p:nvPr>
            <p:ph sz="half" idx="1"/>
          </p:nvPr>
        </p:nvSpPr>
        <p:spPr/>
        <p:txBody>
          <a:bodyPr>
            <a:noAutofit/>
          </a:bodyPr>
          <a:lstStyle/>
          <a:p>
            <a:pPr marL="0" indent="0">
              <a:buNone/>
            </a:pPr>
            <a:r>
              <a:rPr lang="cs-CZ" sz="2000" b="1" dirty="0">
                <a:latin typeface="Times New Roman" panose="02020603050405020304" pitchFamily="18" charset="0"/>
                <a:cs typeface="Times New Roman" panose="02020603050405020304" pitchFamily="18" charset="0"/>
              </a:rPr>
              <a:t>Oblasti důležité při posuzování školní zralosti:</a:t>
            </a:r>
          </a:p>
          <a:p>
            <a:pPr marL="0" indent="0">
              <a:buNone/>
            </a:pPr>
            <a:r>
              <a:rPr lang="cs-CZ" sz="2000" dirty="0">
                <a:latin typeface="Times New Roman" panose="02020603050405020304" pitchFamily="18" charset="0"/>
                <a:cs typeface="Times New Roman" panose="02020603050405020304" pitchFamily="18" charset="0"/>
              </a:rPr>
              <a:t> • tělesný (somatický) vývoj a zdravotní stav </a:t>
            </a:r>
          </a:p>
          <a:p>
            <a:pPr marL="0" indent="0">
              <a:buNone/>
            </a:pPr>
            <a:r>
              <a:rPr lang="cs-CZ" sz="2000" dirty="0">
                <a:latin typeface="Times New Roman" panose="02020603050405020304" pitchFamily="18" charset="0"/>
                <a:cs typeface="Times New Roman" panose="02020603050405020304" pitchFamily="18" charset="0"/>
              </a:rPr>
              <a:t>• úroveň vyspělosti poznávacích (kognitivních) funkcí </a:t>
            </a:r>
          </a:p>
          <a:p>
            <a:pPr marL="0" indent="0">
              <a:buNone/>
            </a:pPr>
            <a:r>
              <a:rPr lang="cs-CZ" sz="2000" dirty="0">
                <a:latin typeface="Times New Roman" panose="02020603050405020304" pitchFamily="18" charset="0"/>
                <a:cs typeface="Times New Roman" panose="02020603050405020304" pitchFamily="18" charset="0"/>
              </a:rPr>
              <a:t>• úroveň práceschopnosti (pracovní předpoklady, návyky)</a:t>
            </a:r>
          </a:p>
          <a:p>
            <a:pPr marL="0" indent="0">
              <a:buNone/>
            </a:pPr>
            <a:r>
              <a:rPr lang="cs-CZ" sz="2000" dirty="0">
                <a:latin typeface="Times New Roman" panose="02020603050405020304" pitchFamily="18" charset="0"/>
                <a:cs typeface="Times New Roman" panose="02020603050405020304" pitchFamily="18" charset="0"/>
              </a:rPr>
              <a:t>• úroveň zralosti osobnosti (emocionálně-sociální)</a:t>
            </a:r>
          </a:p>
          <a:p>
            <a:endParaRPr lang="cs-CZ" sz="1400" dirty="0">
              <a:latin typeface="Times New Roman" panose="02020603050405020304" pitchFamily="18" charset="0"/>
              <a:cs typeface="Times New Roman" panose="02020603050405020304" pitchFamily="18" charset="0"/>
            </a:endParaRPr>
          </a:p>
          <a:p>
            <a:endParaRPr lang="cs-CZ" sz="1400" dirty="0">
              <a:latin typeface="Times New Roman" panose="02020603050405020304" pitchFamily="18" charset="0"/>
              <a:cs typeface="Times New Roman" panose="02020603050405020304" pitchFamily="18" charset="0"/>
            </a:endParaRPr>
          </a:p>
        </p:txBody>
      </p:sp>
      <p:sp>
        <p:nvSpPr>
          <p:cNvPr id="4" name="Zástupný obsah 3">
            <a:extLst>
              <a:ext uri="{FF2B5EF4-FFF2-40B4-BE49-F238E27FC236}">
                <a16:creationId xmlns:a16="http://schemas.microsoft.com/office/drawing/2014/main" id="{E08DBB31-4E39-47B5-85F7-7F14F3A5F16C}"/>
              </a:ext>
            </a:extLst>
          </p:cNvPr>
          <p:cNvSpPr>
            <a:spLocks noGrp="1"/>
          </p:cNvSpPr>
          <p:nvPr>
            <p:ph sz="half" idx="2"/>
          </p:nvPr>
        </p:nvSpPr>
        <p:spPr/>
        <p:txBody>
          <a:bodyPr>
            <a:noAutofit/>
          </a:bodyPr>
          <a:lstStyle/>
          <a:p>
            <a:r>
              <a:rPr lang="cs-CZ" sz="2000" b="1" dirty="0">
                <a:latin typeface="Times New Roman" panose="02020603050405020304" pitchFamily="18" charset="0"/>
                <a:cs typeface="Times New Roman" panose="02020603050405020304" pitchFamily="18" charset="0"/>
              </a:rPr>
              <a:t>U kterých dětí je vhodné důkladně zvažovat zahájení školní docházky: </a:t>
            </a:r>
          </a:p>
          <a:p>
            <a:pPr marL="0" indent="0">
              <a:buNone/>
            </a:pPr>
            <a:r>
              <a:rPr lang="cs-CZ" sz="2000" dirty="0">
                <a:latin typeface="Times New Roman" panose="02020603050405020304" pitchFamily="18" charset="0"/>
                <a:cs typeface="Times New Roman" panose="02020603050405020304" pitchFamily="18" charset="0"/>
              </a:rPr>
              <a:t>• děti zdravotně oslabené </a:t>
            </a:r>
          </a:p>
          <a:p>
            <a:pPr marL="0" indent="0">
              <a:buNone/>
            </a:pPr>
            <a:r>
              <a:rPr lang="cs-CZ" sz="2000" dirty="0">
                <a:latin typeface="Times New Roman" panose="02020603050405020304" pitchFamily="18" charset="0"/>
                <a:cs typeface="Times New Roman" panose="02020603050405020304" pitchFamily="18" charset="0"/>
              </a:rPr>
              <a:t>• děti s významným opožděním kognitivního vývoje </a:t>
            </a:r>
          </a:p>
          <a:p>
            <a:pPr marL="0" indent="0">
              <a:buNone/>
            </a:pPr>
            <a:r>
              <a:rPr lang="cs-CZ" sz="2000" dirty="0">
                <a:latin typeface="Times New Roman" panose="02020603050405020304" pitchFamily="18" charset="0"/>
                <a:cs typeface="Times New Roman" panose="02020603050405020304" pitchFamily="18" charset="0"/>
              </a:rPr>
              <a:t>• děti s pomalejším nebo nerovnoměrným kognitivním vývojem </a:t>
            </a:r>
          </a:p>
          <a:p>
            <a:pPr marL="0" indent="0">
              <a:buNone/>
            </a:pPr>
            <a:r>
              <a:rPr lang="cs-CZ" sz="2000" dirty="0">
                <a:latin typeface="Times New Roman" panose="02020603050405020304" pitchFamily="18" charset="0"/>
                <a:cs typeface="Times New Roman" panose="02020603050405020304" pitchFamily="18" charset="0"/>
              </a:rPr>
              <a:t>• děti s výraznější nezralostí v některé z dílčích oblastí kognitivního vývoje </a:t>
            </a:r>
          </a:p>
          <a:p>
            <a:pPr marL="0" indent="0">
              <a:buNone/>
            </a:pPr>
            <a:r>
              <a:rPr lang="cs-CZ" sz="2000" dirty="0">
                <a:latin typeface="Times New Roman" panose="02020603050405020304" pitchFamily="18" charset="0"/>
                <a:cs typeface="Times New Roman" panose="02020603050405020304" pitchFamily="18" charset="0"/>
              </a:rPr>
              <a:t>• děti nezralé v oblasti práceschopnosti </a:t>
            </a:r>
          </a:p>
          <a:p>
            <a:pPr marL="0" indent="0">
              <a:buNone/>
            </a:pPr>
            <a:r>
              <a:rPr lang="cs-CZ" sz="2000" dirty="0">
                <a:latin typeface="Times New Roman" panose="02020603050405020304" pitchFamily="18" charset="0"/>
                <a:cs typeface="Times New Roman" panose="02020603050405020304" pitchFamily="18" charset="0"/>
              </a:rPr>
              <a:t>• děti nezralé v oblasti emocionálně-sociální</a:t>
            </a:r>
            <a:endParaRPr lang="cs-CZ" sz="2000" dirty="0"/>
          </a:p>
        </p:txBody>
      </p:sp>
    </p:spTree>
    <p:extLst>
      <p:ext uri="{BB962C8B-B14F-4D97-AF65-F5344CB8AC3E}">
        <p14:creationId xmlns:p14="http://schemas.microsoft.com/office/powerpoint/2010/main" val="3383731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EFF158-C4E4-428D-AA1A-1A01C8497EA8}"/>
              </a:ext>
            </a:extLst>
          </p:cNvPr>
          <p:cNvSpPr>
            <a:spLocks noGrp="1"/>
          </p:cNvSpPr>
          <p:nvPr>
            <p:ph type="title"/>
          </p:nvPr>
        </p:nvSpPr>
        <p:spPr>
          <a:xfrm>
            <a:off x="838200" y="365125"/>
            <a:ext cx="10515600" cy="5476117"/>
          </a:xfrm>
        </p:spPr>
        <p:txBody>
          <a:bodyPr/>
          <a:lstStyle/>
          <a:p>
            <a:pPr algn="ctr"/>
            <a:r>
              <a:rPr lang="cs-CZ" b="1" dirty="0"/>
              <a:t>PERCEPCE, KOGNITIVNÍ OBLAST, MOTORIKA, POZORNOST, ŘEČ– VÝZNAM, OSLABENÍ, PREVENCE</a:t>
            </a:r>
            <a:br>
              <a:rPr lang="cs-CZ" b="1" dirty="0"/>
            </a:br>
            <a:br>
              <a:rPr lang="cs-CZ" b="1" dirty="0"/>
            </a:br>
            <a:r>
              <a:rPr lang="cs-CZ" sz="1800" dirty="0"/>
              <a:t>https://www.youtube.com/watch?v=yfB2JZYrnx4</a:t>
            </a:r>
            <a:br>
              <a:rPr lang="cs-CZ" sz="1800" dirty="0"/>
            </a:br>
            <a:endParaRPr lang="cs-CZ" sz="1800" dirty="0"/>
          </a:p>
        </p:txBody>
      </p:sp>
      <p:sp>
        <p:nvSpPr>
          <p:cNvPr id="3" name="Zástupný obsah 2">
            <a:extLst>
              <a:ext uri="{FF2B5EF4-FFF2-40B4-BE49-F238E27FC236}">
                <a16:creationId xmlns:a16="http://schemas.microsoft.com/office/drawing/2014/main" id="{E566FB85-C8E9-4A27-99A0-6728A487B37F}"/>
              </a:ext>
            </a:extLst>
          </p:cNvPr>
          <p:cNvSpPr>
            <a:spLocks noGrp="1"/>
          </p:cNvSpPr>
          <p:nvPr>
            <p:ph idx="1"/>
          </p:nvPr>
        </p:nvSpPr>
        <p:spPr>
          <a:xfrm>
            <a:off x="838200" y="1825625"/>
            <a:ext cx="10515600" cy="262482"/>
          </a:xfrm>
        </p:spPr>
        <p:txBody>
          <a:bodyPr>
            <a:normAutofit fontScale="62500" lnSpcReduction="20000"/>
          </a:bodyPr>
          <a:lstStyle/>
          <a:p>
            <a:pPr marL="0" indent="0" algn="ctr">
              <a:buNone/>
            </a:pPr>
            <a:endParaRPr lang="cs-CZ" dirty="0"/>
          </a:p>
        </p:txBody>
      </p:sp>
    </p:spTree>
    <p:extLst>
      <p:ext uri="{BB962C8B-B14F-4D97-AF65-F5344CB8AC3E}">
        <p14:creationId xmlns:p14="http://schemas.microsoft.com/office/powerpoint/2010/main" val="66274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F7DA8C-1BA4-497C-8738-C0EFA9C20918}"/>
              </a:ext>
            </a:extLst>
          </p:cNvPr>
          <p:cNvSpPr>
            <a:spLocks noGrp="1"/>
          </p:cNvSpPr>
          <p:nvPr>
            <p:ph type="title"/>
          </p:nvPr>
        </p:nvSpPr>
        <p:spPr/>
        <p:txBody>
          <a:bodyPr/>
          <a:lstStyle/>
          <a:p>
            <a:r>
              <a:rPr lang="cs-CZ" dirty="0"/>
              <a:t>ZRAKOVÉ VNÍMÁNÍ (zraková percepce)</a:t>
            </a:r>
          </a:p>
        </p:txBody>
      </p:sp>
      <p:sp>
        <p:nvSpPr>
          <p:cNvPr id="3" name="Zástupný obsah 2">
            <a:extLst>
              <a:ext uri="{FF2B5EF4-FFF2-40B4-BE49-F238E27FC236}">
                <a16:creationId xmlns:a16="http://schemas.microsoft.com/office/drawing/2014/main" id="{2B70AE98-140C-40FD-974E-4F83ECC45690}"/>
              </a:ext>
            </a:extLst>
          </p:cNvPr>
          <p:cNvSpPr>
            <a:spLocks noGrp="1"/>
          </p:cNvSpPr>
          <p:nvPr>
            <p:ph idx="1"/>
          </p:nvPr>
        </p:nvSpPr>
        <p:spPr/>
        <p:txBody>
          <a:bodyPr/>
          <a:lstStyle/>
          <a:p>
            <a:r>
              <a:rPr lang="cs-CZ" dirty="0">
                <a:hlinkClick r:id="rId2"/>
              </a:rPr>
              <a:t>https://www.podporainkluze.cz/material/metodicke-video-rozvoj-zrakoveho-vnimani/</a:t>
            </a:r>
            <a:endParaRPr lang="cs-CZ" dirty="0"/>
          </a:p>
          <a:p>
            <a:r>
              <a:rPr lang="cs-CZ" dirty="0">
                <a:hlinkClick r:id="rId3"/>
              </a:rPr>
              <a:t>https://www.uceni-v-pohode.cz/category/rozvoj-ditete/zrakove-vnimani/</a:t>
            </a:r>
            <a:endParaRPr lang="cs-CZ" dirty="0"/>
          </a:p>
          <a:p>
            <a:endParaRPr lang="cs-CZ" dirty="0"/>
          </a:p>
        </p:txBody>
      </p:sp>
    </p:spTree>
    <p:extLst>
      <p:ext uri="{BB962C8B-B14F-4D97-AF65-F5344CB8AC3E}">
        <p14:creationId xmlns:p14="http://schemas.microsoft.com/office/powerpoint/2010/main" val="124255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996354-072E-4D77-9984-339BE5DC7AB6}"/>
              </a:ext>
            </a:extLst>
          </p:cNvPr>
          <p:cNvSpPr>
            <a:spLocks noGrp="1"/>
          </p:cNvSpPr>
          <p:nvPr>
            <p:ph type="title"/>
          </p:nvPr>
        </p:nvSpPr>
        <p:spPr/>
        <p:txBody>
          <a:bodyPr/>
          <a:lstStyle/>
          <a:p>
            <a:r>
              <a:rPr lang="cs-CZ" dirty="0"/>
              <a:t>Zrakové vnímání  </a:t>
            </a:r>
          </a:p>
        </p:txBody>
      </p:sp>
      <p:sp>
        <p:nvSpPr>
          <p:cNvPr id="3" name="Zástupný obsah 2">
            <a:extLst>
              <a:ext uri="{FF2B5EF4-FFF2-40B4-BE49-F238E27FC236}">
                <a16:creationId xmlns:a16="http://schemas.microsoft.com/office/drawing/2014/main" id="{7E672A78-C95A-452D-954A-A6E1B2B2CBBF}"/>
              </a:ext>
            </a:extLst>
          </p:cNvPr>
          <p:cNvSpPr>
            <a:spLocks noGrp="1"/>
          </p:cNvSpPr>
          <p:nvPr>
            <p:ph idx="1"/>
          </p:nvPr>
        </p:nvSpPr>
        <p:spPr>
          <a:xfrm>
            <a:off x="676656" y="2011680"/>
            <a:ext cx="10753725" cy="4546283"/>
          </a:xfrm>
        </p:spPr>
        <p:txBody>
          <a:bodyPr>
            <a:normAutofit lnSpcReduction="10000"/>
          </a:bodyPr>
          <a:lstStyle/>
          <a:p>
            <a:r>
              <a:rPr lang="cs-CZ" dirty="0">
                <a:latin typeface="Times New Roman" panose="02020603050405020304" pitchFamily="18" charset="0"/>
                <a:cs typeface="Times New Roman" panose="02020603050405020304" pitchFamily="18" charset="0"/>
              </a:rPr>
              <a:t>Zrakové vnímání se vyvíjí od narození dítěte. Nejdříve jsou vnímány světlo a tma, později obrysy předmětů.</a:t>
            </a:r>
          </a:p>
          <a:p>
            <a:r>
              <a:rPr lang="cs-CZ" dirty="0">
                <a:latin typeface="Times New Roman" panose="02020603050405020304" pitchFamily="18" charset="0"/>
                <a:cs typeface="Times New Roman" panose="02020603050405020304" pitchFamily="18" charset="0"/>
              </a:rPr>
              <a:t> U většiny dětí předškolního věku dosahuje zrakové vnímání před nástupem do školy dostatečné úrovně pro nácvik čtení a psaní. Poruchy vývoje této funkce mohou být jednou z příčin obtíží při nácviku čtení. Pro předškolní věk je charakteristické vnímání globální, méně se uplatňuje vnímání analytické (= zaměřené na detaily a jejich porovnávání). </a:t>
            </a:r>
          </a:p>
          <a:p>
            <a:r>
              <a:rPr lang="cs-CZ" dirty="0">
                <a:latin typeface="Times New Roman" panose="02020603050405020304" pitchFamily="18" charset="0"/>
                <a:cs typeface="Times New Roman" panose="02020603050405020304" pitchFamily="18" charset="0"/>
              </a:rPr>
              <a:t>U dětí, které měly později obtíže ve čtení, se projevily již v předškolním věku nedostatky v rozlišování tvarů, které se liší podle osy v rovině horizontální či vertikální. </a:t>
            </a:r>
          </a:p>
          <a:p>
            <a:r>
              <a:rPr lang="cs-CZ" dirty="0">
                <a:latin typeface="Times New Roman" panose="02020603050405020304" pitchFamily="18" charset="0"/>
                <a:cs typeface="Times New Roman" panose="02020603050405020304" pitchFamily="18" charset="0"/>
              </a:rPr>
              <a:t>Při cvičení zapojujeme co nejvíce smyslů a funkcí, které ve vývoji opožděné zrakové vnímání podporují. Při cvičení je zapojena řeč (při verbalizaci činnosti), motorika (obtahování prvků prstem), paměť, myšlení, minulá zkušenost. </a:t>
            </a:r>
          </a:p>
        </p:txBody>
      </p:sp>
    </p:spTree>
    <p:extLst>
      <p:ext uri="{BB962C8B-B14F-4D97-AF65-F5344CB8AC3E}">
        <p14:creationId xmlns:p14="http://schemas.microsoft.com/office/powerpoint/2010/main" val="2669021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036869-8243-4E09-9B2D-FAFD109E668C}"/>
              </a:ext>
            </a:extLst>
          </p:cNvPr>
          <p:cNvSpPr>
            <a:spLocks noGrp="1"/>
          </p:cNvSpPr>
          <p:nvPr>
            <p:ph type="title"/>
          </p:nvPr>
        </p:nvSpPr>
        <p:spPr/>
        <p:txBody>
          <a:bodyPr/>
          <a:lstStyle/>
          <a:p>
            <a:r>
              <a:rPr lang="cs-CZ" dirty="0"/>
              <a:t>Zrakové vnímání</a:t>
            </a:r>
          </a:p>
        </p:txBody>
      </p:sp>
      <p:sp>
        <p:nvSpPr>
          <p:cNvPr id="3" name="Zástupný obsah 2">
            <a:extLst>
              <a:ext uri="{FF2B5EF4-FFF2-40B4-BE49-F238E27FC236}">
                <a16:creationId xmlns:a16="http://schemas.microsoft.com/office/drawing/2014/main" id="{A68E6DFB-95C8-47D1-ABFD-1FA24C7B099F}"/>
              </a:ext>
            </a:extLst>
          </p:cNvPr>
          <p:cNvSpPr>
            <a:spLocks noGrp="1"/>
          </p:cNvSpPr>
          <p:nvPr>
            <p:ph idx="1"/>
          </p:nvPr>
        </p:nvSpPr>
        <p:spPr/>
        <p:txBody>
          <a:bodyPr>
            <a:normAutofit fontScale="92500" lnSpcReduction="20000"/>
          </a:bodyPr>
          <a:lstStyle/>
          <a:p>
            <a:r>
              <a:rPr lang="cs-CZ" dirty="0">
                <a:solidFill>
                  <a:schemeClr val="tx1"/>
                </a:solidFill>
                <a:latin typeface="Times New Roman" panose="02020603050405020304" pitchFamily="18" charset="0"/>
                <a:cs typeface="Times New Roman" panose="02020603050405020304" pitchFamily="18" charset="0"/>
              </a:rPr>
              <a:t>Pro lepší přehled můžeme rozdělit zrakové vnímání a sledovat jej v několika oblastech (Bednářová, 2015):</a:t>
            </a:r>
          </a:p>
          <a:p>
            <a:pPr>
              <a:buFont typeface="Arial" panose="020B0604020202020204" pitchFamily="34" charset="0"/>
              <a:buChar char="•"/>
            </a:pPr>
            <a:r>
              <a:rPr lang="cs-CZ" dirty="0">
                <a:solidFill>
                  <a:schemeClr val="tx1"/>
                </a:solidFill>
                <a:latin typeface="Times New Roman" panose="02020603050405020304" pitchFamily="18" charset="0"/>
                <a:cs typeface="Times New Roman" panose="02020603050405020304" pitchFamily="18" charset="0"/>
              </a:rPr>
              <a:t>Vnímání barev</a:t>
            </a:r>
          </a:p>
          <a:p>
            <a:pPr>
              <a:buFont typeface="Arial" panose="020B0604020202020204" pitchFamily="34" charset="0"/>
              <a:buChar char="•"/>
            </a:pPr>
            <a:r>
              <a:rPr lang="cs-CZ" dirty="0">
                <a:solidFill>
                  <a:schemeClr val="tx1"/>
                </a:solidFill>
                <a:latin typeface="Times New Roman" panose="02020603050405020304" pitchFamily="18" charset="0"/>
                <a:cs typeface="Times New Roman" panose="02020603050405020304" pitchFamily="18" charset="0"/>
              </a:rPr>
              <a:t>Vnímání figury a pozadí</a:t>
            </a:r>
          </a:p>
          <a:p>
            <a:pPr>
              <a:buFont typeface="Arial" panose="020B0604020202020204" pitchFamily="34" charset="0"/>
              <a:buChar char="•"/>
            </a:pPr>
            <a:r>
              <a:rPr lang="cs-CZ" dirty="0">
                <a:solidFill>
                  <a:schemeClr val="tx1"/>
                </a:solidFill>
                <a:latin typeface="Times New Roman" panose="02020603050405020304" pitchFamily="18" charset="0"/>
                <a:cs typeface="Times New Roman" panose="02020603050405020304" pitchFamily="18" charset="0"/>
              </a:rPr>
              <a:t>Zrakové rozlišování (optická diferenciace)</a:t>
            </a:r>
          </a:p>
          <a:p>
            <a:pPr>
              <a:buFont typeface="Arial" panose="020B0604020202020204" pitchFamily="34" charset="0"/>
              <a:buChar char="•"/>
            </a:pPr>
            <a:r>
              <a:rPr lang="cs-CZ" dirty="0">
                <a:solidFill>
                  <a:schemeClr val="tx1"/>
                </a:solidFill>
                <a:latin typeface="Times New Roman" panose="02020603050405020304" pitchFamily="18" charset="0"/>
                <a:cs typeface="Times New Roman" panose="02020603050405020304" pitchFamily="18" charset="0"/>
              </a:rPr>
              <a:t>Vnímání částí a celku (optická analýza a syntéza)</a:t>
            </a:r>
          </a:p>
          <a:p>
            <a:pPr>
              <a:buFont typeface="Arial" panose="020B0604020202020204" pitchFamily="34" charset="0"/>
              <a:buChar char="•"/>
            </a:pPr>
            <a:r>
              <a:rPr lang="cs-CZ" dirty="0">
                <a:solidFill>
                  <a:schemeClr val="tx1"/>
                </a:solidFill>
                <a:latin typeface="Times New Roman" panose="02020603050405020304" pitchFamily="18" charset="0"/>
                <a:cs typeface="Times New Roman" panose="02020603050405020304" pitchFamily="18" charset="0"/>
              </a:rPr>
              <a:t>Oční pohyby</a:t>
            </a:r>
          </a:p>
          <a:p>
            <a:pPr>
              <a:buFont typeface="Arial" panose="020B0604020202020204" pitchFamily="34" charset="0"/>
              <a:buChar char="•"/>
            </a:pPr>
            <a:r>
              <a:rPr lang="cs-CZ" dirty="0">
                <a:solidFill>
                  <a:schemeClr val="tx1"/>
                </a:solidFill>
                <a:latin typeface="Times New Roman" panose="02020603050405020304" pitchFamily="18" charset="0"/>
                <a:cs typeface="Times New Roman" panose="02020603050405020304" pitchFamily="18" charset="0"/>
              </a:rPr>
              <a:t>Zraková paměť</a:t>
            </a:r>
          </a:p>
          <a:p>
            <a:pPr>
              <a:buFont typeface="Arial" panose="020B0604020202020204" pitchFamily="34" charset="0"/>
              <a:buChar char="•"/>
            </a:pPr>
            <a:endParaRPr lang="cs-CZ" dirty="0">
              <a:solidFill>
                <a:schemeClr val="tx1"/>
              </a:solidFill>
              <a:latin typeface="Times New Roman" panose="02020603050405020304" pitchFamily="18" charset="0"/>
              <a:cs typeface="Times New Roman" panose="02020603050405020304" pitchFamily="18" charset="0"/>
            </a:endParaRPr>
          </a:p>
          <a:p>
            <a:pPr marL="0" indent="0">
              <a:buNone/>
            </a:pPr>
            <a:r>
              <a:rPr lang="cs-CZ" dirty="0">
                <a:solidFill>
                  <a:schemeClr val="tx1"/>
                </a:solidFill>
                <a:latin typeface="Times New Roman" panose="02020603050405020304" pitchFamily="18" charset="0"/>
                <a:cs typeface="Times New Roman" panose="02020603050405020304" pitchFamily="18" charset="0"/>
              </a:rPr>
              <a:t>Poznání oslabených funkcí je východiskem k jejich záměrnému rozvíjení. </a:t>
            </a:r>
          </a:p>
        </p:txBody>
      </p:sp>
    </p:spTree>
    <p:extLst>
      <p:ext uri="{BB962C8B-B14F-4D97-AF65-F5344CB8AC3E}">
        <p14:creationId xmlns:p14="http://schemas.microsoft.com/office/powerpoint/2010/main" val="3343355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12FF16-9A47-4E6B-8FF8-34D0CD0E5082}"/>
              </a:ext>
            </a:extLst>
          </p:cNvPr>
          <p:cNvSpPr>
            <a:spLocks noGrp="1"/>
          </p:cNvSpPr>
          <p:nvPr>
            <p:ph type="title"/>
          </p:nvPr>
        </p:nvSpPr>
        <p:spPr/>
        <p:txBody>
          <a:bodyPr/>
          <a:lstStyle/>
          <a:p>
            <a:r>
              <a:rPr lang="cs-CZ" dirty="0"/>
              <a:t>Zrakové vnímání </a:t>
            </a:r>
          </a:p>
        </p:txBody>
      </p:sp>
      <p:sp>
        <p:nvSpPr>
          <p:cNvPr id="3" name="Zástupný obsah 2">
            <a:extLst>
              <a:ext uri="{FF2B5EF4-FFF2-40B4-BE49-F238E27FC236}">
                <a16:creationId xmlns:a16="http://schemas.microsoft.com/office/drawing/2014/main" id="{2C2AD661-DBB7-412A-AA61-18CF1A4C01BD}"/>
              </a:ext>
            </a:extLst>
          </p:cNvPr>
          <p:cNvSpPr>
            <a:spLocks noGrp="1"/>
          </p:cNvSpPr>
          <p:nvPr>
            <p:ph idx="1"/>
          </p:nvPr>
        </p:nvSpPr>
        <p:spPr/>
        <p:txBody>
          <a:bodyPr>
            <a:normAutofit fontScale="85000" lnSpcReduction="20000"/>
          </a:bodyPr>
          <a:lstStyle/>
          <a:p>
            <a:pPr marL="0" indent="0">
              <a:buNone/>
            </a:pPr>
            <a:r>
              <a:rPr lang="cs-CZ" b="1" dirty="0">
                <a:latin typeface="Times New Roman" panose="02020603050405020304" pitchFamily="18" charset="0"/>
                <a:cs typeface="Times New Roman" panose="02020603050405020304" pitchFamily="18" charset="0"/>
              </a:rPr>
              <a:t>Vnímání barev</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poznávání jedné barvy, spojování zrakového vjemu s pojmenováním a s charakteristickým předmětem</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rozlišování dvou a více barev, nejdříve barev základních, potom odstínů </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třídění předmětů podle barev, složitější je třídění podle barev a zároveň tvarů (např. červené čtverce a kolečka, zelené čtverce, zelená kolečka)</a:t>
            </a:r>
          </a:p>
          <a:p>
            <a:pPr marL="0" indent="0">
              <a:buNone/>
            </a:pPr>
            <a:r>
              <a:rPr lang="cs-CZ" dirty="0">
                <a:latin typeface="Times New Roman" panose="02020603050405020304" pitchFamily="18" charset="0"/>
                <a:cs typeface="Times New Roman" panose="02020603050405020304" pitchFamily="18" charset="0"/>
              </a:rPr>
              <a:t>Vývojové škály:</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Přiřazení barvy (začínat s konkrétními předměty)</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Na pokyn ukázat barvu</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Pojmenovat barvu</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Přiřadit odstíny barev</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Pojmenovat odstíny barev</a:t>
            </a:r>
          </a:p>
          <a:p>
            <a:pPr marL="0" indent="0">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7589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87D58D-7633-4661-B27E-8AD8998C774C}"/>
              </a:ext>
            </a:extLst>
          </p:cNvPr>
          <p:cNvSpPr>
            <a:spLocks noGrp="1"/>
          </p:cNvSpPr>
          <p:nvPr>
            <p:ph type="title"/>
          </p:nvPr>
        </p:nvSpPr>
        <p:spPr/>
        <p:txBody>
          <a:bodyPr/>
          <a:lstStyle/>
          <a:p>
            <a:r>
              <a:rPr lang="cs-CZ" dirty="0"/>
              <a:t>Zrakové vnímání</a:t>
            </a:r>
          </a:p>
        </p:txBody>
      </p:sp>
      <p:sp>
        <p:nvSpPr>
          <p:cNvPr id="3" name="Zástupný obsah 2">
            <a:extLst>
              <a:ext uri="{FF2B5EF4-FFF2-40B4-BE49-F238E27FC236}">
                <a16:creationId xmlns:a16="http://schemas.microsoft.com/office/drawing/2014/main" id="{B5B5FA7F-5668-4EE9-BB9C-ED5105B69465}"/>
              </a:ext>
            </a:extLst>
          </p:cNvPr>
          <p:cNvSpPr>
            <a:spLocks noGrp="1"/>
          </p:cNvSpPr>
          <p:nvPr>
            <p:ph idx="1"/>
          </p:nvPr>
        </p:nvSpPr>
        <p:spPr>
          <a:xfrm>
            <a:off x="676656" y="2011680"/>
            <a:ext cx="10753725" cy="4346787"/>
          </a:xfrm>
        </p:spPr>
        <p:txBody>
          <a:bodyPr>
            <a:normAutofit fontScale="85000" lnSpcReduction="20000"/>
          </a:bodyPr>
          <a:lstStyle/>
          <a:p>
            <a:pPr marL="0" indent="0">
              <a:buNone/>
            </a:pPr>
            <a:r>
              <a:rPr lang="cs-CZ" b="1" dirty="0">
                <a:latin typeface="Times New Roman" panose="02020603050405020304" pitchFamily="18" charset="0"/>
                <a:cs typeface="Times New Roman" panose="02020603050405020304" pitchFamily="18" charset="0"/>
              </a:rPr>
              <a:t>Zraková diferenciace</a:t>
            </a:r>
          </a:p>
          <a:p>
            <a:r>
              <a:rPr lang="cs-CZ" dirty="0">
                <a:latin typeface="Times New Roman" panose="02020603050405020304" pitchFamily="18" charset="0"/>
                <a:cs typeface="Times New Roman" panose="02020603050405020304" pitchFamily="18" charset="0"/>
              </a:rPr>
              <a:t>K určování shod a rozdílů užíváme materiál s obrázky předmětů či s nesmyslnými tvary. </a:t>
            </a:r>
          </a:p>
          <a:p>
            <a:r>
              <a:rPr lang="cs-CZ" dirty="0">
                <a:latin typeface="Times New Roman" panose="02020603050405020304" pitchFamily="18" charset="0"/>
                <a:cs typeface="Times New Roman" panose="02020603050405020304" pitchFamily="18" charset="0"/>
              </a:rPr>
              <a:t>Vývojové škály:</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Odlišení výrazného obrázku v řadě</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Odlišení obrázku v jiné velikosti</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Odlišení jiného obrázku v řadě</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Odlišení obrázku lišícího se horizontální polohou</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Odlišení obrázku lišícího se v detailu</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Odlišení shodné a neshodné dvojice lišící se detailem</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Odlišení obrázku lišícího se ve vertikální poloze</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Vyhledat dva shodné obrázky v řadě</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Odlišit shodné a neshodné dvojice lišící se vertikální polohou</a:t>
            </a:r>
          </a:p>
          <a:p>
            <a:endParaRPr lang="cs-CZ" dirty="0">
              <a:latin typeface="Times New Roman" panose="02020603050405020304" pitchFamily="18" charset="0"/>
              <a:cs typeface="Times New Roman" panose="02020603050405020304" pitchFamily="18" charset="0"/>
            </a:endParaRPr>
          </a:p>
        </p:txBody>
      </p:sp>
      <p:pic>
        <p:nvPicPr>
          <p:cNvPr id="5124" name="Picture 4" descr="Pin on Logico">
            <a:extLst>
              <a:ext uri="{FF2B5EF4-FFF2-40B4-BE49-F238E27FC236}">
                <a16:creationId xmlns:a16="http://schemas.microsoft.com/office/drawing/2014/main" id="{3C55EE27-9B2A-4963-AF4F-BE0EE28AFE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8399" y="248632"/>
            <a:ext cx="1501562"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528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DB421B-E721-4687-BA06-D700B3541598}"/>
              </a:ext>
            </a:extLst>
          </p:cNvPr>
          <p:cNvSpPr>
            <a:spLocks noGrp="1"/>
          </p:cNvSpPr>
          <p:nvPr>
            <p:ph type="title"/>
          </p:nvPr>
        </p:nvSpPr>
        <p:spPr/>
        <p:txBody>
          <a:bodyPr/>
          <a:lstStyle/>
          <a:p>
            <a:r>
              <a:rPr lang="cs-CZ" dirty="0"/>
              <a:t>Zrakové vnímání	</a:t>
            </a:r>
          </a:p>
        </p:txBody>
      </p:sp>
      <p:sp>
        <p:nvSpPr>
          <p:cNvPr id="3" name="Zástupný obsah 2">
            <a:extLst>
              <a:ext uri="{FF2B5EF4-FFF2-40B4-BE49-F238E27FC236}">
                <a16:creationId xmlns:a16="http://schemas.microsoft.com/office/drawing/2014/main" id="{8F1D894F-5148-4E03-80F2-0765006F5DE5}"/>
              </a:ext>
            </a:extLst>
          </p:cNvPr>
          <p:cNvSpPr>
            <a:spLocks noGrp="1"/>
          </p:cNvSpPr>
          <p:nvPr>
            <p:ph idx="1"/>
          </p:nvPr>
        </p:nvSpPr>
        <p:spPr>
          <a:xfrm>
            <a:off x="676656" y="2011680"/>
            <a:ext cx="10753725" cy="4346787"/>
          </a:xfrm>
        </p:spPr>
        <p:txBody>
          <a:bodyPr/>
          <a:lstStyle/>
          <a:p>
            <a:pPr marL="0" indent="0">
              <a:buNone/>
            </a:pPr>
            <a:r>
              <a:rPr lang="cs-CZ" sz="2200" b="1" dirty="0">
                <a:latin typeface="Times New Roman" panose="02020603050405020304" pitchFamily="18" charset="0"/>
                <a:cs typeface="Times New Roman" panose="02020603050405020304" pitchFamily="18" charset="0"/>
              </a:rPr>
              <a:t>Zraková analýza a syntéza</a:t>
            </a:r>
          </a:p>
          <a:p>
            <a:pPr marL="0" indent="0">
              <a:buNone/>
            </a:pPr>
            <a:r>
              <a:rPr lang="cs-CZ" sz="1800" dirty="0">
                <a:latin typeface="Times New Roman" panose="02020603050405020304" pitchFamily="18" charset="0"/>
                <a:cs typeface="Times New Roman" panose="02020603050405020304" pitchFamily="18" charset="0"/>
              </a:rPr>
              <a:t>Vývojové škály:</a:t>
            </a:r>
          </a:p>
          <a:p>
            <a:pPr>
              <a:buFont typeface="Arial" panose="020B0604020202020204" pitchFamily="34" charset="0"/>
              <a:buChar char="•"/>
            </a:pPr>
            <a:r>
              <a:rPr lang="cs-CZ" sz="1800" dirty="0">
                <a:latin typeface="Times New Roman" panose="02020603050405020304" pitchFamily="18" charset="0"/>
                <a:cs typeface="Times New Roman" panose="02020603050405020304" pitchFamily="18" charset="0"/>
              </a:rPr>
              <a:t> skládání, stříhání obrázků (postupně z více částí)</a:t>
            </a:r>
          </a:p>
          <a:p>
            <a:pPr>
              <a:buFont typeface="Arial" panose="020B0604020202020204" pitchFamily="34" charset="0"/>
              <a:buChar char="•"/>
            </a:pPr>
            <a:r>
              <a:rPr lang="cs-CZ" sz="1800" dirty="0">
                <a:latin typeface="Times New Roman" panose="02020603050405020304" pitchFamily="18" charset="0"/>
                <a:cs typeface="Times New Roman" panose="02020603050405020304" pitchFamily="18" charset="0"/>
              </a:rPr>
              <a:t> složit tvar z několika částí na předlohu</a:t>
            </a:r>
          </a:p>
          <a:p>
            <a:pPr>
              <a:buFont typeface="Arial" panose="020B0604020202020204" pitchFamily="34" charset="0"/>
              <a:buChar char="•"/>
            </a:pPr>
            <a:r>
              <a:rPr lang="cs-CZ" sz="1800" dirty="0">
                <a:latin typeface="Times New Roman" panose="02020603050405020304" pitchFamily="18" charset="0"/>
                <a:cs typeface="Times New Roman" panose="02020603050405020304" pitchFamily="18" charset="0"/>
              </a:rPr>
              <a:t> složit tvar z několika částí podle předlohy</a:t>
            </a:r>
          </a:p>
          <a:p>
            <a:pPr>
              <a:buFont typeface="Arial" panose="020B0604020202020204" pitchFamily="34" charset="0"/>
              <a:buChar char="•"/>
            </a:pPr>
            <a:r>
              <a:rPr lang="cs-CZ" sz="1800" dirty="0">
                <a:latin typeface="Times New Roman" panose="02020603050405020304" pitchFamily="18" charset="0"/>
                <a:cs typeface="Times New Roman" panose="02020603050405020304" pitchFamily="18" charset="0"/>
              </a:rPr>
              <a:t> doplnit chybějící části na obrázku</a:t>
            </a:r>
          </a:p>
          <a:p>
            <a:pPr marL="0" indent="0">
              <a:buNone/>
            </a:pPr>
            <a:endParaRPr lang="cs-CZ" sz="1800" dirty="0">
              <a:latin typeface="Times New Roman" panose="02020603050405020304" pitchFamily="18" charset="0"/>
              <a:cs typeface="Times New Roman" panose="02020603050405020304" pitchFamily="18" charset="0"/>
            </a:endParaRPr>
          </a:p>
          <a:p>
            <a:pPr marL="0" indent="0">
              <a:buNone/>
            </a:pPr>
            <a:r>
              <a:rPr lang="cs-CZ" sz="1800" dirty="0">
                <a:latin typeface="Times New Roman" panose="02020603050405020304" pitchFamily="18" charset="0"/>
                <a:cs typeface="Times New Roman" panose="02020603050405020304" pitchFamily="18" charset="0"/>
              </a:rPr>
              <a:t>Při nácviku zrakové analýzy a syntézy se zaměřujeme na skládání různých druhů stavebnic, mozaik, puzzle, rozstříhávaných obrázků (napřed barevných, posléze černobílých – barvy napomáhají snazší orientaci), geometrických tvarů nebo písmen a čísel. Zpočátku používáme ty nejjednodušší typy. Skládáme napřed s použitím předlohy, posléze pouze s krátkodobou expozicí předlohy (žák pak dokončí zpaměti) a nakonec bez předlohy. </a:t>
            </a:r>
          </a:p>
          <a:p>
            <a:pPr marL="0" indent="0">
              <a:buNone/>
            </a:pPr>
            <a:endParaRPr lang="cs-CZ" dirty="0"/>
          </a:p>
        </p:txBody>
      </p:sp>
    </p:spTree>
    <p:extLst>
      <p:ext uri="{BB962C8B-B14F-4D97-AF65-F5344CB8AC3E}">
        <p14:creationId xmlns:p14="http://schemas.microsoft.com/office/powerpoint/2010/main" val="548195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DC3E4B-2165-4DE6-A261-0A1E8043171C}"/>
              </a:ext>
            </a:extLst>
          </p:cNvPr>
          <p:cNvSpPr>
            <a:spLocks noGrp="1"/>
          </p:cNvSpPr>
          <p:nvPr>
            <p:ph type="title"/>
          </p:nvPr>
        </p:nvSpPr>
        <p:spPr/>
        <p:txBody>
          <a:bodyPr/>
          <a:lstStyle/>
          <a:p>
            <a:r>
              <a:rPr lang="cs-CZ" dirty="0"/>
              <a:t>Zrakové vnímání	</a:t>
            </a:r>
          </a:p>
        </p:txBody>
      </p:sp>
      <p:sp>
        <p:nvSpPr>
          <p:cNvPr id="3" name="Zástupný obsah 2">
            <a:extLst>
              <a:ext uri="{FF2B5EF4-FFF2-40B4-BE49-F238E27FC236}">
                <a16:creationId xmlns:a16="http://schemas.microsoft.com/office/drawing/2014/main" id="{2D54346A-FA8C-42B8-82B8-0D677F642390}"/>
              </a:ext>
            </a:extLst>
          </p:cNvPr>
          <p:cNvSpPr>
            <a:spLocks noGrp="1"/>
          </p:cNvSpPr>
          <p:nvPr>
            <p:ph idx="1"/>
          </p:nvPr>
        </p:nvSpPr>
        <p:spPr/>
        <p:txBody>
          <a:bodyPr>
            <a:normAutofit fontScale="92500" lnSpcReduction="20000"/>
          </a:bodyPr>
          <a:lstStyle/>
          <a:p>
            <a:pPr marL="0" indent="0">
              <a:buNone/>
            </a:pPr>
            <a:r>
              <a:rPr lang="cs-CZ" b="1" dirty="0">
                <a:latin typeface="Times New Roman" panose="02020603050405020304" pitchFamily="18" charset="0"/>
                <a:cs typeface="Times New Roman" panose="02020603050405020304" pitchFamily="18" charset="0"/>
              </a:rPr>
              <a:t>Zraková paměť</a:t>
            </a:r>
          </a:p>
          <a:p>
            <a:r>
              <a:rPr lang="cs-CZ" dirty="0">
                <a:latin typeface="Times New Roman" panose="02020603050405020304" pitchFamily="18" charset="0"/>
                <a:cs typeface="Times New Roman" panose="02020603050405020304" pitchFamily="18" charset="0"/>
              </a:rPr>
              <a:t>Úroveň zrakové paměti je ovlivněna věkem dětí, motivací a zájmem. Je rozdílné, má-li si dítě pamatovat předměty, izolovaná písmena či konfigurace s písmeny. </a:t>
            </a:r>
          </a:p>
          <a:p>
            <a:r>
              <a:rPr lang="cs-CZ" dirty="0">
                <a:latin typeface="Times New Roman" panose="02020603050405020304" pitchFamily="18" charset="0"/>
                <a:cs typeface="Times New Roman" panose="02020603050405020304" pitchFamily="18" charset="0"/>
              </a:rPr>
              <a:t>Cvičení: - děti sledují dva, tři a více předmětů; po zakrytí je jmenují zpaměti; při</a:t>
            </a:r>
          </a:p>
          <a:p>
            <a:r>
              <a:rPr lang="cs-CZ" dirty="0">
                <a:latin typeface="Times New Roman" panose="02020603050405020304" pitchFamily="18" charset="0"/>
                <a:cs typeface="Times New Roman" panose="02020603050405020304" pitchFamily="18" charset="0"/>
              </a:rPr>
              <a:t>                 vyjmenovávání předmětů vyžadujeme i určení vzájemné polohy (co leželo vpředu,</a:t>
            </a:r>
          </a:p>
          <a:p>
            <a:r>
              <a:rPr lang="cs-CZ" dirty="0">
                <a:latin typeface="Times New Roman" panose="02020603050405020304" pitchFamily="18" charset="0"/>
                <a:cs typeface="Times New Roman" panose="02020603050405020304" pitchFamily="18" charset="0"/>
              </a:rPr>
              <a:t>                 vzadu, …) </a:t>
            </a:r>
          </a:p>
          <a:p>
            <a:pPr marL="0" indent="0">
              <a:buNone/>
            </a:pPr>
            <a:r>
              <a:rPr lang="cs-CZ" dirty="0">
                <a:latin typeface="Times New Roman" panose="02020603050405020304" pitchFamily="18" charset="0"/>
                <a:cs typeface="Times New Roman" panose="02020603050405020304" pitchFamily="18" charset="0"/>
              </a:rPr>
              <a:t>        - kreslení sledovaných předmětů, tvarů … </a:t>
            </a:r>
          </a:p>
          <a:p>
            <a:pPr marL="0" indent="0">
              <a:buNone/>
            </a:pPr>
            <a:r>
              <a:rPr lang="cs-CZ" dirty="0">
                <a:latin typeface="Times New Roman" panose="02020603050405020304" pitchFamily="18" charset="0"/>
                <a:cs typeface="Times New Roman" panose="02020603050405020304" pitchFamily="18" charset="0"/>
              </a:rPr>
              <a:t>        - krátkodobé exponování tvarů, obrázků a poté jejich opakování</a:t>
            </a:r>
          </a:p>
          <a:p>
            <a:pPr marL="0" indent="0">
              <a:buNone/>
            </a:pPr>
            <a:r>
              <a:rPr lang="cs-CZ" dirty="0">
                <a:latin typeface="Times New Roman" panose="02020603050405020304" pitchFamily="18" charset="0"/>
                <a:cs typeface="Times New Roman" panose="02020603050405020304" pitchFamily="18" charset="0"/>
              </a:rPr>
              <a:t>K nácviku slouží tzv. „</a:t>
            </a:r>
            <a:r>
              <a:rPr lang="cs-CZ" dirty="0" err="1">
                <a:latin typeface="Times New Roman" panose="02020603050405020304" pitchFamily="18" charset="0"/>
                <a:cs typeface="Times New Roman" panose="02020603050405020304" pitchFamily="18" charset="0"/>
              </a:rPr>
              <a:t>Kimovy</a:t>
            </a:r>
            <a:r>
              <a:rPr lang="cs-CZ" dirty="0">
                <a:latin typeface="Times New Roman" panose="02020603050405020304" pitchFamily="18" charset="0"/>
                <a:cs typeface="Times New Roman" panose="02020603050405020304" pitchFamily="18" charset="0"/>
              </a:rPr>
              <a:t> hry“. Další hru, kterou můžeme použít je hra „Co se změnilo?“ Žáci hádají, co se změnilo v místnosti, na tabuli, na stole, na učiteli či dítěti. Změny žáci vyjmenovávají, zapisují nebo kreslí. </a:t>
            </a:r>
          </a:p>
        </p:txBody>
      </p:sp>
    </p:spTree>
    <p:extLst>
      <p:ext uri="{BB962C8B-B14F-4D97-AF65-F5344CB8AC3E}">
        <p14:creationId xmlns:p14="http://schemas.microsoft.com/office/powerpoint/2010/main" val="1739609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0513B8-32FA-4DFD-8F0F-6BD0345AA2CB}"/>
              </a:ext>
            </a:extLst>
          </p:cNvPr>
          <p:cNvSpPr>
            <a:spLocks noGrp="1"/>
          </p:cNvSpPr>
          <p:nvPr>
            <p:ph type="title"/>
          </p:nvPr>
        </p:nvSpPr>
        <p:spPr/>
        <p:txBody>
          <a:bodyPr/>
          <a:lstStyle/>
          <a:p>
            <a:r>
              <a:rPr lang="cs-CZ" dirty="0"/>
              <a:t>Zrakové vnímání</a:t>
            </a:r>
          </a:p>
        </p:txBody>
      </p:sp>
      <p:sp>
        <p:nvSpPr>
          <p:cNvPr id="3" name="Zástupný obsah 2">
            <a:extLst>
              <a:ext uri="{FF2B5EF4-FFF2-40B4-BE49-F238E27FC236}">
                <a16:creationId xmlns:a16="http://schemas.microsoft.com/office/drawing/2014/main" id="{B17A167C-6081-4A09-AF7D-103702BC537F}"/>
              </a:ext>
            </a:extLst>
          </p:cNvPr>
          <p:cNvSpPr>
            <a:spLocks noGrp="1"/>
          </p:cNvSpPr>
          <p:nvPr>
            <p:ph idx="1"/>
          </p:nvPr>
        </p:nvSpPr>
        <p:spPr/>
        <p:txBody>
          <a:bodyPr/>
          <a:lstStyle/>
          <a:p>
            <a:r>
              <a:rPr lang="cs-CZ" dirty="0">
                <a:latin typeface="Times New Roman" panose="02020603050405020304" pitchFamily="18" charset="0"/>
                <a:cs typeface="Times New Roman" panose="02020603050405020304" pitchFamily="18" charset="0"/>
              </a:rPr>
              <a:t>Zraková paměť</a:t>
            </a:r>
          </a:p>
          <a:p>
            <a:r>
              <a:rPr lang="cs-CZ" dirty="0">
                <a:latin typeface="Times New Roman" panose="02020603050405020304" pitchFamily="18" charset="0"/>
                <a:cs typeface="Times New Roman" panose="02020603050405020304" pitchFamily="18" charset="0"/>
              </a:rPr>
              <a:t>Vývojové škály:</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Pamatovat si 3 předměty a poznat, který chybí</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Pamatovat si obrázky a poznat, který chybí</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Pamatovat si určitý počet obrázků z předložených /do 6/</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Poznat viděné obrázky (po prohlížení obrázku jej zakryjeme a dítě má poznat na nabízených obrázcích ty z předlohy)</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Umístit obrázek na místo (sledujeme také prostorovou paměť)</a:t>
            </a:r>
          </a:p>
        </p:txBody>
      </p:sp>
    </p:spTree>
    <p:extLst>
      <p:ext uri="{BB962C8B-B14F-4D97-AF65-F5344CB8AC3E}">
        <p14:creationId xmlns:p14="http://schemas.microsoft.com/office/powerpoint/2010/main" val="3134088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B239FE-1F78-40E4-A258-0A579A5B0F7D}"/>
              </a:ext>
            </a:extLst>
          </p:cNvPr>
          <p:cNvSpPr>
            <a:spLocks noGrp="1"/>
          </p:cNvSpPr>
          <p:nvPr>
            <p:ph type="title"/>
          </p:nvPr>
        </p:nvSpPr>
        <p:spPr/>
        <p:txBody>
          <a:bodyPr/>
          <a:lstStyle/>
          <a:p>
            <a:r>
              <a:rPr lang="cs-CZ" dirty="0"/>
              <a:t>Ukončení předmětu</a:t>
            </a:r>
          </a:p>
        </p:txBody>
      </p:sp>
      <p:sp>
        <p:nvSpPr>
          <p:cNvPr id="3" name="Zástupný obsah 2">
            <a:extLst>
              <a:ext uri="{FF2B5EF4-FFF2-40B4-BE49-F238E27FC236}">
                <a16:creationId xmlns:a16="http://schemas.microsoft.com/office/drawing/2014/main" id="{8B153402-77E6-45BB-8005-CB8DA6198242}"/>
              </a:ext>
            </a:extLst>
          </p:cNvPr>
          <p:cNvSpPr>
            <a:spLocks noGrp="1"/>
          </p:cNvSpPr>
          <p:nvPr>
            <p:ph idx="1"/>
          </p:nvPr>
        </p:nvSpPr>
        <p:spPr/>
        <p:txBody>
          <a:bodyPr>
            <a:normAutofit fontScale="85000" lnSpcReduction="10000"/>
          </a:bodyPr>
          <a:lstStyle/>
          <a:p>
            <a:r>
              <a:rPr lang="cs-CZ" dirty="0">
                <a:latin typeface="Times New Roman" panose="02020603050405020304" pitchFamily="18" charset="0"/>
                <a:cs typeface="Times New Roman" panose="02020603050405020304" pitchFamily="18" charset="0"/>
              </a:rPr>
              <a:t>Práce s kazuistikou, tvorba aktivity – rozsah 3 -5 normostran</a:t>
            </a:r>
          </a:p>
          <a:p>
            <a:r>
              <a:rPr lang="cs-CZ" dirty="0">
                <a:latin typeface="Times New Roman" panose="02020603050405020304" pitchFamily="18" charset="0"/>
                <a:cs typeface="Times New Roman" panose="02020603050405020304" pitchFamily="18" charset="0"/>
              </a:rPr>
              <a:t>Popište (anonymně) dítě předškolního věku z praxe (věk, oslabení percepcí, silné stránky, řeč, grafomotorika, pozornost). Následně vymyslete aktivitu/hru/pracovní list se zaměřením na jeho obtíže (důležité je respektovat úroveň dítěte) a to s cílem rozvíjet co nejvíce oblastí v rámci jedné aktivity. </a:t>
            </a:r>
          </a:p>
          <a:p>
            <a:r>
              <a:rPr lang="cs-CZ" dirty="0">
                <a:latin typeface="Times New Roman" panose="02020603050405020304" pitchFamily="18" charset="0"/>
                <a:cs typeface="Times New Roman" panose="02020603050405020304" pitchFamily="18" charset="0"/>
              </a:rPr>
              <a:t>Popište strukturu aktivity (průběh hry, popis pracovního listu,..), cíl dané aktivity, využití v praxi. </a:t>
            </a:r>
          </a:p>
          <a:p>
            <a:endParaRPr lang="cs-CZ" dirty="0">
              <a:latin typeface="Times New Roman" panose="02020603050405020304" pitchFamily="18" charset="0"/>
              <a:cs typeface="Times New Roman" panose="02020603050405020304" pitchFamily="18" charset="0"/>
            </a:endParaRPr>
          </a:p>
          <a:p>
            <a:r>
              <a:rPr lang="cs-CZ" dirty="0">
                <a:latin typeface="Times New Roman" panose="02020603050405020304" pitchFamily="18" charset="0"/>
                <a:cs typeface="Times New Roman" panose="02020603050405020304" pitchFamily="18" charset="0"/>
              </a:rPr>
              <a:t>V případě potřeby bude kazuistika zadána (jestliže nevyberete dítě z vlastní praxe). </a:t>
            </a:r>
          </a:p>
          <a:p>
            <a:endParaRPr lang="cs-CZ" dirty="0">
              <a:latin typeface="Times New Roman" panose="02020603050405020304" pitchFamily="18" charset="0"/>
              <a:cs typeface="Times New Roman" panose="02020603050405020304" pitchFamily="18" charset="0"/>
            </a:endParaRPr>
          </a:p>
          <a:p>
            <a:r>
              <a:rPr lang="cs-CZ" dirty="0">
                <a:latin typeface="Times New Roman" panose="02020603050405020304" pitchFamily="18" charset="0"/>
                <a:cs typeface="Times New Roman" panose="02020603050405020304" pitchFamily="18" charset="0"/>
              </a:rPr>
              <a:t>Citujte v práci alespoň 2 zdroje. </a:t>
            </a:r>
          </a:p>
          <a:p>
            <a:r>
              <a:rPr lang="cs-CZ" dirty="0">
                <a:latin typeface="Times New Roman" panose="02020603050405020304" pitchFamily="18" charset="0"/>
                <a:cs typeface="Times New Roman" panose="02020603050405020304" pitchFamily="18" charset="0"/>
              </a:rPr>
              <a:t>Termín odevzdání - viz termín otevření odevzdávárny v IS (domluveno na výuce). </a:t>
            </a:r>
          </a:p>
        </p:txBody>
      </p:sp>
    </p:spTree>
    <p:extLst>
      <p:ext uri="{BB962C8B-B14F-4D97-AF65-F5344CB8AC3E}">
        <p14:creationId xmlns:p14="http://schemas.microsoft.com/office/powerpoint/2010/main" val="4290193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608898-0686-4364-8808-5BB2E32A6571}"/>
              </a:ext>
            </a:extLst>
          </p:cNvPr>
          <p:cNvSpPr>
            <a:spLocks noGrp="1"/>
          </p:cNvSpPr>
          <p:nvPr>
            <p:ph type="title"/>
          </p:nvPr>
        </p:nvSpPr>
        <p:spPr/>
        <p:txBody>
          <a:bodyPr/>
          <a:lstStyle/>
          <a:p>
            <a:r>
              <a:rPr lang="cs-CZ" dirty="0"/>
              <a:t>Zrakové vnímání</a:t>
            </a:r>
          </a:p>
        </p:txBody>
      </p:sp>
      <p:sp>
        <p:nvSpPr>
          <p:cNvPr id="3" name="Zástupný obsah 2">
            <a:extLst>
              <a:ext uri="{FF2B5EF4-FFF2-40B4-BE49-F238E27FC236}">
                <a16:creationId xmlns:a16="http://schemas.microsoft.com/office/drawing/2014/main" id="{98C2784D-AA2E-4F94-BE12-D9F98A4EC7D7}"/>
              </a:ext>
            </a:extLst>
          </p:cNvPr>
          <p:cNvSpPr>
            <a:spLocks noGrp="1"/>
          </p:cNvSpPr>
          <p:nvPr>
            <p:ph idx="1"/>
          </p:nvPr>
        </p:nvSpPr>
        <p:spPr/>
        <p:txBody>
          <a:bodyPr/>
          <a:lstStyle/>
          <a:p>
            <a:pPr marL="0" indent="0">
              <a:buNone/>
            </a:pPr>
            <a:r>
              <a:rPr lang="cs-CZ" b="1" dirty="0">
                <a:latin typeface="Times New Roman" panose="02020603050405020304" pitchFamily="18" charset="0"/>
                <a:cs typeface="Times New Roman" panose="02020603050405020304" pitchFamily="18" charset="0"/>
              </a:rPr>
              <a:t>Rozlišování figura-pozadí</a:t>
            </a:r>
          </a:p>
          <a:p>
            <a:pPr marL="0" indent="0">
              <a:buNone/>
            </a:pPr>
            <a:r>
              <a:rPr lang="cs-CZ" dirty="0">
                <a:latin typeface="Times New Roman" panose="02020603050405020304" pitchFamily="18" charset="0"/>
                <a:cs typeface="Times New Roman" panose="02020603050405020304" pitchFamily="18" charset="0"/>
              </a:rPr>
              <a:t>Vývojové škály: </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 vyhledat známý prvek na obrázku</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 vyhledat objekt na obrázku dle předlohy</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 vyhledat známý objekt na pozadí</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 odlišit dva překrývající se obrázky</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 sledovat linii mezi dvěma liniemi</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 vyhledat tvar na pozadí</a:t>
            </a:r>
          </a:p>
        </p:txBody>
      </p:sp>
    </p:spTree>
    <p:extLst>
      <p:ext uri="{BB962C8B-B14F-4D97-AF65-F5344CB8AC3E}">
        <p14:creationId xmlns:p14="http://schemas.microsoft.com/office/powerpoint/2010/main" val="1009337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989D16-033F-4583-9B8F-16600A02E109}"/>
              </a:ext>
            </a:extLst>
          </p:cNvPr>
          <p:cNvSpPr>
            <a:spLocks noGrp="1"/>
          </p:cNvSpPr>
          <p:nvPr>
            <p:ph type="title"/>
          </p:nvPr>
        </p:nvSpPr>
        <p:spPr/>
        <p:txBody>
          <a:bodyPr/>
          <a:lstStyle/>
          <a:p>
            <a:r>
              <a:rPr lang="cs-CZ" dirty="0"/>
              <a:t>Zrakové vnímání</a:t>
            </a:r>
          </a:p>
        </p:txBody>
      </p:sp>
      <p:sp>
        <p:nvSpPr>
          <p:cNvPr id="3" name="Zástupný obsah 2">
            <a:extLst>
              <a:ext uri="{FF2B5EF4-FFF2-40B4-BE49-F238E27FC236}">
                <a16:creationId xmlns:a16="http://schemas.microsoft.com/office/drawing/2014/main" id="{D97BB856-758A-4E89-BBF8-BBE0CC9E4811}"/>
              </a:ext>
            </a:extLst>
          </p:cNvPr>
          <p:cNvSpPr>
            <a:spLocks noGrp="1"/>
          </p:cNvSpPr>
          <p:nvPr>
            <p:ph idx="1"/>
          </p:nvPr>
        </p:nvSpPr>
        <p:spPr/>
        <p:txBody>
          <a:bodyPr>
            <a:normAutofit/>
          </a:bodyPr>
          <a:lstStyle/>
          <a:p>
            <a:pPr marL="0" indent="0">
              <a:buNone/>
            </a:pPr>
            <a:r>
              <a:rPr lang="cs-CZ" b="1" dirty="0">
                <a:latin typeface="Times New Roman" panose="02020603050405020304" pitchFamily="18" charset="0"/>
                <a:cs typeface="Times New Roman" panose="02020603050405020304" pitchFamily="18" charset="0"/>
              </a:rPr>
              <a:t>Pohyb očí na řádku</a:t>
            </a:r>
          </a:p>
          <a:p>
            <a:r>
              <a:rPr lang="cs-CZ" dirty="0">
                <a:latin typeface="Times New Roman" panose="02020603050405020304" pitchFamily="18" charset="0"/>
                <a:cs typeface="Times New Roman" panose="02020603050405020304" pitchFamily="18" charset="0"/>
              </a:rPr>
              <a:t>Nesprávné oční pohyby, tj. neschopnost udržet plynulý pohyb očí ve směru zleva doprava, jsou časté u začínajících čtenářů a u dětí s obtížemi ve čtení. Projevují se rovněž u dětí s dyspraxií. </a:t>
            </a:r>
          </a:p>
          <a:p>
            <a:r>
              <a:rPr lang="cs-CZ" dirty="0">
                <a:latin typeface="Times New Roman" panose="02020603050405020304" pitchFamily="18" charset="0"/>
                <a:cs typeface="Times New Roman" panose="02020603050405020304" pitchFamily="18" charset="0"/>
              </a:rPr>
              <a:t>Pro dyslektiky jsou charakteristické i tzv. regrese = dítě nepostupuje očima směrem dopředu, ale vrací se a čtené slovo si znovu „ohmatává“. </a:t>
            </a:r>
          </a:p>
          <a:p>
            <a:r>
              <a:rPr lang="cs-CZ" dirty="0">
                <a:latin typeface="Times New Roman" panose="02020603050405020304" pitchFamily="18" charset="0"/>
                <a:cs typeface="Times New Roman" panose="02020603050405020304" pitchFamily="18" charset="0"/>
              </a:rPr>
              <a:t>Při nácviku očních pohybů můžeme provádět následující cvičení: - jmenování předmětů zleva doprava, kladení předmětů podle diktátu, vyhledávat daný prvek ve skupině zleva doprava,…</a:t>
            </a:r>
          </a:p>
        </p:txBody>
      </p:sp>
    </p:spTree>
    <p:extLst>
      <p:ext uri="{BB962C8B-B14F-4D97-AF65-F5344CB8AC3E}">
        <p14:creationId xmlns:p14="http://schemas.microsoft.com/office/powerpoint/2010/main" val="2407186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AC9FED-0088-4F6A-ACFE-7DDA598C05B4}"/>
              </a:ext>
            </a:extLst>
          </p:cNvPr>
          <p:cNvSpPr>
            <a:spLocks noGrp="1"/>
          </p:cNvSpPr>
          <p:nvPr>
            <p:ph type="title"/>
          </p:nvPr>
        </p:nvSpPr>
        <p:spPr/>
        <p:txBody>
          <a:bodyPr/>
          <a:lstStyle/>
          <a:p>
            <a:r>
              <a:rPr lang="cs-CZ" dirty="0"/>
              <a:t>Zrakové vnímání</a:t>
            </a:r>
          </a:p>
        </p:txBody>
      </p:sp>
      <p:sp>
        <p:nvSpPr>
          <p:cNvPr id="3" name="Zástupný obsah 2">
            <a:extLst>
              <a:ext uri="{FF2B5EF4-FFF2-40B4-BE49-F238E27FC236}">
                <a16:creationId xmlns:a16="http://schemas.microsoft.com/office/drawing/2014/main" id="{3072ECAC-060C-4B17-98C0-AF192BE4CF5F}"/>
              </a:ext>
            </a:extLst>
          </p:cNvPr>
          <p:cNvSpPr>
            <a:spLocks noGrp="1"/>
          </p:cNvSpPr>
          <p:nvPr>
            <p:ph idx="1"/>
          </p:nvPr>
        </p:nvSpPr>
        <p:spPr/>
        <p:txBody>
          <a:bodyPr/>
          <a:lstStyle/>
          <a:p>
            <a:r>
              <a:rPr lang="cs-CZ" b="0" i="0" dirty="0">
                <a:solidFill>
                  <a:srgbClr val="000000"/>
                </a:solidFill>
                <a:effectLst/>
                <a:latin typeface="Times New Roman" panose="02020603050405020304" pitchFamily="18" charset="0"/>
                <a:cs typeface="Times New Roman" panose="02020603050405020304" pitchFamily="18" charset="0"/>
              </a:rPr>
              <a:t>Oslabení zrakového vnímání v předškolním období se projevuje např. tím, že dítě má obtíže s vyhledáváním rozdílů, podobné předměty považuje za shodné, nedokáže skládat puzzle, složitější skládanky – obtížně doplňuje jednotlivé části, nedokáže pracovat podle návodu, návod často ani nevyhledává.</a:t>
            </a: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6440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E8984A-CA1E-4C49-A866-BB3837EC2A09}"/>
              </a:ext>
            </a:extLst>
          </p:cNvPr>
          <p:cNvSpPr>
            <a:spLocks noGrp="1"/>
          </p:cNvSpPr>
          <p:nvPr>
            <p:ph type="title"/>
          </p:nvPr>
        </p:nvSpPr>
        <p:spPr/>
        <p:txBody>
          <a:bodyPr>
            <a:normAutofit/>
          </a:bodyPr>
          <a:lstStyle/>
          <a:p>
            <a:r>
              <a:rPr lang="cs-CZ" sz="5300" dirty="0"/>
              <a:t>SLUCHOVÉ VNÍMÁNÍ (sluchová percepce)</a:t>
            </a:r>
          </a:p>
        </p:txBody>
      </p:sp>
      <p:sp>
        <p:nvSpPr>
          <p:cNvPr id="3" name="Zástupný obsah 2">
            <a:extLst>
              <a:ext uri="{FF2B5EF4-FFF2-40B4-BE49-F238E27FC236}">
                <a16:creationId xmlns:a16="http://schemas.microsoft.com/office/drawing/2014/main" id="{25EEA8C3-0AC0-49CE-A806-00C2707BC0EB}"/>
              </a:ext>
            </a:extLst>
          </p:cNvPr>
          <p:cNvSpPr>
            <a:spLocks noGrp="1"/>
          </p:cNvSpPr>
          <p:nvPr>
            <p:ph idx="1"/>
          </p:nvPr>
        </p:nvSpPr>
        <p:spPr/>
        <p:txBody>
          <a:bodyPr/>
          <a:lstStyle/>
          <a:p>
            <a:r>
              <a:rPr lang="cs-CZ" dirty="0"/>
              <a:t>https://www.podporainkluze.cz/material/metodicke-video-rozvoj-sluchoveho-vnimani/</a:t>
            </a:r>
          </a:p>
          <a:p>
            <a:endParaRPr lang="cs-CZ" dirty="0"/>
          </a:p>
        </p:txBody>
      </p:sp>
    </p:spTree>
    <p:extLst>
      <p:ext uri="{BB962C8B-B14F-4D97-AF65-F5344CB8AC3E}">
        <p14:creationId xmlns:p14="http://schemas.microsoft.com/office/powerpoint/2010/main" val="1367036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E77744-6DED-4A7B-8C5A-FC29B8E17432}"/>
              </a:ext>
            </a:extLst>
          </p:cNvPr>
          <p:cNvSpPr>
            <a:spLocks noGrp="1"/>
          </p:cNvSpPr>
          <p:nvPr>
            <p:ph type="title"/>
          </p:nvPr>
        </p:nvSpPr>
        <p:spPr/>
        <p:txBody>
          <a:bodyPr/>
          <a:lstStyle/>
          <a:p>
            <a:r>
              <a:rPr lang="cs-CZ" dirty="0"/>
              <a:t>Sluchové vnímání</a:t>
            </a:r>
          </a:p>
        </p:txBody>
      </p:sp>
      <p:sp>
        <p:nvSpPr>
          <p:cNvPr id="3" name="Zástupný obsah 2">
            <a:extLst>
              <a:ext uri="{FF2B5EF4-FFF2-40B4-BE49-F238E27FC236}">
                <a16:creationId xmlns:a16="http://schemas.microsoft.com/office/drawing/2014/main" id="{71AA5E5A-CBDD-42BA-8A75-A41F73BF1F77}"/>
              </a:ext>
            </a:extLst>
          </p:cNvPr>
          <p:cNvSpPr>
            <a:spLocks noGrp="1"/>
          </p:cNvSpPr>
          <p:nvPr>
            <p:ph idx="1"/>
          </p:nvPr>
        </p:nvSpPr>
        <p:spPr/>
        <p:txBody>
          <a:bodyPr>
            <a:normAutofit/>
          </a:bodyPr>
          <a:lstStyle/>
          <a:p>
            <a:r>
              <a:rPr lang="cs-CZ" dirty="0">
                <a:latin typeface="Times New Roman" panose="02020603050405020304" pitchFamily="18" charset="0"/>
                <a:cs typeface="Times New Roman" panose="02020603050405020304" pitchFamily="18" charset="0"/>
              </a:rPr>
              <a:t>Sluchové vnímání se vyvíjí již od pátého měsíce nitroděložního života. </a:t>
            </a:r>
          </a:p>
          <a:p>
            <a:r>
              <a:rPr lang="cs-CZ" dirty="0">
                <a:latin typeface="Times New Roman" panose="02020603050405020304" pitchFamily="18" charset="0"/>
                <a:cs typeface="Times New Roman" panose="02020603050405020304" pitchFamily="18" charset="0"/>
              </a:rPr>
              <a:t>Po narození reaguje dítě na zvukový podnět nediferencovanou pohybovou reakcí. Později se liší reakce na zvukové předměty příjemné a nepříjemné. </a:t>
            </a:r>
          </a:p>
          <a:p>
            <a:r>
              <a:rPr lang="cs-CZ" dirty="0">
                <a:latin typeface="Times New Roman" panose="02020603050405020304" pitchFamily="18" charset="0"/>
                <a:cs typeface="Times New Roman" panose="02020603050405020304" pitchFamily="18" charset="0"/>
              </a:rPr>
              <a:t>Je nezbytné nejprve k vnímání řeči, později k rozlišování jejich elementů, tj. slov, slabik a hlásek. </a:t>
            </a:r>
          </a:p>
          <a:p>
            <a:r>
              <a:rPr lang="cs-CZ" dirty="0">
                <a:latin typeface="Times New Roman" panose="02020603050405020304" pitchFamily="18" charset="0"/>
                <a:cs typeface="Times New Roman" panose="02020603050405020304" pitchFamily="18" charset="0"/>
              </a:rPr>
              <a:t>U dětí s poruchami učení se sluchové vnímání často vyvíjí opožděně. </a:t>
            </a:r>
          </a:p>
        </p:txBody>
      </p:sp>
    </p:spTree>
    <p:extLst>
      <p:ext uri="{BB962C8B-B14F-4D97-AF65-F5344CB8AC3E}">
        <p14:creationId xmlns:p14="http://schemas.microsoft.com/office/powerpoint/2010/main" val="2603712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007D43-6F53-48C8-B693-DC333110EE6D}"/>
              </a:ext>
            </a:extLst>
          </p:cNvPr>
          <p:cNvSpPr>
            <a:spLocks noGrp="1"/>
          </p:cNvSpPr>
          <p:nvPr>
            <p:ph type="title"/>
          </p:nvPr>
        </p:nvSpPr>
        <p:spPr/>
        <p:txBody>
          <a:bodyPr/>
          <a:lstStyle/>
          <a:p>
            <a:r>
              <a:rPr lang="cs-CZ" dirty="0"/>
              <a:t>Sluchové vnímání</a:t>
            </a:r>
          </a:p>
        </p:txBody>
      </p:sp>
      <p:sp>
        <p:nvSpPr>
          <p:cNvPr id="3" name="Zástupný obsah 2">
            <a:extLst>
              <a:ext uri="{FF2B5EF4-FFF2-40B4-BE49-F238E27FC236}">
                <a16:creationId xmlns:a16="http://schemas.microsoft.com/office/drawing/2014/main" id="{CF78AADE-C2A6-4862-92D2-501DF3F221A2}"/>
              </a:ext>
            </a:extLst>
          </p:cNvPr>
          <p:cNvSpPr>
            <a:spLocks noGrp="1"/>
          </p:cNvSpPr>
          <p:nvPr>
            <p:ph idx="1"/>
          </p:nvPr>
        </p:nvSpPr>
        <p:spPr/>
        <p:txBody>
          <a:bodyPr>
            <a:normAutofit fontScale="92500" lnSpcReduction="10000"/>
          </a:bodyPr>
          <a:lstStyle/>
          <a:p>
            <a:pPr marL="0" indent="0">
              <a:buNone/>
            </a:pPr>
            <a:r>
              <a:rPr lang="cs-CZ" b="1" dirty="0">
                <a:latin typeface="Times New Roman" panose="02020603050405020304" pitchFamily="18" charset="0"/>
                <a:cs typeface="Times New Roman" panose="02020603050405020304" pitchFamily="18" charset="0"/>
              </a:rPr>
              <a:t>1. Naslouchání</a:t>
            </a:r>
          </a:p>
          <a:p>
            <a:r>
              <a:rPr lang="cs-CZ" dirty="0">
                <a:latin typeface="Times New Roman" panose="02020603050405020304" pitchFamily="18" charset="0"/>
                <a:cs typeface="Times New Roman" panose="02020603050405020304" pitchFamily="18" charset="0"/>
              </a:rPr>
              <a:t>Učitelům i rodičům se mnohdy zdá, že jim děti nerozumějí, ačkoliv je poslouchají. Příčinou může být snížená schopnost vnímat soustředěně mluvenou řeč a rozumět ji. Děti buď nevnímají, protože se nedovedou na sluchové vjemy soustředit, nebo slyší správně, ale nedovedou si vybavovat obsah jednotlivých slov, chápat smysl. </a:t>
            </a:r>
          </a:p>
          <a:p>
            <a:pPr marL="0" indent="0">
              <a:buNone/>
            </a:pPr>
            <a:r>
              <a:rPr lang="cs-CZ" dirty="0">
                <a:latin typeface="Times New Roman" panose="02020603050405020304" pitchFamily="18" charset="0"/>
                <a:cs typeface="Times New Roman" panose="02020603050405020304" pitchFamily="18" charset="0"/>
              </a:rPr>
              <a:t>Procvičování naslouchání (vývojová škála – Bednářová, 2015):</a:t>
            </a:r>
          </a:p>
          <a:p>
            <a:pPr marL="0" indent="0">
              <a:buNone/>
            </a:pPr>
            <a:r>
              <a:rPr lang="cs-CZ" dirty="0">
                <a:latin typeface="Times New Roman" panose="02020603050405020304" pitchFamily="18" charset="0"/>
                <a:cs typeface="Times New Roman" panose="02020603050405020304" pitchFamily="18" charset="0"/>
              </a:rPr>
              <a:t>       - dítě lokalizuje zvuk</a:t>
            </a:r>
          </a:p>
          <a:p>
            <a:pPr marL="0" indent="0">
              <a:buNone/>
            </a:pPr>
            <a:r>
              <a:rPr lang="cs-CZ" dirty="0">
                <a:latin typeface="Times New Roman" panose="02020603050405020304" pitchFamily="18" charset="0"/>
                <a:cs typeface="Times New Roman" panose="02020603050405020304" pitchFamily="18" charset="0"/>
              </a:rPr>
              <a:t>       - dítě pozná předměty podle zvuku</a:t>
            </a:r>
          </a:p>
          <a:p>
            <a:pPr marL="0" indent="0">
              <a:buNone/>
            </a:pPr>
            <a:r>
              <a:rPr lang="cs-CZ" dirty="0">
                <a:latin typeface="Times New Roman" panose="02020603050405020304" pitchFamily="18" charset="0"/>
                <a:cs typeface="Times New Roman" panose="02020603050405020304" pitchFamily="18" charset="0"/>
              </a:rPr>
              <a:t>       - dítě pozná písně podle melodie</a:t>
            </a:r>
          </a:p>
          <a:p>
            <a:pPr marL="0" indent="0">
              <a:buNone/>
            </a:pPr>
            <a:r>
              <a:rPr lang="cs-CZ" dirty="0">
                <a:latin typeface="Times New Roman" panose="02020603050405020304" pitchFamily="18" charset="0"/>
                <a:cs typeface="Times New Roman" panose="02020603050405020304" pitchFamily="18" charset="0"/>
              </a:rPr>
              <a:t>       - dítě naslouchá příběhu, pohádce</a:t>
            </a:r>
          </a:p>
        </p:txBody>
      </p:sp>
    </p:spTree>
    <p:extLst>
      <p:ext uri="{BB962C8B-B14F-4D97-AF65-F5344CB8AC3E}">
        <p14:creationId xmlns:p14="http://schemas.microsoft.com/office/powerpoint/2010/main" val="2841998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D0136714-8CF3-478A-91F8-C8A64743835D}"/>
              </a:ext>
            </a:extLst>
          </p:cNvPr>
          <p:cNvSpPr>
            <a:spLocks noGrp="1"/>
          </p:cNvSpPr>
          <p:nvPr>
            <p:ph idx="1"/>
          </p:nvPr>
        </p:nvSpPr>
        <p:spPr/>
        <p:txBody>
          <a:bodyPr/>
          <a:lstStyle/>
          <a:p>
            <a:pPr algn="l"/>
            <a:r>
              <a:rPr lang="cs-CZ" b="0" i="1" dirty="0">
                <a:solidFill>
                  <a:srgbClr val="323D4F"/>
                </a:solidFill>
                <a:effectLst/>
                <a:latin typeface="Times New Roman" panose="02020603050405020304" pitchFamily="18" charset="0"/>
                <a:cs typeface="Times New Roman" panose="02020603050405020304" pitchFamily="18" charset="0"/>
              </a:rPr>
              <a:t>Oslabená schopnost naslouchat se může u dítěte předškolního i školního věku projevovat:</a:t>
            </a:r>
            <a:endParaRPr lang="cs-CZ" b="0" i="0" dirty="0">
              <a:solidFill>
                <a:srgbClr val="323D4F"/>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cs-CZ" b="0" i="0" dirty="0">
                <a:solidFill>
                  <a:srgbClr val="323D4F"/>
                </a:solidFill>
                <a:effectLst/>
                <a:latin typeface="Times New Roman" panose="02020603050405020304" pitchFamily="18" charset="0"/>
                <a:cs typeface="Times New Roman" panose="02020603050405020304" pitchFamily="18" charset="0"/>
              </a:rPr>
              <a:t>nezájmem o čtené pohádky a příběhy,</a:t>
            </a:r>
          </a:p>
          <a:p>
            <a:pPr algn="l">
              <a:buFont typeface="Arial" panose="020B0604020202020204" pitchFamily="34" charset="0"/>
              <a:buChar char="•"/>
            </a:pPr>
            <a:r>
              <a:rPr lang="cs-CZ" b="0" i="0" dirty="0">
                <a:solidFill>
                  <a:srgbClr val="323D4F"/>
                </a:solidFill>
                <a:effectLst/>
                <a:latin typeface="Times New Roman" panose="02020603050405020304" pitchFamily="18" charset="0"/>
                <a:cs typeface="Times New Roman" panose="02020603050405020304" pitchFamily="18" charset="0"/>
              </a:rPr>
              <a:t>nezájmem o vyprávění,</a:t>
            </a:r>
          </a:p>
          <a:p>
            <a:pPr algn="l">
              <a:buFont typeface="Arial" panose="020B0604020202020204" pitchFamily="34" charset="0"/>
              <a:buChar char="•"/>
            </a:pPr>
            <a:r>
              <a:rPr lang="cs-CZ" b="0" i="0" dirty="0">
                <a:solidFill>
                  <a:srgbClr val="323D4F"/>
                </a:solidFill>
                <a:effectLst/>
                <a:latin typeface="Times New Roman" panose="02020603050405020304" pitchFamily="18" charset="0"/>
                <a:cs typeface="Times New Roman" panose="02020603050405020304" pitchFamily="18" charset="0"/>
              </a:rPr>
              <a:t>potížemi naslouchat instrukcím, pokynům,</a:t>
            </a:r>
          </a:p>
          <a:p>
            <a:pPr algn="l">
              <a:buFont typeface="Arial" panose="020B0604020202020204" pitchFamily="34" charset="0"/>
              <a:buChar char="•"/>
            </a:pPr>
            <a:r>
              <a:rPr lang="cs-CZ" b="0" i="0" dirty="0">
                <a:solidFill>
                  <a:srgbClr val="323D4F"/>
                </a:solidFill>
                <a:effectLst/>
                <a:latin typeface="Times New Roman" panose="02020603050405020304" pitchFamily="18" charset="0"/>
                <a:cs typeface="Times New Roman" panose="02020603050405020304" pitchFamily="18" charset="0"/>
              </a:rPr>
              <a:t>potížemi naslouchat výkladu,</a:t>
            </a:r>
          </a:p>
          <a:p>
            <a:pPr algn="l">
              <a:buFont typeface="Arial" panose="020B0604020202020204" pitchFamily="34" charset="0"/>
              <a:buChar char="•"/>
            </a:pPr>
            <a:r>
              <a:rPr lang="cs-CZ" b="0" i="0" dirty="0">
                <a:solidFill>
                  <a:srgbClr val="323D4F"/>
                </a:solidFill>
                <a:effectLst/>
                <a:latin typeface="Times New Roman" panose="02020603050405020304" pitchFamily="18" charset="0"/>
                <a:cs typeface="Times New Roman" panose="02020603050405020304" pitchFamily="18" charset="0"/>
              </a:rPr>
              <a:t>potížemi v komunikaci-neschopností vyslechnout druhého</a:t>
            </a:r>
            <a:r>
              <a:rPr lang="cs-CZ" b="0" i="0" dirty="0">
                <a:solidFill>
                  <a:srgbClr val="323D4F"/>
                </a:solidFill>
                <a:effectLst/>
                <a:latin typeface="Arial" panose="020B0604020202020204" pitchFamily="34" charset="0"/>
              </a:rPr>
              <a:t>.</a:t>
            </a:r>
          </a:p>
          <a:p>
            <a:endParaRPr lang="cs-CZ" dirty="0"/>
          </a:p>
        </p:txBody>
      </p:sp>
    </p:spTree>
    <p:extLst>
      <p:ext uri="{BB962C8B-B14F-4D97-AF65-F5344CB8AC3E}">
        <p14:creationId xmlns:p14="http://schemas.microsoft.com/office/powerpoint/2010/main" val="4132840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B36AA1-95B8-4EF0-8C7A-881C9A1346AA}"/>
              </a:ext>
            </a:extLst>
          </p:cNvPr>
          <p:cNvSpPr>
            <a:spLocks noGrp="1"/>
          </p:cNvSpPr>
          <p:nvPr>
            <p:ph type="title"/>
          </p:nvPr>
        </p:nvSpPr>
        <p:spPr/>
        <p:txBody>
          <a:bodyPr/>
          <a:lstStyle/>
          <a:p>
            <a:r>
              <a:rPr lang="cs-CZ" dirty="0"/>
              <a:t>Sluchové vnímání</a:t>
            </a:r>
          </a:p>
        </p:txBody>
      </p:sp>
      <p:sp>
        <p:nvSpPr>
          <p:cNvPr id="3" name="Zástupný obsah 2">
            <a:extLst>
              <a:ext uri="{FF2B5EF4-FFF2-40B4-BE49-F238E27FC236}">
                <a16:creationId xmlns:a16="http://schemas.microsoft.com/office/drawing/2014/main" id="{D06FB532-2315-463B-9E9A-8D263DBD748D}"/>
              </a:ext>
            </a:extLst>
          </p:cNvPr>
          <p:cNvSpPr>
            <a:spLocks noGrp="1"/>
          </p:cNvSpPr>
          <p:nvPr>
            <p:ph idx="1"/>
          </p:nvPr>
        </p:nvSpPr>
        <p:spPr/>
        <p:txBody>
          <a:bodyPr>
            <a:normAutofit fontScale="85000" lnSpcReduction="20000"/>
          </a:bodyPr>
          <a:lstStyle/>
          <a:p>
            <a:pPr marL="0" indent="0">
              <a:buNone/>
            </a:pPr>
            <a:r>
              <a:rPr lang="cs-CZ" b="1" dirty="0">
                <a:latin typeface="Times New Roman" panose="02020603050405020304" pitchFamily="18" charset="0"/>
                <a:cs typeface="Times New Roman" panose="02020603050405020304" pitchFamily="18" charset="0"/>
              </a:rPr>
              <a:t>2. Sluchová paměť</a:t>
            </a:r>
          </a:p>
          <a:p>
            <a:pPr algn="l"/>
            <a:r>
              <a:rPr lang="cs-CZ" b="0" i="0" dirty="0">
                <a:solidFill>
                  <a:srgbClr val="323D4F"/>
                </a:solidFill>
                <a:effectLst/>
                <a:latin typeface="Times New Roman" panose="02020603050405020304" pitchFamily="18" charset="0"/>
                <a:cs typeface="Times New Roman" panose="02020603050405020304" pitchFamily="18" charset="0"/>
              </a:rPr>
              <a:t>Ve školním prostředí je většina informací podávána verbálně. Pro učení potřebujeme zachytit, zpracovat a uchovat informace přicházející sluchovou cestou. Dítě musí včas zachytit a zapamatovat si instrukce a pokyny ke své práci, pamatovat si pořadí úkonů, které má vykonat, výklad učitele.</a:t>
            </a:r>
          </a:p>
          <a:p>
            <a:pPr algn="l"/>
            <a:r>
              <a:rPr lang="cs-CZ" b="0" i="1" dirty="0">
                <a:solidFill>
                  <a:srgbClr val="323D4F"/>
                </a:solidFill>
                <a:effectLst/>
                <a:latin typeface="Times New Roman" panose="02020603050405020304" pitchFamily="18" charset="0"/>
                <a:cs typeface="Times New Roman" panose="02020603050405020304" pitchFamily="18" charset="0"/>
              </a:rPr>
              <a:t>Oslabená sluchová paměť se může u dítěte předškolního i školního věku projevovat:</a:t>
            </a:r>
            <a:endParaRPr lang="cs-CZ" b="0" i="0" dirty="0">
              <a:solidFill>
                <a:srgbClr val="323D4F"/>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cs-CZ" b="0" i="0" dirty="0">
                <a:solidFill>
                  <a:srgbClr val="323D4F"/>
                </a:solidFill>
                <a:effectLst/>
                <a:latin typeface="Times New Roman" panose="02020603050405020304" pitchFamily="18" charset="0"/>
                <a:cs typeface="Times New Roman" panose="02020603050405020304" pitchFamily="18" charset="0"/>
              </a:rPr>
              <a:t>obtížemi při učení se básniček, textů zpaměti,</a:t>
            </a:r>
          </a:p>
          <a:p>
            <a:pPr algn="l">
              <a:buFont typeface="Arial" panose="020B0604020202020204" pitchFamily="34" charset="0"/>
              <a:buChar char="•"/>
            </a:pPr>
            <a:r>
              <a:rPr lang="cs-CZ" b="0" i="0" dirty="0">
                <a:solidFill>
                  <a:srgbClr val="323D4F"/>
                </a:solidFill>
                <a:effectLst/>
                <a:latin typeface="Times New Roman" panose="02020603050405020304" pitchFamily="18" charset="0"/>
                <a:cs typeface="Times New Roman" panose="02020603050405020304" pitchFamily="18" charset="0"/>
              </a:rPr>
              <a:t>neschopností vyslechnout a zapamatovat si pohádku, příběh, výklad bez zrakového doprovodu, následně pak obtížemi s vyprávěním tohoto příběhu, učební látky,</a:t>
            </a:r>
          </a:p>
          <a:p>
            <a:pPr algn="l">
              <a:buFont typeface="Arial" panose="020B0604020202020204" pitchFamily="34" charset="0"/>
              <a:buChar char="•"/>
            </a:pPr>
            <a:r>
              <a:rPr lang="cs-CZ" b="0" i="0" dirty="0">
                <a:solidFill>
                  <a:srgbClr val="323D4F"/>
                </a:solidFill>
                <a:effectLst/>
                <a:latin typeface="Times New Roman" panose="02020603050405020304" pitchFamily="18" charset="0"/>
                <a:cs typeface="Times New Roman" panose="02020603050405020304" pitchFamily="18" charset="0"/>
              </a:rPr>
              <a:t>potížemi zachytit a zapamatovat si instrukce, slyšená slova, věty,</a:t>
            </a:r>
          </a:p>
          <a:p>
            <a:pPr algn="l">
              <a:buFont typeface="Arial" panose="020B0604020202020204" pitchFamily="34" charset="0"/>
              <a:buChar char="•"/>
            </a:pPr>
            <a:r>
              <a:rPr lang="cs-CZ" b="0" i="0" dirty="0">
                <a:solidFill>
                  <a:srgbClr val="323D4F"/>
                </a:solidFill>
                <a:effectLst/>
                <a:latin typeface="Times New Roman" panose="02020603050405020304" pitchFamily="18" charset="0"/>
                <a:cs typeface="Times New Roman" panose="02020603050405020304" pitchFamily="18" charset="0"/>
              </a:rPr>
              <a:t>oslabení sluchové paměti se promítá do písemného projevu, například diktovaného textu (diktáty, pětiminutovky v matematice, diktované zápisy apod.), kdy dítě bez zrakové opory chybuje, vynechává části informací. Nejsou tak hodnoceny vědomosti, které mohou být ve skutečnosti na dobré úrovni, ale spíše neschopnost pracovat bez vizuální opory, zapamatovat si sluchové vjemy.</a:t>
            </a:r>
          </a:p>
          <a:p>
            <a:pPr marL="0" indent="0">
              <a:buNone/>
            </a:pPr>
            <a:endParaRPr lang="cs-CZ"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0974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17B4E45E-7F1C-4BB8-BFC4-C77B068FB66C}"/>
              </a:ext>
            </a:extLst>
          </p:cNvPr>
          <p:cNvSpPr>
            <a:spLocks noGrp="1"/>
          </p:cNvSpPr>
          <p:nvPr>
            <p:ph idx="1"/>
          </p:nvPr>
        </p:nvSpPr>
        <p:spPr/>
        <p:txBody>
          <a:bodyPr>
            <a:normAutofit lnSpcReduction="10000"/>
          </a:bodyPr>
          <a:lstStyle/>
          <a:p>
            <a:r>
              <a:rPr lang="cs-CZ" dirty="0">
                <a:latin typeface="Times New Roman" panose="02020603050405020304" pitchFamily="18" charset="0"/>
                <a:cs typeface="Times New Roman" panose="02020603050405020304" pitchFamily="18" charset="0"/>
              </a:rPr>
              <a:t>Sluchovou paměť rozvíjíme pomocí říkánek, kde rytmus podporuje zapamatování krátkých básniček. </a:t>
            </a:r>
          </a:p>
          <a:p>
            <a:r>
              <a:rPr lang="cs-CZ" dirty="0">
                <a:latin typeface="Times New Roman" panose="02020603050405020304" pitchFamily="18" charset="0"/>
                <a:cs typeface="Times New Roman" panose="02020603050405020304" pitchFamily="18" charset="0"/>
              </a:rPr>
              <a:t>Pro starší děti připravíme zajímavé výroky, přísloví apod., které se mají naučit nazpaměť. </a:t>
            </a:r>
          </a:p>
          <a:p>
            <a:r>
              <a:rPr lang="cs-CZ" dirty="0">
                <a:latin typeface="Times New Roman" panose="02020603050405020304" pitchFamily="18" charset="0"/>
                <a:cs typeface="Times New Roman" panose="02020603050405020304" pitchFamily="18" charset="0"/>
              </a:rPr>
              <a:t>K rozvíjení sluchové paměti můžeme využívat i zapamatování různých příběhů. Dítě si poslechne příběh (jeho rozsah a náročnost přizpůsobíme danému dítěti) a pak odpoví na otázku (zpočátku ji zná předem, později už ne). </a:t>
            </a:r>
          </a:p>
          <a:p>
            <a:endParaRPr lang="cs-CZ" dirty="0">
              <a:latin typeface="Times New Roman" panose="02020603050405020304" pitchFamily="18" charset="0"/>
              <a:cs typeface="Times New Roman" panose="02020603050405020304" pitchFamily="18" charset="0"/>
            </a:endParaRPr>
          </a:p>
          <a:p>
            <a:r>
              <a:rPr lang="cs-CZ" dirty="0">
                <a:solidFill>
                  <a:srgbClr val="7030A0"/>
                </a:solidFill>
                <a:latin typeface="Times New Roman" panose="02020603050405020304" pitchFamily="18" charset="0"/>
                <a:cs typeface="Times New Roman" panose="02020603050405020304" pitchFamily="18" charset="0"/>
              </a:rPr>
              <a:t>Úkol:</a:t>
            </a:r>
          </a:p>
          <a:p>
            <a:r>
              <a:rPr lang="cs-CZ" dirty="0">
                <a:solidFill>
                  <a:srgbClr val="7030A0"/>
                </a:solidFill>
                <a:latin typeface="Times New Roman" panose="02020603050405020304" pitchFamily="18" charset="0"/>
                <a:cs typeface="Times New Roman" panose="02020603050405020304" pitchFamily="18" charset="0"/>
              </a:rPr>
              <a:t>„Jaký vliv může mít oslabení sluchové paměti na chování dítěte?“</a:t>
            </a:r>
          </a:p>
        </p:txBody>
      </p:sp>
    </p:spTree>
    <p:extLst>
      <p:ext uri="{BB962C8B-B14F-4D97-AF65-F5344CB8AC3E}">
        <p14:creationId xmlns:p14="http://schemas.microsoft.com/office/powerpoint/2010/main" val="3226440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B7F28E-DBBE-432B-8103-49552312E377}"/>
              </a:ext>
            </a:extLst>
          </p:cNvPr>
          <p:cNvSpPr>
            <a:spLocks noGrp="1"/>
          </p:cNvSpPr>
          <p:nvPr>
            <p:ph type="title"/>
          </p:nvPr>
        </p:nvSpPr>
        <p:spPr/>
        <p:txBody>
          <a:bodyPr/>
          <a:lstStyle/>
          <a:p>
            <a:r>
              <a:rPr lang="cs-CZ" dirty="0"/>
              <a:t>Sluchové vnímání</a:t>
            </a:r>
          </a:p>
        </p:txBody>
      </p:sp>
      <p:sp>
        <p:nvSpPr>
          <p:cNvPr id="3" name="Zástupný obsah 2">
            <a:extLst>
              <a:ext uri="{FF2B5EF4-FFF2-40B4-BE49-F238E27FC236}">
                <a16:creationId xmlns:a16="http://schemas.microsoft.com/office/drawing/2014/main" id="{3D904916-8FA7-4860-9158-A1E82BD23791}"/>
              </a:ext>
            </a:extLst>
          </p:cNvPr>
          <p:cNvSpPr>
            <a:spLocks noGrp="1"/>
          </p:cNvSpPr>
          <p:nvPr>
            <p:ph idx="1"/>
          </p:nvPr>
        </p:nvSpPr>
        <p:spPr/>
        <p:txBody>
          <a:bodyPr/>
          <a:lstStyle/>
          <a:p>
            <a:pPr marL="0" indent="0">
              <a:buNone/>
            </a:pPr>
            <a:r>
              <a:rPr lang="cs-CZ" dirty="0"/>
              <a:t>3</a:t>
            </a:r>
            <a:r>
              <a:rPr lang="cs-CZ" b="1" dirty="0">
                <a:latin typeface="Times New Roman" panose="02020603050405020304" pitchFamily="18" charset="0"/>
                <a:cs typeface="Times New Roman" panose="02020603050405020304" pitchFamily="18" charset="0"/>
              </a:rPr>
              <a:t>.Sluchová diferenciace (sluchové rozlišování)</a:t>
            </a:r>
          </a:p>
          <a:p>
            <a:pPr marL="0" indent="0">
              <a:buNone/>
            </a:pPr>
            <a:r>
              <a:rPr lang="cs-CZ" dirty="0">
                <a:latin typeface="Times New Roman" panose="02020603050405020304" pitchFamily="18" charset="0"/>
                <a:cs typeface="Times New Roman" panose="02020603050405020304" pitchFamily="18" charset="0"/>
              </a:rPr>
              <a:t>              - rozlišení slova s vizuálním podnětem</a:t>
            </a:r>
          </a:p>
          <a:p>
            <a:pPr marL="0" indent="0">
              <a:buNone/>
            </a:pPr>
            <a:r>
              <a:rPr lang="cs-CZ" dirty="0">
                <a:latin typeface="Times New Roman" panose="02020603050405020304" pitchFamily="18" charset="0"/>
                <a:cs typeface="Times New Roman" panose="02020603050405020304" pitchFamily="18" charset="0"/>
              </a:rPr>
              <a:t>                           + rozlišení slova bez vizuálního podnětu</a:t>
            </a:r>
          </a:p>
          <a:p>
            <a:pPr marL="0" indent="0">
              <a:buNone/>
            </a:pPr>
            <a:endParaRPr lang="cs-CZ" dirty="0">
              <a:latin typeface="Times New Roman" panose="02020603050405020304" pitchFamily="18" charset="0"/>
              <a:cs typeface="Times New Roman" panose="02020603050405020304" pitchFamily="18" charset="0"/>
            </a:endParaRPr>
          </a:p>
          <a:p>
            <a:pPr marL="0" indent="0">
              <a:buNone/>
            </a:pPr>
            <a:r>
              <a:rPr lang="cs-CZ" dirty="0">
                <a:latin typeface="Times New Roman" panose="02020603050405020304" pitchFamily="18" charset="0"/>
                <a:cs typeface="Times New Roman" panose="02020603050405020304" pitchFamily="18" charset="0"/>
              </a:rPr>
              <a:t>   - volíme: změnu hlásky, změnu samohlásky, znělé a neznělé hlásky, sykavky, změnu délky, změnu měkčení</a:t>
            </a:r>
          </a:p>
          <a:p>
            <a:pPr marL="0" indent="0">
              <a:buNone/>
            </a:pPr>
            <a:endParaRPr lang="cs-CZ" dirty="0">
              <a:latin typeface="Times New Roman" panose="02020603050405020304" pitchFamily="18" charset="0"/>
              <a:cs typeface="Times New Roman" panose="02020603050405020304" pitchFamily="18" charset="0"/>
            </a:endParaRPr>
          </a:p>
          <a:p>
            <a:pPr marL="0" indent="0">
              <a:buNone/>
            </a:pPr>
            <a:r>
              <a:rPr lang="cs-CZ" dirty="0">
                <a:latin typeface="Times New Roman" panose="02020603050405020304" pitchFamily="18" charset="0"/>
                <a:cs typeface="Times New Roman" panose="02020603050405020304" pitchFamily="18" charset="0"/>
              </a:rPr>
              <a:t>  - rozlišení slabiky</a:t>
            </a:r>
          </a:p>
        </p:txBody>
      </p:sp>
    </p:spTree>
    <p:extLst>
      <p:ext uri="{BB962C8B-B14F-4D97-AF65-F5344CB8AC3E}">
        <p14:creationId xmlns:p14="http://schemas.microsoft.com/office/powerpoint/2010/main" val="2185846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46E26B-B56F-4A93-BAF8-94F1E407D13C}"/>
              </a:ext>
            </a:extLst>
          </p:cNvPr>
          <p:cNvSpPr>
            <a:spLocks noGrp="1"/>
          </p:cNvSpPr>
          <p:nvPr>
            <p:ph type="title"/>
          </p:nvPr>
        </p:nvSpPr>
        <p:spPr/>
        <p:txBody>
          <a:bodyPr/>
          <a:lstStyle/>
          <a:p>
            <a:r>
              <a:rPr lang="cs-CZ" dirty="0"/>
              <a:t>Práce s prezentací</a:t>
            </a:r>
          </a:p>
        </p:txBody>
      </p:sp>
      <p:sp>
        <p:nvSpPr>
          <p:cNvPr id="3" name="Zástupný obsah 2">
            <a:extLst>
              <a:ext uri="{FF2B5EF4-FFF2-40B4-BE49-F238E27FC236}">
                <a16:creationId xmlns:a16="http://schemas.microsoft.com/office/drawing/2014/main" id="{88EC9BBD-4A7D-48C3-B372-80B7C2947DBA}"/>
              </a:ext>
            </a:extLst>
          </p:cNvPr>
          <p:cNvSpPr>
            <a:spLocks noGrp="1"/>
          </p:cNvSpPr>
          <p:nvPr>
            <p:ph idx="1"/>
          </p:nvPr>
        </p:nvSpPr>
        <p:spPr/>
        <p:txBody>
          <a:bodyPr/>
          <a:lstStyle/>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Věnujte pozornost odkazům na videa k daným tématům</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Fialovou barvou jsou odlišeny otázky k zamyšlení, případně k diskuzi/samostudiu</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Věnujte pozornost poznámkám </a:t>
            </a:r>
          </a:p>
          <a:p>
            <a:pPr>
              <a:buFont typeface="Arial" panose="020B0604020202020204" pitchFamily="34" charset="0"/>
              <a:buChar char="•"/>
            </a:pPr>
            <a:endParaRPr lang="cs-CZ"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Připravte si dotazy k prezentaci/k tématu, podněty do diskuze</a:t>
            </a:r>
          </a:p>
        </p:txBody>
      </p:sp>
    </p:spTree>
    <p:extLst>
      <p:ext uri="{BB962C8B-B14F-4D97-AF65-F5344CB8AC3E}">
        <p14:creationId xmlns:p14="http://schemas.microsoft.com/office/powerpoint/2010/main" val="2665619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7C91CEA1-5C0D-4E3D-9234-D89F2ED92FC3}"/>
              </a:ext>
            </a:extLst>
          </p:cNvPr>
          <p:cNvSpPr>
            <a:spLocks noGrp="1"/>
          </p:cNvSpPr>
          <p:nvPr>
            <p:ph idx="1"/>
          </p:nvPr>
        </p:nvSpPr>
        <p:spPr/>
        <p:txBody>
          <a:bodyPr>
            <a:normAutofit lnSpcReduction="10000"/>
          </a:bodyPr>
          <a:lstStyle/>
          <a:p>
            <a:pPr algn="l"/>
            <a:r>
              <a:rPr lang="cs-CZ" b="0" i="1" dirty="0">
                <a:solidFill>
                  <a:srgbClr val="323D4F"/>
                </a:solidFill>
                <a:effectLst/>
                <a:latin typeface="Times New Roman" panose="02020603050405020304" pitchFamily="18" charset="0"/>
                <a:cs typeface="Times New Roman" panose="02020603050405020304" pitchFamily="18" charset="0"/>
              </a:rPr>
              <a:t>Oslabení sluchové rozlišování se může u dítěte předškolního i školního věku projevovat:</a:t>
            </a:r>
            <a:endParaRPr lang="cs-CZ" b="0" i="0" dirty="0">
              <a:solidFill>
                <a:srgbClr val="323D4F"/>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cs-CZ" b="0" i="0" dirty="0">
                <a:solidFill>
                  <a:srgbClr val="323D4F"/>
                </a:solidFill>
                <a:effectLst/>
                <a:latin typeface="Times New Roman" panose="02020603050405020304" pitchFamily="18" charset="0"/>
                <a:cs typeface="Times New Roman" panose="02020603050405020304" pitchFamily="18" charset="0"/>
              </a:rPr>
              <a:t>v písemném projevu chybami v měkčení,</a:t>
            </a:r>
          </a:p>
          <a:p>
            <a:pPr algn="l">
              <a:buFont typeface="Arial" panose="020B0604020202020204" pitchFamily="34" charset="0"/>
              <a:buChar char="•"/>
            </a:pPr>
            <a:r>
              <a:rPr lang="cs-CZ" b="0" i="0" dirty="0">
                <a:solidFill>
                  <a:srgbClr val="323D4F"/>
                </a:solidFill>
                <a:effectLst/>
                <a:latin typeface="Times New Roman" panose="02020603050405020304" pitchFamily="18" charset="0"/>
                <a:cs typeface="Times New Roman" panose="02020603050405020304" pitchFamily="18" charset="0"/>
              </a:rPr>
              <a:t>v písemném projevu chybami v délkách,</a:t>
            </a:r>
          </a:p>
          <a:p>
            <a:pPr algn="l">
              <a:buFont typeface="Arial" panose="020B0604020202020204" pitchFamily="34" charset="0"/>
              <a:buChar char="•"/>
            </a:pPr>
            <a:r>
              <a:rPr lang="cs-CZ" b="0" i="0" dirty="0">
                <a:solidFill>
                  <a:srgbClr val="323D4F"/>
                </a:solidFill>
                <a:effectLst/>
                <a:latin typeface="Times New Roman" panose="02020603050405020304" pitchFamily="18" charset="0"/>
                <a:cs typeface="Times New Roman" panose="02020603050405020304" pitchFamily="18" charset="0"/>
              </a:rPr>
              <a:t>v písemném projevu záměnami znělých a neznělých souhlásek,</a:t>
            </a:r>
          </a:p>
          <a:p>
            <a:pPr algn="l">
              <a:buFont typeface="Arial" panose="020B0604020202020204" pitchFamily="34" charset="0"/>
              <a:buChar char="•"/>
            </a:pPr>
            <a:r>
              <a:rPr lang="cs-CZ" b="0" i="0" dirty="0">
                <a:solidFill>
                  <a:srgbClr val="323D4F"/>
                </a:solidFill>
                <a:effectLst/>
                <a:latin typeface="Times New Roman" panose="02020603050405020304" pitchFamily="18" charset="0"/>
                <a:cs typeface="Times New Roman" panose="02020603050405020304" pitchFamily="18" charset="0"/>
              </a:rPr>
              <a:t>v písemném projevu záměnami sykavek,</a:t>
            </a:r>
          </a:p>
          <a:p>
            <a:pPr algn="l">
              <a:buFont typeface="Arial" panose="020B0604020202020204" pitchFamily="34" charset="0"/>
              <a:buChar char="•"/>
            </a:pPr>
            <a:r>
              <a:rPr lang="cs-CZ" b="0" i="0" dirty="0">
                <a:solidFill>
                  <a:srgbClr val="323D4F"/>
                </a:solidFill>
                <a:effectLst/>
                <a:latin typeface="Times New Roman" panose="02020603050405020304" pitchFamily="18" charset="0"/>
                <a:cs typeface="Times New Roman" panose="02020603050405020304" pitchFamily="18" charset="0"/>
              </a:rPr>
              <a:t>v písemném projevu zvýšeným počtem gramatických chyb - zejména při aplikaci vzorů podstatných a přídavných jmen,</a:t>
            </a:r>
          </a:p>
          <a:p>
            <a:pPr algn="l">
              <a:buFont typeface="Arial" panose="020B0604020202020204" pitchFamily="34" charset="0"/>
              <a:buChar char="•"/>
            </a:pPr>
            <a:r>
              <a:rPr lang="cs-CZ" b="0" i="0" dirty="0">
                <a:solidFill>
                  <a:srgbClr val="323D4F"/>
                </a:solidFill>
                <a:effectLst/>
                <a:latin typeface="Times New Roman" panose="02020603050405020304" pitchFamily="18" charset="0"/>
                <a:cs typeface="Times New Roman" panose="02020603050405020304" pitchFamily="18" charset="0"/>
              </a:rPr>
              <a:t>ve čtení záměnami v měkčení.</a:t>
            </a:r>
          </a:p>
          <a:p>
            <a:endParaRPr lang="cs-CZ" dirty="0"/>
          </a:p>
        </p:txBody>
      </p:sp>
    </p:spTree>
    <p:extLst>
      <p:ext uri="{BB962C8B-B14F-4D97-AF65-F5344CB8AC3E}">
        <p14:creationId xmlns:p14="http://schemas.microsoft.com/office/powerpoint/2010/main" val="3684238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6B382B-B3B8-486B-B001-9B3B2C664602}"/>
              </a:ext>
            </a:extLst>
          </p:cNvPr>
          <p:cNvSpPr>
            <a:spLocks noGrp="1"/>
          </p:cNvSpPr>
          <p:nvPr>
            <p:ph type="title"/>
          </p:nvPr>
        </p:nvSpPr>
        <p:spPr/>
        <p:txBody>
          <a:bodyPr/>
          <a:lstStyle/>
          <a:p>
            <a:r>
              <a:rPr lang="cs-CZ" dirty="0"/>
              <a:t>Sluchové vnímání</a:t>
            </a:r>
          </a:p>
        </p:txBody>
      </p:sp>
      <p:sp>
        <p:nvSpPr>
          <p:cNvPr id="3" name="Zástupný obsah 2">
            <a:extLst>
              <a:ext uri="{FF2B5EF4-FFF2-40B4-BE49-F238E27FC236}">
                <a16:creationId xmlns:a16="http://schemas.microsoft.com/office/drawing/2014/main" id="{C04A14BA-280C-4592-8C7E-4FA8BC0A9AC0}"/>
              </a:ext>
            </a:extLst>
          </p:cNvPr>
          <p:cNvSpPr>
            <a:spLocks noGrp="1"/>
          </p:cNvSpPr>
          <p:nvPr>
            <p:ph idx="1"/>
          </p:nvPr>
        </p:nvSpPr>
        <p:spPr>
          <a:xfrm>
            <a:off x="676656" y="2011680"/>
            <a:ext cx="10753725" cy="4346787"/>
          </a:xfrm>
        </p:spPr>
        <p:txBody>
          <a:bodyPr>
            <a:normAutofit fontScale="92500" lnSpcReduction="10000"/>
          </a:bodyPr>
          <a:lstStyle/>
          <a:p>
            <a:pPr marL="0" indent="0">
              <a:buNone/>
            </a:pPr>
            <a:r>
              <a:rPr lang="cs-CZ" dirty="0">
                <a:latin typeface="Times New Roman" panose="02020603050405020304" pitchFamily="18" charset="0"/>
                <a:cs typeface="Times New Roman" panose="02020603050405020304" pitchFamily="18" charset="0"/>
              </a:rPr>
              <a:t>4</a:t>
            </a:r>
            <a:r>
              <a:rPr lang="cs-CZ" b="1" dirty="0">
                <a:latin typeface="Times New Roman" panose="02020603050405020304" pitchFamily="18" charset="0"/>
                <a:cs typeface="Times New Roman" panose="02020603050405020304" pitchFamily="18" charset="0"/>
              </a:rPr>
              <a:t>. Sluchová analýza a syntéza </a:t>
            </a:r>
          </a:p>
          <a:p>
            <a:r>
              <a:rPr lang="cs-CZ" dirty="0">
                <a:latin typeface="Times New Roman" panose="02020603050405020304" pitchFamily="18" charset="0"/>
                <a:cs typeface="Times New Roman" panose="02020603050405020304" pitchFamily="18" charset="0"/>
              </a:rPr>
              <a:t>Sluchová analýza a syntéza spolu úzce souvisejí a v praxi je nelze od sebe oddělit. Při nácviku postupujeme od nejsnazšího ke složitějšímu.</a:t>
            </a:r>
          </a:p>
          <a:p>
            <a:endParaRPr lang="cs-CZ" dirty="0">
              <a:latin typeface="Times New Roman" panose="02020603050405020304" pitchFamily="18" charset="0"/>
              <a:cs typeface="Times New Roman" panose="02020603050405020304" pitchFamily="18" charset="0"/>
            </a:endParaRPr>
          </a:p>
          <a:p>
            <a:pPr marL="0" indent="0">
              <a:buNone/>
            </a:pPr>
            <a:r>
              <a:rPr lang="cs-CZ" dirty="0">
                <a:latin typeface="Times New Roman" panose="02020603050405020304" pitchFamily="18" charset="0"/>
                <a:cs typeface="Times New Roman" panose="02020603050405020304" pitchFamily="18" charset="0"/>
              </a:rPr>
              <a:t>Postupný vývoj: </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Roztleskat slova na slabiky a následně určit jejich počet.</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Určit počáteční hlásku slova a určit slova začínající danou hláskou.</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Určit poslední souhlásku ve slově a dále poslední samohlásku.</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Určit, zda slovo obsahuje danou hlásku.</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Z hlásek složit slovo.</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Slova rozložit na hlásky.</a:t>
            </a:r>
          </a:p>
          <a:p>
            <a:endParaRPr lang="cs-CZ" dirty="0"/>
          </a:p>
        </p:txBody>
      </p:sp>
    </p:spTree>
    <p:extLst>
      <p:ext uri="{BB962C8B-B14F-4D97-AF65-F5344CB8AC3E}">
        <p14:creationId xmlns:p14="http://schemas.microsoft.com/office/powerpoint/2010/main" val="2103959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327DD9FC-78EE-4058-8AD6-5A57029CE7DF}"/>
              </a:ext>
            </a:extLst>
          </p:cNvPr>
          <p:cNvSpPr>
            <a:spLocks noGrp="1"/>
          </p:cNvSpPr>
          <p:nvPr>
            <p:ph idx="1"/>
          </p:nvPr>
        </p:nvSpPr>
        <p:spPr/>
        <p:txBody>
          <a:bodyPr>
            <a:normAutofit/>
          </a:bodyPr>
          <a:lstStyle/>
          <a:p>
            <a:pPr algn="l"/>
            <a:r>
              <a:rPr lang="cs-CZ" b="0" i="1" dirty="0">
                <a:solidFill>
                  <a:srgbClr val="323D4F"/>
                </a:solidFill>
                <a:effectLst/>
                <a:latin typeface="Times New Roman" panose="02020603050405020304" pitchFamily="18" charset="0"/>
                <a:cs typeface="Times New Roman" panose="02020603050405020304" pitchFamily="18" charset="0"/>
              </a:rPr>
              <a:t>Oslabená sluchová analýza a syntéza se může u dítěte předškolního i školního věku projevovat:</a:t>
            </a:r>
            <a:endParaRPr lang="cs-CZ" b="0" i="0" dirty="0">
              <a:solidFill>
                <a:srgbClr val="323D4F"/>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cs-CZ" b="0" i="0" dirty="0">
                <a:solidFill>
                  <a:srgbClr val="323D4F"/>
                </a:solidFill>
                <a:effectLst/>
                <a:latin typeface="Times New Roman" panose="02020603050405020304" pitchFamily="18" charset="0"/>
                <a:cs typeface="Times New Roman" panose="02020603050405020304" pitchFamily="18" charset="0"/>
              </a:rPr>
              <a:t>potížemi ve čtení - obtížným spojováním písmen do slabik, slabik do slov, vytvářením náhradních technik čtení - předčítání, tichý sklad, čímž dítě často čte části slov dvakrát i vícekrát za sebou, domýšlením slov, nepřesným čtením, sníženou rychlostí čtení. Tyto potíže odčerpají hodně pozornosti a sil dítěte, takže obtížně vnímá obsah čteného. </a:t>
            </a:r>
          </a:p>
          <a:p>
            <a:pPr algn="l">
              <a:buFont typeface="Arial" panose="020B0604020202020204" pitchFamily="34" charset="0"/>
              <a:buChar char="•"/>
            </a:pPr>
            <a:r>
              <a:rPr lang="cs-CZ" b="0" i="0" dirty="0">
                <a:solidFill>
                  <a:srgbClr val="323D4F"/>
                </a:solidFill>
                <a:effectLst/>
                <a:latin typeface="Times New Roman" panose="02020603050405020304" pitchFamily="18" charset="0"/>
                <a:cs typeface="Times New Roman" panose="02020603050405020304" pitchFamily="18" charset="0"/>
              </a:rPr>
              <a:t>potížemi v psaní - obtížným rozlišením hranic slov v písmu, komolením slov, vynechávkami slabik a písmen, záměnami písmen, inverzemi v jejich pořadí, vlivem na zvýšený počet gramatických chyb.</a:t>
            </a:r>
          </a:p>
          <a:p>
            <a:endParaRPr lang="cs-CZ" dirty="0"/>
          </a:p>
        </p:txBody>
      </p:sp>
    </p:spTree>
    <p:extLst>
      <p:ext uri="{BB962C8B-B14F-4D97-AF65-F5344CB8AC3E}">
        <p14:creationId xmlns:p14="http://schemas.microsoft.com/office/powerpoint/2010/main" val="2188615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6C8DCF-E990-438D-9C34-122624B8B513}"/>
              </a:ext>
            </a:extLst>
          </p:cNvPr>
          <p:cNvSpPr>
            <a:spLocks noGrp="1"/>
          </p:cNvSpPr>
          <p:nvPr>
            <p:ph type="title"/>
          </p:nvPr>
        </p:nvSpPr>
        <p:spPr/>
        <p:txBody>
          <a:bodyPr/>
          <a:lstStyle/>
          <a:p>
            <a:r>
              <a:rPr lang="cs-CZ" dirty="0"/>
              <a:t>Sluchové vnímání</a:t>
            </a:r>
          </a:p>
        </p:txBody>
      </p:sp>
      <p:sp>
        <p:nvSpPr>
          <p:cNvPr id="3" name="Zástupný obsah 2">
            <a:extLst>
              <a:ext uri="{FF2B5EF4-FFF2-40B4-BE49-F238E27FC236}">
                <a16:creationId xmlns:a16="http://schemas.microsoft.com/office/drawing/2014/main" id="{EFEF6BE6-52F6-4CDF-9316-EEED0C5CECE7}"/>
              </a:ext>
            </a:extLst>
          </p:cNvPr>
          <p:cNvSpPr>
            <a:spLocks noGrp="1"/>
          </p:cNvSpPr>
          <p:nvPr>
            <p:ph idx="1"/>
          </p:nvPr>
        </p:nvSpPr>
        <p:spPr>
          <a:xfrm>
            <a:off x="676656" y="2011680"/>
            <a:ext cx="10753725" cy="4460558"/>
          </a:xfrm>
        </p:spPr>
        <p:txBody>
          <a:bodyPr>
            <a:normAutofit fontScale="92500" lnSpcReduction="20000"/>
          </a:bodyPr>
          <a:lstStyle/>
          <a:p>
            <a:pPr marL="0" indent="0">
              <a:buNone/>
            </a:pPr>
            <a:r>
              <a:rPr lang="cs-CZ" b="1" dirty="0">
                <a:latin typeface="Times New Roman" panose="02020603050405020304" pitchFamily="18" charset="0"/>
                <a:cs typeface="Times New Roman" panose="02020603050405020304" pitchFamily="18" charset="0"/>
              </a:rPr>
              <a:t>Vnímání a reprodukce rytmu </a:t>
            </a:r>
          </a:p>
          <a:p>
            <a:pPr marL="0" indent="0">
              <a:buNone/>
            </a:pPr>
            <a:endParaRPr lang="cs-CZ" dirty="0">
              <a:latin typeface="Times New Roman" panose="02020603050405020304" pitchFamily="18" charset="0"/>
              <a:cs typeface="Times New Roman" panose="02020603050405020304" pitchFamily="18" charset="0"/>
            </a:endParaRPr>
          </a:p>
          <a:p>
            <a:pPr marL="0" indent="0">
              <a:buNone/>
            </a:pPr>
            <a:r>
              <a:rPr lang="cs-CZ" dirty="0">
                <a:latin typeface="Times New Roman" panose="02020603050405020304" pitchFamily="18" charset="0"/>
                <a:cs typeface="Times New Roman" panose="02020603050405020304" pitchFamily="18" charset="0"/>
              </a:rPr>
              <a:t>Vnímání a reprodukce rytmu souvisejí se sluchovou percepcí, jsou též ovlivněny kinestézií (vnímání vlastního pohybu) a úrovní motoriky; ovlivňují písemný projev. </a:t>
            </a:r>
          </a:p>
          <a:p>
            <a:pPr marL="0" indent="0">
              <a:buNone/>
            </a:pPr>
            <a:r>
              <a:rPr lang="cs-CZ" dirty="0">
                <a:latin typeface="Times New Roman" panose="02020603050405020304" pitchFamily="18" charset="0"/>
                <a:cs typeface="Times New Roman" panose="02020603050405020304" pitchFamily="18" charset="0"/>
              </a:rPr>
              <a:t>Jestliže dítě není schopno vytleskávat slyšený rytmus nebo se pohybovat např. v rytmu úderů bubínku, může být příčin několik:</a:t>
            </a:r>
          </a:p>
          <a:p>
            <a:pPr marL="0" indent="0">
              <a:buNone/>
            </a:pPr>
            <a:r>
              <a:rPr lang="cs-CZ" dirty="0">
                <a:latin typeface="Times New Roman" panose="02020603050405020304" pitchFamily="18" charset="0"/>
                <a:cs typeface="Times New Roman" panose="02020603050405020304" pitchFamily="18" charset="0"/>
              </a:rPr>
              <a:t>      - dítě rytmus neslyší </a:t>
            </a:r>
          </a:p>
          <a:p>
            <a:pPr marL="0" indent="0">
              <a:buNone/>
            </a:pPr>
            <a:r>
              <a:rPr lang="cs-CZ" dirty="0">
                <a:latin typeface="Times New Roman" panose="02020603050405020304" pitchFamily="18" charset="0"/>
                <a:cs typeface="Times New Roman" panose="02020603050405020304" pitchFamily="18" charset="0"/>
              </a:rPr>
              <a:t>      - dítě rytmus vnímá správně, nedostatky jsou v pohybovém vyjádření </a:t>
            </a:r>
          </a:p>
          <a:p>
            <a:pPr marL="0" indent="0">
              <a:buNone/>
            </a:pPr>
            <a:r>
              <a:rPr lang="cs-CZ" dirty="0">
                <a:latin typeface="Times New Roman" panose="02020603050405020304" pitchFamily="18" charset="0"/>
                <a:cs typeface="Times New Roman" panose="02020603050405020304" pitchFamily="18" charset="0"/>
              </a:rPr>
              <a:t>      - dítě není schopno držet daný rytmus při opakování, zrychluje či</a:t>
            </a:r>
          </a:p>
          <a:p>
            <a:pPr marL="0" indent="0">
              <a:buNone/>
            </a:pPr>
            <a:r>
              <a:rPr lang="cs-CZ" dirty="0">
                <a:latin typeface="Times New Roman" panose="02020603050405020304" pitchFamily="18" charset="0"/>
                <a:cs typeface="Times New Roman" panose="02020603050405020304" pitchFamily="18" charset="0"/>
              </a:rPr>
              <a:t>         zpomaluje </a:t>
            </a:r>
          </a:p>
          <a:p>
            <a:pPr marL="0" indent="0">
              <a:buNone/>
            </a:pPr>
            <a:endParaRPr lang="cs-CZ" dirty="0">
              <a:latin typeface="Times New Roman" panose="02020603050405020304" pitchFamily="18" charset="0"/>
              <a:cs typeface="Times New Roman" panose="02020603050405020304" pitchFamily="18" charset="0"/>
            </a:endParaRPr>
          </a:p>
          <a:p>
            <a:pPr marL="0" indent="0">
              <a:buNone/>
            </a:pPr>
            <a:r>
              <a:rPr lang="cs-CZ" dirty="0">
                <a:latin typeface="Times New Roman" panose="02020603050405020304" pitchFamily="18" charset="0"/>
                <a:cs typeface="Times New Roman" panose="02020603050405020304" pitchFamily="18" charset="0"/>
              </a:rPr>
              <a:t>Vhodná jsou také cvičení na převádění rytmu do slov, zvuků, slabik, …</a:t>
            </a:r>
          </a:p>
        </p:txBody>
      </p:sp>
    </p:spTree>
    <p:extLst>
      <p:ext uri="{BB962C8B-B14F-4D97-AF65-F5344CB8AC3E}">
        <p14:creationId xmlns:p14="http://schemas.microsoft.com/office/powerpoint/2010/main" val="2789042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67924381-992C-4FE2-AC0E-0A902A585C14}"/>
              </a:ext>
            </a:extLst>
          </p:cNvPr>
          <p:cNvSpPr>
            <a:spLocks noGrp="1"/>
          </p:cNvSpPr>
          <p:nvPr>
            <p:ph idx="1"/>
          </p:nvPr>
        </p:nvSpPr>
        <p:spPr/>
        <p:txBody>
          <a:bodyPr/>
          <a:lstStyle/>
          <a:p>
            <a:r>
              <a:rPr lang="cs-CZ" dirty="0">
                <a:latin typeface="Times New Roman" panose="02020603050405020304" pitchFamily="18" charset="0"/>
                <a:cs typeface="Times New Roman" panose="02020603050405020304" pitchFamily="18" charset="0"/>
              </a:rPr>
              <a:t>Vnímání a reprodukci rytmu můžeme nacvičovat cvičeními zaměřenými na vytleskávání rytmu známých písní. Později mohou žáci hádat, o jakou píseň se jedná.</a:t>
            </a:r>
          </a:p>
          <a:p>
            <a:r>
              <a:rPr lang="cs-CZ" dirty="0">
                <a:latin typeface="Times New Roman" panose="02020603050405020304" pitchFamily="18" charset="0"/>
                <a:cs typeface="Times New Roman" panose="02020603050405020304" pitchFamily="18" charset="0"/>
              </a:rPr>
              <a:t> Můžeme také využívat hry, kdy děti sedí po jednom za sebou – poslednímu vyťukáme na záda určitou rytmickou sestavu, dítě ji stejným způsobem předá dalšímu sedícímu před ním atd. První pak rytmus vytleská. </a:t>
            </a:r>
          </a:p>
          <a:p>
            <a:r>
              <a:rPr lang="cs-CZ" dirty="0">
                <a:latin typeface="Times New Roman" panose="02020603050405020304" pitchFamily="18" charset="0"/>
                <a:cs typeface="Times New Roman" panose="02020603050405020304" pitchFamily="18" charset="0"/>
              </a:rPr>
              <a:t>Vhodná je i hra „na cizince“, kdy si děti poslechnou cizí řeč a pak ji mají napodobit. Klademe důraz na intonaci a tempo řeči. </a:t>
            </a:r>
          </a:p>
          <a:p>
            <a:r>
              <a:rPr lang="cs-CZ" dirty="0">
                <a:latin typeface="Times New Roman" panose="02020603050405020304" pitchFamily="18" charset="0"/>
                <a:cs typeface="Times New Roman" panose="02020603050405020304" pitchFamily="18" charset="0"/>
              </a:rPr>
              <a:t>Dítě opakuje námi předvedený rytmus (vytleskáváním, vyťukáváním, vydupáváním apod.). </a:t>
            </a:r>
          </a:p>
        </p:txBody>
      </p:sp>
    </p:spTree>
    <p:extLst>
      <p:ext uri="{BB962C8B-B14F-4D97-AF65-F5344CB8AC3E}">
        <p14:creationId xmlns:p14="http://schemas.microsoft.com/office/powerpoint/2010/main" val="26093365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3BE8D4-CDEA-455F-BF4E-55053C44AD08}"/>
              </a:ext>
            </a:extLst>
          </p:cNvPr>
          <p:cNvSpPr>
            <a:spLocks noGrp="1"/>
          </p:cNvSpPr>
          <p:nvPr>
            <p:ph type="title"/>
          </p:nvPr>
        </p:nvSpPr>
        <p:spPr/>
        <p:txBody>
          <a:bodyPr/>
          <a:lstStyle/>
          <a:p>
            <a:r>
              <a:rPr lang="cs-CZ" dirty="0"/>
              <a:t>PROSTOROVÉ VNÍMÁNÍ</a:t>
            </a:r>
          </a:p>
        </p:txBody>
      </p:sp>
      <p:sp>
        <p:nvSpPr>
          <p:cNvPr id="3" name="Zástupný obsah 2">
            <a:extLst>
              <a:ext uri="{FF2B5EF4-FFF2-40B4-BE49-F238E27FC236}">
                <a16:creationId xmlns:a16="http://schemas.microsoft.com/office/drawing/2014/main" id="{4CED6A4D-B4B2-4B6A-A571-1D4EA9B93E4A}"/>
              </a:ext>
            </a:extLst>
          </p:cNvPr>
          <p:cNvSpPr>
            <a:spLocks noGrp="1"/>
          </p:cNvSpPr>
          <p:nvPr>
            <p:ph idx="1"/>
          </p:nvPr>
        </p:nvSpPr>
        <p:spPr/>
        <p:txBody>
          <a:bodyPr/>
          <a:lstStyle/>
          <a:p>
            <a:r>
              <a:rPr lang="cs-CZ" dirty="0">
                <a:hlinkClick r:id="rId2"/>
              </a:rPr>
              <a:t>https://www.uceni-v-pohode.cz/category/rozvoj-ditete/page/2/</a:t>
            </a:r>
            <a:endParaRPr lang="cs-CZ" dirty="0"/>
          </a:p>
          <a:p>
            <a:endParaRPr lang="cs-CZ" dirty="0"/>
          </a:p>
          <a:p>
            <a:endParaRPr lang="cs-CZ" dirty="0"/>
          </a:p>
        </p:txBody>
      </p:sp>
    </p:spTree>
    <p:extLst>
      <p:ext uri="{BB962C8B-B14F-4D97-AF65-F5344CB8AC3E}">
        <p14:creationId xmlns:p14="http://schemas.microsoft.com/office/powerpoint/2010/main" val="80907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62415E-D900-4A00-908B-AB5A322FA4C7}"/>
              </a:ext>
            </a:extLst>
          </p:cNvPr>
          <p:cNvSpPr>
            <a:spLocks noGrp="1"/>
          </p:cNvSpPr>
          <p:nvPr>
            <p:ph type="title"/>
          </p:nvPr>
        </p:nvSpPr>
        <p:spPr/>
        <p:txBody>
          <a:bodyPr/>
          <a:lstStyle/>
          <a:p>
            <a:r>
              <a:rPr lang="cs-CZ" dirty="0"/>
              <a:t>Prostorové vnímání</a:t>
            </a:r>
          </a:p>
        </p:txBody>
      </p:sp>
      <p:sp>
        <p:nvSpPr>
          <p:cNvPr id="3" name="Zástupný obsah 2">
            <a:extLst>
              <a:ext uri="{FF2B5EF4-FFF2-40B4-BE49-F238E27FC236}">
                <a16:creationId xmlns:a16="http://schemas.microsoft.com/office/drawing/2014/main" id="{436C16B7-3FA7-4E50-8ADD-86BD6DC4025C}"/>
              </a:ext>
            </a:extLst>
          </p:cNvPr>
          <p:cNvSpPr>
            <a:spLocks noGrp="1"/>
          </p:cNvSpPr>
          <p:nvPr>
            <p:ph idx="1"/>
          </p:nvPr>
        </p:nvSpPr>
        <p:spPr/>
        <p:txBody>
          <a:bodyPr/>
          <a:lstStyle/>
          <a:p>
            <a:pPr algn="l" fontAlgn="base"/>
            <a:r>
              <a:rPr lang="cs-CZ" b="0" i="0" dirty="0">
                <a:solidFill>
                  <a:srgbClr val="333333"/>
                </a:solidFill>
                <a:effectLst/>
                <a:latin typeface="Times New Roman" panose="02020603050405020304" pitchFamily="18" charset="0"/>
                <a:cs typeface="Times New Roman" panose="02020603050405020304" pitchFamily="18" charset="0"/>
              </a:rPr>
              <a:t>Prostorové vnímání je dlouhodobý proces, který začíná již v kojeneckém věku. Nejdříve dítě sleduje předměty, posléze se začne otáčet za zvuky v jeho prostředí. S postupným rozvojem pohybových dovedností se k věcem samo začne přibližovat, bere je do rukou, začíná si s nimi aktivně hrát. Prostřednictvím pohybu začne poznávat prostor kolem sebe.</a:t>
            </a:r>
          </a:p>
          <a:p>
            <a:pPr algn="l" fontAlgn="base"/>
            <a:r>
              <a:rPr lang="cs-CZ" b="0" i="0" dirty="0">
                <a:solidFill>
                  <a:srgbClr val="333333"/>
                </a:solidFill>
                <a:effectLst/>
                <a:latin typeface="Times New Roman" panose="02020603050405020304" pitchFamily="18" charset="0"/>
                <a:cs typeface="Times New Roman" panose="02020603050405020304" pitchFamily="18" charset="0"/>
              </a:rPr>
              <a:t>Na tomto poznávání okolí a prostoru se kromě prostorového vnímání podílejí i další poznávací funkce jako zrakové vnímání a vnímání času.</a:t>
            </a:r>
          </a:p>
          <a:p>
            <a:endParaRPr lang="cs-CZ" dirty="0"/>
          </a:p>
        </p:txBody>
      </p:sp>
    </p:spTree>
    <p:extLst>
      <p:ext uri="{BB962C8B-B14F-4D97-AF65-F5344CB8AC3E}">
        <p14:creationId xmlns:p14="http://schemas.microsoft.com/office/powerpoint/2010/main" val="77515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B821D3-31AA-45AA-AEF8-C43385316427}"/>
              </a:ext>
            </a:extLst>
          </p:cNvPr>
          <p:cNvSpPr>
            <a:spLocks noGrp="1"/>
          </p:cNvSpPr>
          <p:nvPr>
            <p:ph type="title"/>
          </p:nvPr>
        </p:nvSpPr>
        <p:spPr/>
        <p:txBody>
          <a:bodyPr/>
          <a:lstStyle/>
          <a:p>
            <a:r>
              <a:rPr lang="cs-CZ" dirty="0"/>
              <a:t>Prostorové vnímání</a:t>
            </a:r>
          </a:p>
        </p:txBody>
      </p:sp>
      <p:sp>
        <p:nvSpPr>
          <p:cNvPr id="3" name="Zástupný obsah 2">
            <a:extLst>
              <a:ext uri="{FF2B5EF4-FFF2-40B4-BE49-F238E27FC236}">
                <a16:creationId xmlns:a16="http://schemas.microsoft.com/office/drawing/2014/main" id="{031C1A37-EE26-4888-A533-A1E7E4A79966}"/>
              </a:ext>
            </a:extLst>
          </p:cNvPr>
          <p:cNvSpPr>
            <a:spLocks noGrp="1"/>
          </p:cNvSpPr>
          <p:nvPr>
            <p:ph idx="1"/>
          </p:nvPr>
        </p:nvSpPr>
        <p:spPr/>
        <p:txBody>
          <a:bodyPr>
            <a:normAutofit fontScale="92500" lnSpcReduction="20000"/>
          </a:bodyPr>
          <a:lstStyle/>
          <a:p>
            <a:pPr marL="0" indent="0">
              <a:buNone/>
            </a:pPr>
            <a:r>
              <a:rPr lang="cs-CZ" b="1" dirty="0">
                <a:latin typeface="Times New Roman" panose="02020603050405020304" pitchFamily="18" charset="0"/>
                <a:cs typeface="Times New Roman" panose="02020603050405020304" pitchFamily="18" charset="0"/>
              </a:rPr>
              <a:t>Co by měl zvládnout předškolák</a:t>
            </a:r>
          </a:p>
          <a:p>
            <a:pPr>
              <a:buFont typeface="Arial" panose="020B0604020202020204" pitchFamily="34" charset="0"/>
              <a:buChar char="•"/>
            </a:pPr>
            <a:r>
              <a:rPr lang="cs-CZ" b="0" i="0" dirty="0">
                <a:solidFill>
                  <a:srgbClr val="333333"/>
                </a:solidFill>
                <a:effectLst/>
                <a:latin typeface="Times New Roman" panose="02020603050405020304" pitchFamily="18" charset="0"/>
                <a:cs typeface="Times New Roman" panose="02020603050405020304" pitchFamily="18" charset="0"/>
              </a:rPr>
              <a:t>správně porozumět významu polohy – nahoře, dole, vzadu, ve předu, vysoko, nízko, nad, pod, mezi, vedle, za, před</a:t>
            </a:r>
          </a:p>
          <a:p>
            <a:pPr algn="l" fontAlgn="base">
              <a:buFont typeface="Arial" panose="020B0604020202020204" pitchFamily="34" charset="0"/>
              <a:buChar char="•"/>
            </a:pPr>
            <a:r>
              <a:rPr lang="cs-CZ" b="0" i="0" dirty="0">
                <a:solidFill>
                  <a:srgbClr val="333333"/>
                </a:solidFill>
                <a:effectLst/>
                <a:latin typeface="Times New Roman" panose="02020603050405020304" pitchFamily="18" charset="0"/>
                <a:cs typeface="Times New Roman" panose="02020603050405020304" pitchFamily="18" charset="0"/>
              </a:rPr>
              <a:t>umět správně ukázat podle instrukcí na obrázku či v místnosti (co je mezi stole a židlí,, ukázat kočárek před hodinami, najít koníka pod umyvadlem apod.)</a:t>
            </a:r>
          </a:p>
          <a:p>
            <a:pPr algn="l" fontAlgn="base">
              <a:buFont typeface="Arial" panose="020B0604020202020204" pitchFamily="34" charset="0"/>
              <a:buChar char="•"/>
            </a:pPr>
            <a:r>
              <a:rPr lang="cs-CZ" b="0" i="0" dirty="0">
                <a:solidFill>
                  <a:srgbClr val="333333"/>
                </a:solidFill>
                <a:effectLst/>
                <a:latin typeface="Times New Roman" panose="02020603050405020304" pitchFamily="18" charset="0"/>
                <a:cs typeface="Times New Roman" panose="02020603050405020304" pitchFamily="18" charset="0"/>
              </a:rPr>
              <a:t>rozumět a používat „uprostřed, na kraji, nahoře, dole”</a:t>
            </a:r>
          </a:p>
          <a:p>
            <a:pPr algn="l" fontAlgn="base">
              <a:buFont typeface="Arial" panose="020B0604020202020204" pitchFamily="34" charset="0"/>
              <a:buChar char="•"/>
            </a:pPr>
            <a:r>
              <a:rPr lang="cs-CZ" b="0" i="0" dirty="0">
                <a:solidFill>
                  <a:srgbClr val="333333"/>
                </a:solidFill>
                <a:effectLst/>
                <a:latin typeface="Times New Roman" panose="02020603050405020304" pitchFamily="18" charset="0"/>
                <a:cs typeface="Times New Roman" panose="02020603050405020304" pitchFamily="18" charset="0"/>
              </a:rPr>
              <a:t>„první, poslední, uprostřed, prostřední“</a:t>
            </a:r>
          </a:p>
          <a:p>
            <a:pPr algn="l" fontAlgn="base">
              <a:buFont typeface="Arial" panose="020B0604020202020204" pitchFamily="34" charset="0"/>
              <a:buChar char="•"/>
            </a:pPr>
            <a:r>
              <a:rPr lang="cs-CZ" b="0" i="0" dirty="0">
                <a:solidFill>
                  <a:srgbClr val="333333"/>
                </a:solidFill>
                <a:effectLst/>
                <a:latin typeface="Times New Roman" panose="02020603050405020304" pitchFamily="18" charset="0"/>
                <a:cs typeface="Times New Roman" panose="02020603050405020304" pitchFamily="18" charset="0"/>
              </a:rPr>
              <a:t>umět určit „vlevo, vpravo“ na vlastní osobě, říci, v které tužce drží tužku</a:t>
            </a:r>
          </a:p>
          <a:p>
            <a:pPr algn="l" fontAlgn="base">
              <a:buFont typeface="Arial" panose="020B0604020202020204" pitchFamily="34" charset="0"/>
              <a:buChar char="•"/>
            </a:pPr>
            <a:r>
              <a:rPr lang="cs-CZ" b="0" i="0" dirty="0">
                <a:solidFill>
                  <a:srgbClr val="333333"/>
                </a:solidFill>
                <a:effectLst/>
                <a:latin typeface="Times New Roman" panose="02020603050405020304" pitchFamily="18" charset="0"/>
                <a:cs typeface="Times New Roman" panose="02020603050405020304" pitchFamily="18" charset="0"/>
              </a:rPr>
              <a:t>rozumět instrukcím „vpravo nahoře, vlevo nahoře, vlevo dole, vpravo dole“</a:t>
            </a:r>
          </a:p>
          <a:p>
            <a:pPr algn="l" fontAlgn="base">
              <a:buFont typeface="Arial" panose="020B0604020202020204" pitchFamily="34" charset="0"/>
              <a:buChar char="•"/>
            </a:pPr>
            <a:r>
              <a:rPr lang="cs-CZ" b="0" i="0" dirty="0">
                <a:solidFill>
                  <a:srgbClr val="333333"/>
                </a:solidFill>
                <a:effectLst/>
                <a:latin typeface="Times New Roman" panose="02020603050405020304" pitchFamily="18" charset="0"/>
                <a:cs typeface="Times New Roman" panose="02020603050405020304" pitchFamily="18" charset="0"/>
              </a:rPr>
              <a:t>poznat levou a pravou stranu na druhé osobě, která stojí naproti (to je poměrně těžké, a spousta dětí si tuto orientaci fixuje ještě po nástupu do školy)</a:t>
            </a:r>
          </a:p>
          <a:p>
            <a:endParaRPr lang="cs-CZ" dirty="0"/>
          </a:p>
        </p:txBody>
      </p:sp>
    </p:spTree>
    <p:extLst>
      <p:ext uri="{BB962C8B-B14F-4D97-AF65-F5344CB8AC3E}">
        <p14:creationId xmlns:p14="http://schemas.microsoft.com/office/powerpoint/2010/main" val="12174747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077D95-28B4-4D65-9DC1-4663F05DB874}"/>
              </a:ext>
            </a:extLst>
          </p:cNvPr>
          <p:cNvSpPr>
            <a:spLocks noGrp="1"/>
          </p:cNvSpPr>
          <p:nvPr>
            <p:ph type="title"/>
          </p:nvPr>
        </p:nvSpPr>
        <p:spPr/>
        <p:txBody>
          <a:bodyPr/>
          <a:lstStyle/>
          <a:p>
            <a:r>
              <a:rPr lang="cs-CZ" dirty="0"/>
              <a:t>Prostorové vnímání</a:t>
            </a:r>
          </a:p>
        </p:txBody>
      </p:sp>
      <p:sp>
        <p:nvSpPr>
          <p:cNvPr id="3" name="Zástupný obsah 2">
            <a:extLst>
              <a:ext uri="{FF2B5EF4-FFF2-40B4-BE49-F238E27FC236}">
                <a16:creationId xmlns:a16="http://schemas.microsoft.com/office/drawing/2014/main" id="{CFFD492F-D3B1-4A27-B035-BFE708CF4EBC}"/>
              </a:ext>
            </a:extLst>
          </p:cNvPr>
          <p:cNvSpPr>
            <a:spLocks noGrp="1"/>
          </p:cNvSpPr>
          <p:nvPr>
            <p:ph idx="1"/>
          </p:nvPr>
        </p:nvSpPr>
        <p:spPr/>
        <p:txBody>
          <a:bodyPr>
            <a:normAutofit fontScale="92500" lnSpcReduction="20000"/>
          </a:bodyPr>
          <a:lstStyle/>
          <a:p>
            <a:pPr algn="l" fontAlgn="base"/>
            <a:r>
              <a:rPr lang="cs-CZ" b="1" i="0" dirty="0">
                <a:solidFill>
                  <a:srgbClr val="000000"/>
                </a:solidFill>
                <a:effectLst/>
                <a:latin typeface="Times New Roman" panose="02020603050405020304" pitchFamily="18" charset="0"/>
                <a:cs typeface="Times New Roman" panose="02020603050405020304" pitchFamily="18" charset="0"/>
              </a:rPr>
              <a:t>Potíže v prostorovém vnímání promítající se do učení</a:t>
            </a:r>
          </a:p>
          <a:p>
            <a:pPr algn="l" fontAlgn="base">
              <a:buFont typeface="Arial" panose="020B0604020202020204" pitchFamily="34" charset="0"/>
              <a:buChar char="•"/>
            </a:pPr>
            <a:r>
              <a:rPr lang="cs-CZ" b="0" i="0" dirty="0">
                <a:solidFill>
                  <a:srgbClr val="333333"/>
                </a:solidFill>
                <a:effectLst/>
                <a:latin typeface="Times New Roman" panose="02020603050405020304" pitchFamily="18" charset="0"/>
                <a:cs typeface="Times New Roman" panose="02020603050405020304" pitchFamily="18" charset="0"/>
              </a:rPr>
              <a:t>obtížná orientace v textu i při psaní</a:t>
            </a:r>
          </a:p>
          <a:p>
            <a:pPr algn="l" fontAlgn="base">
              <a:buFont typeface="Arial" panose="020B0604020202020204" pitchFamily="34" charset="0"/>
              <a:buChar char="•"/>
            </a:pPr>
            <a:r>
              <a:rPr lang="cs-CZ" b="0" i="0" dirty="0">
                <a:solidFill>
                  <a:srgbClr val="333333"/>
                </a:solidFill>
                <a:effectLst/>
                <a:latin typeface="Times New Roman" panose="02020603050405020304" pitchFamily="18" charset="0"/>
                <a:cs typeface="Times New Roman" panose="02020603050405020304" pitchFamily="18" charset="0"/>
              </a:rPr>
              <a:t>obtížná orientace na ploše obrázku, či na vlastním těle (určování vpravo, vlevo na vlastním těle a na druhém)</a:t>
            </a:r>
          </a:p>
          <a:p>
            <a:pPr algn="l" fontAlgn="base">
              <a:buFont typeface="Arial" panose="020B0604020202020204" pitchFamily="34" charset="0"/>
              <a:buChar char="•"/>
            </a:pPr>
            <a:r>
              <a:rPr lang="cs-CZ" b="0" i="0" dirty="0">
                <a:solidFill>
                  <a:srgbClr val="333333"/>
                </a:solidFill>
                <a:effectLst/>
                <a:latin typeface="Times New Roman" panose="02020603050405020304" pitchFamily="18" charset="0"/>
                <a:cs typeface="Times New Roman" panose="02020603050405020304" pitchFamily="18" charset="0"/>
              </a:rPr>
              <a:t>potíže při psaní  s vedením linie/čáry a odhadu směru a délky</a:t>
            </a:r>
          </a:p>
          <a:p>
            <a:pPr algn="l" fontAlgn="base">
              <a:buFont typeface="Arial" panose="020B0604020202020204" pitchFamily="34" charset="0"/>
              <a:buChar char="•"/>
            </a:pPr>
            <a:r>
              <a:rPr lang="cs-CZ" b="0" i="0" dirty="0">
                <a:solidFill>
                  <a:srgbClr val="333333"/>
                </a:solidFill>
                <a:effectLst/>
                <a:latin typeface="Times New Roman" panose="02020603050405020304" pitchFamily="18" charset="0"/>
                <a:cs typeface="Times New Roman" panose="02020603050405020304" pitchFamily="18" charset="0"/>
              </a:rPr>
              <a:t>obtíže  při uspořádávání číselných vzestupných a sestupných řad, potíže v geometrii</a:t>
            </a:r>
          </a:p>
          <a:p>
            <a:pPr algn="l" fontAlgn="base">
              <a:buFont typeface="Arial" panose="020B0604020202020204" pitchFamily="34" charset="0"/>
              <a:buChar char="•"/>
            </a:pPr>
            <a:r>
              <a:rPr lang="cs-CZ" b="0" i="0" dirty="0">
                <a:solidFill>
                  <a:srgbClr val="333333"/>
                </a:solidFill>
                <a:effectLst/>
                <a:latin typeface="Times New Roman" panose="02020603050405020304" pitchFamily="18" charset="0"/>
                <a:cs typeface="Times New Roman" panose="02020603050405020304" pitchFamily="18" charset="0"/>
              </a:rPr>
              <a:t>obtíže s orientací v mapách, nákresech, obtíže při výtvarných a rukodělných činnostech, v geometrii</a:t>
            </a:r>
          </a:p>
          <a:p>
            <a:pPr algn="l" fontAlgn="base"/>
            <a:r>
              <a:rPr lang="cs-CZ" b="0" i="0" dirty="0">
                <a:solidFill>
                  <a:srgbClr val="333333"/>
                </a:solidFill>
                <a:effectLst/>
                <a:latin typeface="Times New Roman" panose="02020603050405020304" pitchFamily="18" charset="0"/>
                <a:cs typeface="Times New Roman" panose="02020603050405020304" pitchFamily="18" charset="0"/>
              </a:rPr>
              <a:t>ve vyšších ročnících u dětí přetrvávající potíže mohou prohlubovat potíže v náročnějších činnostech, kde je potřeba již dobrá úroveň prostorové představivosti (geometrie, zeměpis, ale i fyzika, chemie)</a:t>
            </a:r>
          </a:p>
          <a:p>
            <a:endParaRPr lang="cs-CZ" dirty="0"/>
          </a:p>
        </p:txBody>
      </p:sp>
    </p:spTree>
    <p:extLst>
      <p:ext uri="{BB962C8B-B14F-4D97-AF65-F5344CB8AC3E}">
        <p14:creationId xmlns:p14="http://schemas.microsoft.com/office/powerpoint/2010/main" val="9836088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C8C091-CB1D-4292-A77B-8274BA4DDE79}"/>
              </a:ext>
            </a:extLst>
          </p:cNvPr>
          <p:cNvSpPr>
            <a:spLocks noGrp="1"/>
          </p:cNvSpPr>
          <p:nvPr>
            <p:ph type="title"/>
          </p:nvPr>
        </p:nvSpPr>
        <p:spPr/>
        <p:txBody>
          <a:bodyPr/>
          <a:lstStyle/>
          <a:p>
            <a:r>
              <a:rPr lang="cs-CZ" dirty="0"/>
              <a:t>ZÁKLADNÍ MATEMATICKÉ PŘEDSTAVY</a:t>
            </a:r>
          </a:p>
        </p:txBody>
      </p:sp>
      <p:sp>
        <p:nvSpPr>
          <p:cNvPr id="3" name="Zástupný obsah 2">
            <a:extLst>
              <a:ext uri="{FF2B5EF4-FFF2-40B4-BE49-F238E27FC236}">
                <a16:creationId xmlns:a16="http://schemas.microsoft.com/office/drawing/2014/main" id="{6D63A3DE-B133-406D-860A-FA5660157FDF}"/>
              </a:ext>
            </a:extLst>
          </p:cNvPr>
          <p:cNvSpPr>
            <a:spLocks noGrp="1"/>
          </p:cNvSpPr>
          <p:nvPr>
            <p:ph idx="1"/>
          </p:nvPr>
        </p:nvSpPr>
        <p:spPr/>
        <p:txBody>
          <a:bodyPr/>
          <a:lstStyle/>
          <a:p>
            <a:r>
              <a:rPr lang="cs-CZ" dirty="0">
                <a:hlinkClick r:id="rId2"/>
              </a:rPr>
              <a:t>https://www.youtube.com/watch?v=O8BkSC_8Qvc</a:t>
            </a:r>
            <a:endParaRPr lang="cs-CZ" dirty="0"/>
          </a:p>
          <a:p>
            <a:r>
              <a:rPr lang="cs-CZ" dirty="0">
                <a:hlinkClick r:id="rId3"/>
              </a:rPr>
              <a:t>https://audiovideo.rvp.cz/video/2765/ONLINE-SETKANI-JAK-ROZVIJET-PREDMATEMATICKE-PREDSTAVY-V-PRIPRAVNE-TRIDE.html</a:t>
            </a:r>
            <a:endParaRPr lang="cs-CZ" dirty="0"/>
          </a:p>
          <a:p>
            <a:r>
              <a:rPr lang="cs-CZ" dirty="0">
                <a:hlinkClick r:id="rId4"/>
              </a:rPr>
              <a:t>https://clanky.rvp.cz/clanek/k/PLG/18437/MS---TRIDENI.html/</a:t>
            </a:r>
            <a:endParaRPr lang="cs-CZ" dirty="0"/>
          </a:p>
          <a:p>
            <a:endParaRPr lang="cs-CZ" dirty="0"/>
          </a:p>
        </p:txBody>
      </p:sp>
    </p:spTree>
    <p:extLst>
      <p:ext uri="{BB962C8B-B14F-4D97-AF65-F5344CB8AC3E}">
        <p14:creationId xmlns:p14="http://schemas.microsoft.com/office/powerpoint/2010/main" val="3927602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6528F9-D4C1-4DFF-9A44-3A2F5FAC5A3C}"/>
              </a:ext>
            </a:extLst>
          </p:cNvPr>
          <p:cNvSpPr>
            <a:spLocks noGrp="1"/>
          </p:cNvSpPr>
          <p:nvPr>
            <p:ph type="ctrTitle"/>
          </p:nvPr>
        </p:nvSpPr>
        <p:spPr/>
        <p:txBody>
          <a:bodyPr>
            <a:normAutofit fontScale="90000"/>
          </a:bodyPr>
          <a:lstStyle/>
          <a:p>
            <a:r>
              <a:rPr lang="cs-CZ" dirty="0">
                <a:solidFill>
                  <a:schemeClr val="tx1"/>
                </a:solidFill>
              </a:rPr>
              <a:t>Dílčí funkce a jejich rozvoj, oslabení</a:t>
            </a:r>
            <a:r>
              <a:rPr lang="cs-CZ">
                <a:solidFill>
                  <a:schemeClr val="tx1"/>
                </a:solidFill>
              </a:rPr>
              <a:t>, prevence </a:t>
            </a:r>
            <a:r>
              <a:rPr lang="cs-CZ" dirty="0">
                <a:solidFill>
                  <a:schemeClr val="tx1"/>
                </a:solidFill>
              </a:rPr>
              <a:t>v předškolním věku</a:t>
            </a:r>
          </a:p>
        </p:txBody>
      </p:sp>
      <p:sp>
        <p:nvSpPr>
          <p:cNvPr id="3" name="Podnadpis 2">
            <a:extLst>
              <a:ext uri="{FF2B5EF4-FFF2-40B4-BE49-F238E27FC236}">
                <a16:creationId xmlns:a16="http://schemas.microsoft.com/office/drawing/2014/main" id="{D905E542-97B0-45C6-B682-9C39C47A3D0F}"/>
              </a:ext>
            </a:extLst>
          </p:cNvPr>
          <p:cNvSpPr>
            <a:spLocks noGrp="1"/>
          </p:cNvSpPr>
          <p:nvPr>
            <p:ph type="subTitle" idx="1"/>
          </p:nvPr>
        </p:nvSpPr>
        <p:spPr>
          <a:xfrm>
            <a:off x="1524000" y="5111751"/>
            <a:ext cx="9144000" cy="1655762"/>
          </a:xfrm>
        </p:spPr>
        <p:txBody>
          <a:bodyPr>
            <a:normAutofit/>
          </a:bodyPr>
          <a:lstStyle/>
          <a:p>
            <a:r>
              <a:rPr lang="cs-CZ" dirty="0">
                <a:solidFill>
                  <a:schemeClr val="tx1"/>
                </a:solidFill>
              </a:rPr>
              <a:t>Mgr. Petra </a:t>
            </a:r>
            <a:r>
              <a:rPr lang="cs-CZ" dirty="0" err="1">
                <a:solidFill>
                  <a:schemeClr val="tx1"/>
                </a:solidFill>
              </a:rPr>
              <a:t>Segeťová</a:t>
            </a:r>
            <a:endParaRPr lang="cs-CZ" dirty="0">
              <a:solidFill>
                <a:schemeClr val="tx1"/>
              </a:solidFill>
            </a:endParaRPr>
          </a:p>
          <a:p>
            <a:r>
              <a:rPr lang="cs-CZ" dirty="0">
                <a:solidFill>
                  <a:schemeClr val="tx1"/>
                </a:solidFill>
              </a:rPr>
              <a:t>7.11.2020, Brno</a:t>
            </a:r>
          </a:p>
          <a:p>
            <a:r>
              <a:rPr lang="cs-CZ" sz="2200" i="0" dirty="0">
                <a:solidFill>
                  <a:srgbClr val="0A0A0A"/>
                </a:solidFill>
                <a:effectLst/>
                <a:latin typeface="Open Sans"/>
              </a:rPr>
              <a:t>YSPk01 Oslabení dílčích funkcí a prevence deficitů v předškolním věku</a:t>
            </a:r>
          </a:p>
          <a:p>
            <a:endParaRPr lang="cs-CZ" dirty="0"/>
          </a:p>
        </p:txBody>
      </p:sp>
    </p:spTree>
    <p:extLst>
      <p:ext uri="{BB962C8B-B14F-4D97-AF65-F5344CB8AC3E}">
        <p14:creationId xmlns:p14="http://schemas.microsoft.com/office/powerpoint/2010/main" val="12642894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D94AAB-72C8-465F-A359-F7248C15D0E3}"/>
              </a:ext>
            </a:extLst>
          </p:cNvPr>
          <p:cNvSpPr>
            <a:spLocks noGrp="1"/>
          </p:cNvSpPr>
          <p:nvPr>
            <p:ph type="title"/>
          </p:nvPr>
        </p:nvSpPr>
        <p:spPr/>
        <p:txBody>
          <a:bodyPr/>
          <a:lstStyle/>
          <a:p>
            <a:r>
              <a:rPr lang="cs-CZ" dirty="0"/>
              <a:t>Základní matematické představy</a:t>
            </a:r>
          </a:p>
        </p:txBody>
      </p:sp>
      <p:sp>
        <p:nvSpPr>
          <p:cNvPr id="3" name="Zástupný obsah 2">
            <a:extLst>
              <a:ext uri="{FF2B5EF4-FFF2-40B4-BE49-F238E27FC236}">
                <a16:creationId xmlns:a16="http://schemas.microsoft.com/office/drawing/2014/main" id="{926040E3-4C14-46B3-9AC4-09C3F29511AE}"/>
              </a:ext>
            </a:extLst>
          </p:cNvPr>
          <p:cNvSpPr>
            <a:spLocks noGrp="1"/>
          </p:cNvSpPr>
          <p:nvPr>
            <p:ph idx="1"/>
          </p:nvPr>
        </p:nvSpPr>
        <p:spPr>
          <a:xfrm>
            <a:off x="676656" y="2011680"/>
            <a:ext cx="10753725" cy="4531995"/>
          </a:xfrm>
        </p:spPr>
        <p:txBody>
          <a:bodyPr>
            <a:normAutofit fontScale="92500" lnSpcReduction="20000"/>
          </a:bodyPr>
          <a:lstStyle/>
          <a:p>
            <a:r>
              <a:rPr lang="cs-CZ" dirty="0">
                <a:latin typeface="Times New Roman" panose="02020603050405020304" pitchFamily="18" charset="0"/>
                <a:cs typeface="Times New Roman" panose="02020603050405020304" pitchFamily="18" charset="0"/>
              </a:rPr>
              <a:t>Na vytváření matematických představ se v předškolním věku podílí mnoho schopností a dovedností: motorika, zrakové, sluchové, hmatové, prostorové a časové vnímání, řeč. Ty jsou základem tzv. </a:t>
            </a:r>
            <a:r>
              <a:rPr lang="cs-CZ" dirty="0" err="1">
                <a:latin typeface="Times New Roman" panose="02020603050405020304" pitchFamily="18" charset="0"/>
                <a:cs typeface="Times New Roman" panose="02020603050405020304" pitchFamily="18" charset="0"/>
              </a:rPr>
              <a:t>předčíselných</a:t>
            </a:r>
            <a:r>
              <a:rPr lang="cs-CZ" dirty="0">
                <a:latin typeface="Times New Roman" panose="02020603050405020304" pitchFamily="18" charset="0"/>
                <a:cs typeface="Times New Roman" panose="02020603050405020304" pitchFamily="18" charset="0"/>
              </a:rPr>
              <a:t> představ, ze kterých se pozvolna utvářejí číselné představy (tj. určování počtu prvků, chápání čísla, číselné řady, číselné operace). </a:t>
            </a:r>
          </a:p>
          <a:p>
            <a:r>
              <a:rPr lang="cs-CZ" dirty="0">
                <a:latin typeface="Times New Roman" panose="02020603050405020304" pitchFamily="18" charset="0"/>
                <a:cs typeface="Times New Roman" panose="02020603050405020304" pitchFamily="18" charset="0"/>
              </a:rPr>
              <a:t>Tento dlouhodobý proces začíná porovnáváním (například </a:t>
            </a:r>
            <a:r>
              <a:rPr lang="cs-CZ" dirty="0" err="1">
                <a:latin typeface="Times New Roman" panose="02020603050405020304" pitchFamily="18" charset="0"/>
                <a:cs typeface="Times New Roman" panose="02020603050405020304" pitchFamily="18" charset="0"/>
              </a:rPr>
              <a:t>malý-velký</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krátký-dlouhý</a:t>
            </a:r>
            <a:r>
              <a:rPr lang="cs-CZ" dirty="0">
                <a:latin typeface="Times New Roman" panose="02020603050405020304" pitchFamily="18" charset="0"/>
                <a:cs typeface="Times New Roman" panose="02020603050405020304" pitchFamily="18" charset="0"/>
              </a:rPr>
              <a:t>, málo-hodně, stejně, </a:t>
            </a:r>
            <a:r>
              <a:rPr lang="cs-CZ" dirty="0" err="1">
                <a:latin typeface="Times New Roman" panose="02020603050405020304" pitchFamily="18" charset="0"/>
                <a:cs typeface="Times New Roman" panose="02020603050405020304" pitchFamily="18" charset="0"/>
              </a:rPr>
              <a:t>více-méně</a:t>
            </a:r>
            <a:r>
              <a:rPr lang="cs-CZ" dirty="0">
                <a:latin typeface="Times New Roman" panose="02020603050405020304" pitchFamily="18" charset="0"/>
                <a:cs typeface="Times New Roman" panose="02020603050405020304" pitchFamily="18" charset="0"/>
              </a:rPr>
              <a:t>); pokračuje tříděním podle druhu (například jídlo, oblečení, ovoce, zelenina); podle barvy; podle velikosti, podle tvaru; posléze dítě dokáže třídit podle dvou i více kritérií (například velké červené kruhy, malé žluté </a:t>
            </a:r>
            <a:r>
              <a:rPr lang="cs-CZ" dirty="0" err="1">
                <a:latin typeface="Times New Roman" panose="02020603050405020304" pitchFamily="18" charset="0"/>
                <a:cs typeface="Times New Roman" panose="02020603050405020304" pitchFamily="18" charset="0"/>
              </a:rPr>
              <a:t>knofl</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íky</a:t>
            </a:r>
            <a:r>
              <a:rPr lang="cs-CZ" dirty="0">
                <a:latin typeface="Times New Roman" panose="02020603050405020304" pitchFamily="18" charset="0"/>
                <a:cs typeface="Times New Roman" panose="02020603050405020304" pitchFamily="18" charset="0"/>
              </a:rPr>
              <a:t>); pozná, co do skupiny nepatří (například co obsahově nepatří do skupiny obrázků, co obsahově nepatří do skupiny slov). </a:t>
            </a:r>
          </a:p>
          <a:p>
            <a:r>
              <a:rPr lang="cs-CZ" dirty="0">
                <a:latin typeface="Times New Roman" panose="02020603050405020304" pitchFamily="18" charset="0"/>
                <a:cs typeface="Times New Roman" panose="02020603050405020304" pitchFamily="18" charset="0"/>
              </a:rPr>
              <a:t>Důležitou fází je řazení podle velikosti (například </a:t>
            </a:r>
            <a:r>
              <a:rPr lang="cs-CZ" dirty="0" err="1">
                <a:latin typeface="Times New Roman" panose="02020603050405020304" pitchFamily="18" charset="0"/>
                <a:cs typeface="Times New Roman" panose="02020603050405020304" pitchFamily="18" charset="0"/>
              </a:rPr>
              <a:t>velký-střední-malý</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nízký-nižší-nejnižší</a:t>
            </a:r>
            <a:r>
              <a:rPr lang="cs-CZ" dirty="0">
                <a:latin typeface="Times New Roman" panose="02020603050405020304" pitchFamily="18" charset="0"/>
                <a:cs typeface="Times New Roman" panose="02020603050405020304" pitchFamily="18" charset="0"/>
              </a:rPr>
              <a:t>); podle množství (málo-méně-nejméně, hodně-více-nejvíce). </a:t>
            </a:r>
          </a:p>
          <a:p>
            <a:r>
              <a:rPr lang="cs-CZ" dirty="0">
                <a:latin typeface="Times New Roman" panose="02020603050405020304" pitchFamily="18" charset="0"/>
                <a:cs typeface="Times New Roman" panose="02020603050405020304" pitchFamily="18" charset="0"/>
              </a:rPr>
              <a:t>Koncem tohoto procesu by již dítě mělo chápat, že číslo není závislé na uspořádání prvků, na jejich velikosti, tvaru, barvě. </a:t>
            </a:r>
          </a:p>
          <a:p>
            <a:r>
              <a:rPr lang="cs-CZ" dirty="0">
                <a:latin typeface="Times New Roman" panose="02020603050405020304" pitchFamily="18" charset="0"/>
                <a:cs typeface="Times New Roman" panose="02020603050405020304" pitchFamily="18" charset="0"/>
              </a:rPr>
              <a:t>Při rozvíjení základních matematických představ je důležité pracovat nejprve s předměty a teprve poté s obrázky. Předškolnímu věku náleží chápání množství do 6, některé děti zvládají i vyšší počet. </a:t>
            </a:r>
          </a:p>
        </p:txBody>
      </p:sp>
    </p:spTree>
    <p:extLst>
      <p:ext uri="{BB962C8B-B14F-4D97-AF65-F5344CB8AC3E}">
        <p14:creationId xmlns:p14="http://schemas.microsoft.com/office/powerpoint/2010/main" val="39323029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856BFB-FDB0-40F0-B73F-62207C045C90}"/>
              </a:ext>
            </a:extLst>
          </p:cNvPr>
          <p:cNvSpPr>
            <a:spLocks noGrp="1"/>
          </p:cNvSpPr>
          <p:nvPr>
            <p:ph type="title"/>
          </p:nvPr>
        </p:nvSpPr>
        <p:spPr/>
        <p:txBody>
          <a:bodyPr/>
          <a:lstStyle/>
          <a:p>
            <a:r>
              <a:rPr lang="cs-CZ" dirty="0"/>
              <a:t>Základní matematické představy</a:t>
            </a:r>
          </a:p>
        </p:txBody>
      </p:sp>
      <p:sp>
        <p:nvSpPr>
          <p:cNvPr id="3" name="Zástupný obsah 2">
            <a:extLst>
              <a:ext uri="{FF2B5EF4-FFF2-40B4-BE49-F238E27FC236}">
                <a16:creationId xmlns:a16="http://schemas.microsoft.com/office/drawing/2014/main" id="{B6920E88-E8C7-42FF-BDF7-0B359D1DF174}"/>
              </a:ext>
            </a:extLst>
          </p:cNvPr>
          <p:cNvSpPr>
            <a:spLocks noGrp="1"/>
          </p:cNvSpPr>
          <p:nvPr>
            <p:ph idx="1"/>
          </p:nvPr>
        </p:nvSpPr>
        <p:spPr/>
        <p:txBody>
          <a:bodyPr>
            <a:normAutofit lnSpcReduction="10000"/>
          </a:bodyPr>
          <a:lstStyle/>
          <a:p>
            <a:pPr algn="l"/>
            <a:r>
              <a:rPr lang="cs-CZ" b="1" i="0" dirty="0">
                <a:solidFill>
                  <a:schemeClr val="tx1"/>
                </a:solidFill>
                <a:effectLst/>
                <a:latin typeface="Times New Roman" panose="02020603050405020304" pitchFamily="18" charset="0"/>
                <a:cs typeface="Times New Roman" panose="02020603050405020304" pitchFamily="18" charset="0"/>
              </a:rPr>
              <a:t>Vývojové škály matematických představ (Bednářová</a:t>
            </a:r>
            <a:r>
              <a:rPr lang="cs-CZ" b="1" i="0">
                <a:solidFill>
                  <a:schemeClr val="tx1"/>
                </a:solidFill>
                <a:effectLst/>
                <a:latin typeface="Times New Roman" panose="02020603050405020304" pitchFamily="18" charset="0"/>
                <a:cs typeface="Times New Roman" panose="02020603050405020304" pitchFamily="18" charset="0"/>
              </a:rPr>
              <a:t>, 2015)</a:t>
            </a:r>
            <a:endParaRPr lang="cs-CZ" b="1" i="0" dirty="0">
              <a:solidFill>
                <a:schemeClr val="tx1"/>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cs-CZ" b="0" i="0" dirty="0">
                <a:solidFill>
                  <a:schemeClr val="tx1"/>
                </a:solidFill>
                <a:effectLst/>
                <a:latin typeface="Times New Roman" panose="02020603050405020304" pitchFamily="18" charset="0"/>
                <a:cs typeface="Times New Roman" panose="02020603050405020304" pitchFamily="18" charset="0"/>
              </a:rPr>
              <a:t>porovnávání, pojmy, vztahy ( </a:t>
            </a:r>
            <a:r>
              <a:rPr lang="cs-CZ" b="0" i="0" dirty="0" err="1">
                <a:solidFill>
                  <a:schemeClr val="tx1"/>
                </a:solidFill>
                <a:effectLst/>
                <a:latin typeface="Times New Roman" panose="02020603050405020304" pitchFamily="18" charset="0"/>
                <a:cs typeface="Times New Roman" panose="02020603050405020304" pitchFamily="18" charset="0"/>
              </a:rPr>
              <a:t>malý-velký</a:t>
            </a:r>
            <a:r>
              <a:rPr lang="cs-CZ" b="0" i="0" dirty="0">
                <a:solidFill>
                  <a:schemeClr val="tx1"/>
                </a:solidFill>
                <a:effectLst/>
                <a:latin typeface="Times New Roman" panose="02020603050405020304" pitchFamily="18" charset="0"/>
                <a:cs typeface="Times New Roman" panose="02020603050405020304" pitchFamily="18" charset="0"/>
              </a:rPr>
              <a:t>, hodně-málo, </a:t>
            </a:r>
            <a:r>
              <a:rPr lang="cs-CZ" b="0" i="0" dirty="0" err="1">
                <a:solidFill>
                  <a:schemeClr val="tx1"/>
                </a:solidFill>
                <a:effectLst/>
                <a:latin typeface="Times New Roman" panose="02020603050405020304" pitchFamily="18" charset="0"/>
                <a:cs typeface="Times New Roman" panose="02020603050405020304" pitchFamily="18" charset="0"/>
              </a:rPr>
              <a:t>menší-větší</a:t>
            </a:r>
            <a:r>
              <a:rPr lang="cs-CZ" b="0" i="0" dirty="0">
                <a:solidFill>
                  <a:schemeClr val="tx1"/>
                </a:solidFill>
                <a:effectLst/>
                <a:latin typeface="Times New Roman" panose="02020603050405020304" pitchFamily="18" charset="0"/>
                <a:cs typeface="Times New Roman" panose="02020603050405020304" pitchFamily="18" charset="0"/>
              </a:rPr>
              <a:t> apod.),</a:t>
            </a:r>
          </a:p>
          <a:p>
            <a:pPr algn="l">
              <a:buFont typeface="Arial" panose="020B0604020202020204" pitchFamily="34" charset="0"/>
              <a:buChar char="•"/>
            </a:pPr>
            <a:r>
              <a:rPr lang="cs-CZ" b="0" i="0" dirty="0">
                <a:solidFill>
                  <a:schemeClr val="tx1"/>
                </a:solidFill>
                <a:effectLst/>
                <a:latin typeface="Times New Roman" panose="02020603050405020304" pitchFamily="18" charset="0"/>
                <a:cs typeface="Times New Roman" panose="02020603050405020304" pitchFamily="18" charset="0"/>
              </a:rPr>
              <a:t>třídění, tvoření do skupin ( podle druhu, barvy, velikosti, tvaru apod.),</a:t>
            </a:r>
          </a:p>
          <a:p>
            <a:pPr algn="l">
              <a:buFont typeface="Arial" panose="020B0604020202020204" pitchFamily="34" charset="0"/>
              <a:buChar char="•"/>
            </a:pPr>
            <a:r>
              <a:rPr lang="cs-CZ" b="0" i="0" dirty="0">
                <a:solidFill>
                  <a:schemeClr val="tx1"/>
                </a:solidFill>
                <a:effectLst/>
                <a:latin typeface="Times New Roman" panose="02020603050405020304" pitchFamily="18" charset="0"/>
                <a:cs typeface="Times New Roman" panose="02020603050405020304" pitchFamily="18" charset="0"/>
              </a:rPr>
              <a:t>řazení ( seřadí tři prvky podle velikosti, pojmenuje </a:t>
            </a:r>
            <a:r>
              <a:rPr lang="cs-CZ" b="0" i="0" dirty="0" err="1">
                <a:solidFill>
                  <a:schemeClr val="tx1"/>
                </a:solidFill>
                <a:effectLst/>
                <a:latin typeface="Times New Roman" panose="02020603050405020304" pitchFamily="18" charset="0"/>
                <a:cs typeface="Times New Roman" panose="02020603050405020304" pitchFamily="18" charset="0"/>
              </a:rPr>
              <a:t>nejmenší-největší</a:t>
            </a:r>
            <a:r>
              <a:rPr lang="cs-CZ" b="0" i="0" dirty="0">
                <a:solidFill>
                  <a:schemeClr val="tx1"/>
                </a:solidFill>
                <a:effectLst/>
                <a:latin typeface="Times New Roman" panose="02020603050405020304" pitchFamily="18" charset="0"/>
                <a:cs typeface="Times New Roman" panose="02020603050405020304" pitchFamily="18" charset="0"/>
              </a:rPr>
              <a:t> apod.),</a:t>
            </a:r>
          </a:p>
          <a:p>
            <a:pPr algn="l">
              <a:buFont typeface="Arial" panose="020B0604020202020204" pitchFamily="34" charset="0"/>
              <a:buChar char="•"/>
            </a:pPr>
            <a:r>
              <a:rPr lang="cs-CZ" b="0" i="0" dirty="0">
                <a:solidFill>
                  <a:schemeClr val="tx1"/>
                </a:solidFill>
                <a:effectLst/>
                <a:latin typeface="Times New Roman" panose="02020603050405020304" pitchFamily="18" charset="0"/>
                <a:cs typeface="Times New Roman" panose="02020603050405020304" pitchFamily="18" charset="0"/>
              </a:rPr>
              <a:t>množství (počítání předmětů v dané skupině),</a:t>
            </a:r>
          </a:p>
          <a:p>
            <a:pPr algn="l">
              <a:buFont typeface="Arial" panose="020B0604020202020204" pitchFamily="34" charset="0"/>
              <a:buChar char="•"/>
            </a:pPr>
            <a:r>
              <a:rPr lang="cs-CZ" b="0" i="0" dirty="0">
                <a:solidFill>
                  <a:schemeClr val="tx1"/>
                </a:solidFill>
                <a:effectLst/>
                <a:latin typeface="Times New Roman" panose="02020603050405020304" pitchFamily="18" charset="0"/>
                <a:cs typeface="Times New Roman" panose="02020603050405020304" pitchFamily="18" charset="0"/>
              </a:rPr>
              <a:t>tvary, pojmenování tvarů (kruh, čtverec, trojúhelník, obdélník).  </a:t>
            </a:r>
          </a:p>
          <a:p>
            <a:pPr algn="l">
              <a:buFont typeface="Arial" panose="020B0604020202020204" pitchFamily="34" charset="0"/>
              <a:buChar char="•"/>
            </a:pPr>
            <a:endParaRPr lang="cs-CZ" dirty="0">
              <a:solidFill>
                <a:schemeClr val="tx1"/>
              </a:solidFill>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cs-CZ" b="0" i="0" dirty="0">
                <a:solidFill>
                  <a:schemeClr val="tx1"/>
                </a:solidFill>
                <a:effectLst/>
                <a:latin typeface="Times New Roman" panose="02020603050405020304" pitchFamily="18" charset="0"/>
                <a:cs typeface="Times New Roman" panose="02020603050405020304" pitchFamily="18" charset="0"/>
              </a:rPr>
              <a:t>Oslabená schopnost předmatematických představ tvoří podklad pro  specifickou poruchu učení – dyskalkulii. </a:t>
            </a:r>
            <a:endParaRPr lang="cs-CZ"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69244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F4F004-C829-4B1B-9587-8B3FBCD0DAE3}"/>
              </a:ext>
            </a:extLst>
          </p:cNvPr>
          <p:cNvSpPr>
            <a:spLocks noGrp="1"/>
          </p:cNvSpPr>
          <p:nvPr>
            <p:ph type="title"/>
          </p:nvPr>
        </p:nvSpPr>
        <p:spPr/>
        <p:txBody>
          <a:bodyPr/>
          <a:lstStyle/>
          <a:p>
            <a:r>
              <a:rPr lang="cs-CZ" dirty="0"/>
              <a:t>Základní matematické představy</a:t>
            </a:r>
          </a:p>
        </p:txBody>
      </p:sp>
      <p:sp>
        <p:nvSpPr>
          <p:cNvPr id="3" name="Zástupný obsah 2">
            <a:extLst>
              <a:ext uri="{FF2B5EF4-FFF2-40B4-BE49-F238E27FC236}">
                <a16:creationId xmlns:a16="http://schemas.microsoft.com/office/drawing/2014/main" id="{DB8857F6-0BFC-480F-8837-CDE411762BC9}"/>
              </a:ext>
            </a:extLst>
          </p:cNvPr>
          <p:cNvSpPr>
            <a:spLocks noGrp="1"/>
          </p:cNvSpPr>
          <p:nvPr>
            <p:ph idx="1"/>
          </p:nvPr>
        </p:nvSpPr>
        <p:spPr/>
        <p:txBody>
          <a:bodyPr>
            <a:normAutofit lnSpcReduction="10000"/>
          </a:bodyPr>
          <a:lstStyle/>
          <a:p>
            <a:pPr algn="l"/>
            <a:r>
              <a:rPr lang="cs-CZ" b="1" i="0" dirty="0">
                <a:solidFill>
                  <a:srgbClr val="333333"/>
                </a:solidFill>
                <a:effectLst/>
                <a:latin typeface="Times New Roman" panose="02020603050405020304" pitchFamily="18" charset="0"/>
                <a:cs typeface="Times New Roman" panose="02020603050405020304" pitchFamily="18" charset="0"/>
              </a:rPr>
              <a:t>Je doporučováno při tvorbě příprav pro jednotlivé oblasti v MŠ nepracovat jen s konkrétní činností</a:t>
            </a:r>
            <a:r>
              <a:rPr lang="cs-CZ" b="0" i="0" dirty="0">
                <a:solidFill>
                  <a:srgbClr val="333333"/>
                </a:solidFill>
                <a:effectLst/>
                <a:latin typeface="Times New Roman" panose="02020603050405020304" pitchFamily="18" charset="0"/>
                <a:cs typeface="Times New Roman" panose="02020603050405020304" pitchFamily="18" charset="0"/>
              </a:rPr>
              <a:t> (např. jakékoli třídění), </a:t>
            </a:r>
            <a:r>
              <a:rPr lang="cs-CZ" b="1" i="0" dirty="0">
                <a:solidFill>
                  <a:srgbClr val="333333"/>
                </a:solidFill>
                <a:effectLst/>
                <a:latin typeface="Times New Roman" panose="02020603050405020304" pitchFamily="18" charset="0"/>
                <a:cs typeface="Times New Roman" panose="02020603050405020304" pitchFamily="18" charset="0"/>
              </a:rPr>
              <a:t>ale činnost vždy vztáhnout k cíli</a:t>
            </a:r>
            <a:r>
              <a:rPr lang="cs-CZ" b="0" i="0" dirty="0">
                <a:solidFill>
                  <a:srgbClr val="333333"/>
                </a:solidFill>
                <a:effectLst/>
                <a:latin typeface="Times New Roman" panose="02020603050405020304" pitchFamily="18" charset="0"/>
                <a:cs typeface="Times New Roman" panose="02020603050405020304" pitchFamily="18" charset="0"/>
              </a:rPr>
              <a:t> (např. budování předmatematické představy – třídění dle množství, třídění dle druhu; rozvíjení zrakového vnímání – třídění dle barev).</a:t>
            </a:r>
          </a:p>
          <a:p>
            <a:pPr algn="l"/>
            <a:endParaRPr lang="cs-CZ" b="0" i="0" dirty="0">
              <a:solidFill>
                <a:srgbClr val="333333"/>
              </a:solidFill>
              <a:effectLst/>
              <a:latin typeface="Times New Roman" panose="02020603050405020304" pitchFamily="18" charset="0"/>
              <a:cs typeface="Times New Roman" panose="02020603050405020304" pitchFamily="18" charset="0"/>
            </a:endParaRPr>
          </a:p>
          <a:p>
            <a:pPr algn="l"/>
            <a:r>
              <a:rPr lang="cs-CZ" b="0" i="0" dirty="0">
                <a:solidFill>
                  <a:srgbClr val="333333"/>
                </a:solidFill>
                <a:effectLst/>
                <a:latin typeface="Times New Roman" panose="02020603050405020304" pitchFamily="18" charset="0"/>
                <a:cs typeface="Times New Roman" panose="02020603050405020304" pitchFamily="18" charset="0"/>
              </a:rPr>
              <a:t>Velmi nosné je spojení aktivit pro rozvoj matematických představ s pohybem a spojením zrakové analýzy i syntézy a dále vedení dětí ke spolupráci ve skupině.</a:t>
            </a:r>
          </a:p>
          <a:p>
            <a:pPr algn="l"/>
            <a:endParaRPr lang="cs-CZ" dirty="0">
              <a:solidFill>
                <a:srgbClr val="333333"/>
              </a:solidFill>
              <a:latin typeface="Times New Roman" panose="02020603050405020304" pitchFamily="18" charset="0"/>
              <a:cs typeface="Times New Roman" panose="02020603050405020304" pitchFamily="18" charset="0"/>
            </a:endParaRPr>
          </a:p>
          <a:p>
            <a:pPr algn="l"/>
            <a:r>
              <a:rPr lang="cs-CZ" b="0" i="0" dirty="0">
                <a:solidFill>
                  <a:srgbClr val="333333"/>
                </a:solidFill>
                <a:effectLst/>
                <a:latin typeface="Times New Roman" panose="02020603050405020304" pitchFamily="18" charset="0"/>
                <a:cs typeface="Times New Roman" panose="02020603050405020304" pitchFamily="18" charset="0"/>
              </a:rPr>
              <a:t>Při rozvíjení základních matematických představ je nezbytné a žádoucí zprvu pracovat s konkrétními předměty a teprve potom s obrázky. </a:t>
            </a:r>
            <a:endParaRPr lang="cs-CZ" dirty="0"/>
          </a:p>
        </p:txBody>
      </p:sp>
    </p:spTree>
    <p:extLst>
      <p:ext uri="{BB962C8B-B14F-4D97-AF65-F5344CB8AC3E}">
        <p14:creationId xmlns:p14="http://schemas.microsoft.com/office/powerpoint/2010/main" val="31839765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F67E63-2614-4CB2-93EA-FD56906E7A70}"/>
              </a:ext>
            </a:extLst>
          </p:cNvPr>
          <p:cNvSpPr>
            <a:spLocks noGrp="1"/>
          </p:cNvSpPr>
          <p:nvPr>
            <p:ph type="title"/>
          </p:nvPr>
        </p:nvSpPr>
        <p:spPr/>
        <p:txBody>
          <a:bodyPr/>
          <a:lstStyle/>
          <a:p>
            <a:r>
              <a:rPr lang="cs-CZ" dirty="0"/>
              <a:t>MOTORIKA, GRAFOMOTORIKA</a:t>
            </a:r>
            <a:br>
              <a:rPr lang="cs-CZ" dirty="0"/>
            </a:br>
            <a:endParaRPr lang="cs-CZ" dirty="0"/>
          </a:p>
        </p:txBody>
      </p:sp>
      <p:sp>
        <p:nvSpPr>
          <p:cNvPr id="3" name="Zástupný obsah 2">
            <a:extLst>
              <a:ext uri="{FF2B5EF4-FFF2-40B4-BE49-F238E27FC236}">
                <a16:creationId xmlns:a16="http://schemas.microsoft.com/office/drawing/2014/main" id="{3C4E45C8-81F6-4D58-82F1-DA939A0E23B2}"/>
              </a:ext>
            </a:extLst>
          </p:cNvPr>
          <p:cNvSpPr>
            <a:spLocks noGrp="1"/>
          </p:cNvSpPr>
          <p:nvPr>
            <p:ph idx="1"/>
          </p:nvPr>
        </p:nvSpPr>
        <p:spPr/>
        <p:txBody>
          <a:bodyPr/>
          <a:lstStyle/>
          <a:p>
            <a:pPr marL="0" indent="0">
              <a:buNone/>
            </a:pPr>
            <a:r>
              <a:rPr lang="cs-CZ" dirty="0">
                <a:hlinkClick r:id="rId2"/>
              </a:rPr>
              <a:t>https://www.youtube.com/watch?v=k8zbQI3M9G4</a:t>
            </a:r>
            <a:endParaRPr lang="cs-CZ" dirty="0"/>
          </a:p>
          <a:p>
            <a:pPr marL="0" indent="0">
              <a:buNone/>
            </a:pPr>
            <a:r>
              <a:rPr lang="cs-CZ" dirty="0">
                <a:hlinkClick r:id="rId3"/>
              </a:rPr>
              <a:t>https://www.uceni-v-pohode.cz/procvicovani-grafomotoriky/</a:t>
            </a:r>
            <a:endParaRPr lang="cs-CZ" dirty="0"/>
          </a:p>
          <a:p>
            <a:pPr marL="0" indent="0">
              <a:buNone/>
            </a:pPr>
            <a:r>
              <a:rPr lang="cs-CZ" dirty="0">
                <a:hlinkClick r:id="rId4"/>
              </a:rPr>
              <a:t>http://www.jak-spravne-psat.cz/</a:t>
            </a:r>
            <a:endParaRPr lang="cs-CZ" dirty="0"/>
          </a:p>
          <a:p>
            <a:pPr marL="0" indent="0">
              <a:buNone/>
            </a:pPr>
            <a:r>
              <a:rPr lang="cs-CZ" dirty="0">
                <a:hlinkClick r:id="rId5"/>
              </a:rPr>
              <a:t>https://www.youtube.com/watch?v=fNyogylYbYQ</a:t>
            </a:r>
            <a:endParaRPr lang="cs-CZ" dirty="0"/>
          </a:p>
          <a:p>
            <a:pPr marL="0" indent="0">
              <a:buNone/>
            </a:pPr>
            <a:endParaRPr lang="cs-CZ" dirty="0"/>
          </a:p>
          <a:p>
            <a:pPr marL="0" indent="0">
              <a:buNone/>
            </a:pPr>
            <a:endParaRPr lang="cs-CZ" dirty="0"/>
          </a:p>
        </p:txBody>
      </p:sp>
    </p:spTree>
    <p:extLst>
      <p:ext uri="{BB962C8B-B14F-4D97-AF65-F5344CB8AC3E}">
        <p14:creationId xmlns:p14="http://schemas.microsoft.com/office/powerpoint/2010/main" val="5775981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997249-1EDD-4737-9EE5-9AC4DC214D9C}"/>
              </a:ext>
            </a:extLst>
          </p:cNvPr>
          <p:cNvSpPr>
            <a:spLocks noGrp="1"/>
          </p:cNvSpPr>
          <p:nvPr>
            <p:ph type="title"/>
          </p:nvPr>
        </p:nvSpPr>
        <p:spPr/>
        <p:txBody>
          <a:bodyPr/>
          <a:lstStyle/>
          <a:p>
            <a:r>
              <a:rPr lang="cs-CZ" dirty="0"/>
              <a:t>Grafomotorika</a:t>
            </a:r>
          </a:p>
        </p:txBody>
      </p:sp>
      <p:sp>
        <p:nvSpPr>
          <p:cNvPr id="3" name="Zástupný obsah 2">
            <a:extLst>
              <a:ext uri="{FF2B5EF4-FFF2-40B4-BE49-F238E27FC236}">
                <a16:creationId xmlns:a16="http://schemas.microsoft.com/office/drawing/2014/main" id="{8FE9A115-392B-4E8C-AD05-88C2563E1695}"/>
              </a:ext>
            </a:extLst>
          </p:cNvPr>
          <p:cNvSpPr>
            <a:spLocks noGrp="1"/>
          </p:cNvSpPr>
          <p:nvPr>
            <p:ph idx="1"/>
          </p:nvPr>
        </p:nvSpPr>
        <p:spPr/>
        <p:txBody>
          <a:bodyPr>
            <a:normAutofit fontScale="92500" lnSpcReduction="20000"/>
          </a:bodyPr>
          <a:lstStyle/>
          <a:p>
            <a:pPr marL="0" indent="0">
              <a:buNone/>
            </a:pPr>
            <a:r>
              <a:rPr lang="cs-CZ" b="1" dirty="0">
                <a:latin typeface="Times New Roman" panose="02020603050405020304" pitchFamily="18" charset="0"/>
                <a:cs typeface="Times New Roman" panose="02020603050405020304" pitchFamily="18" charset="0"/>
              </a:rPr>
              <a:t>Hrubá motorika</a:t>
            </a:r>
          </a:p>
          <a:p>
            <a:r>
              <a:rPr lang="cs-CZ" b="0" i="0" dirty="0">
                <a:solidFill>
                  <a:srgbClr val="000000"/>
                </a:solidFill>
                <a:effectLst/>
                <a:latin typeface="Times New Roman" panose="02020603050405020304" pitchFamily="18" charset="0"/>
                <a:cs typeface="Times New Roman" panose="02020603050405020304" pitchFamily="18" charset="0"/>
              </a:rPr>
              <a:t>Hrubá motorika se rozvíjí již od narození a cvičí se při všech tělesných hrách. Měla by vždy vycházet ze správného držení těla a postupně se zdokonalovat. Důležité je postupovat od jednoduššího pohybu k složitějšímu a od největšího rozsahu pohybu k menšímu. Nejsnadnější pohyb je ve vodě.</a:t>
            </a:r>
          </a:p>
          <a:p>
            <a:pPr marL="0" indent="0">
              <a:buNone/>
            </a:pPr>
            <a:r>
              <a:rPr lang="cs-CZ" u="sng" dirty="0">
                <a:solidFill>
                  <a:srgbClr val="000000"/>
                </a:solidFill>
                <a:latin typeface="Times New Roman" panose="02020603050405020304" pitchFamily="18" charset="0"/>
                <a:cs typeface="Times New Roman" panose="02020603050405020304" pitchFamily="18" charset="0"/>
              </a:rPr>
              <a:t>Projevy oslabení</a:t>
            </a:r>
          </a:p>
          <a:p>
            <a:pPr algn="l"/>
            <a:r>
              <a:rPr lang="cs-CZ" b="0" i="0" dirty="0">
                <a:solidFill>
                  <a:srgbClr val="000000"/>
                </a:solidFill>
                <a:effectLst/>
                <a:latin typeface="Times New Roman" panose="02020603050405020304" pitchFamily="18" charset="0"/>
                <a:cs typeface="Times New Roman" panose="02020603050405020304" pitchFamily="18" charset="0"/>
              </a:rPr>
              <a:t>V mladším věku mají jedinci s oslabením hrubé motoriky obtíže s oblékáním, se zavazováním tkaniček, zapínáním knoflíků. Vázne u nich sebeobsluha. Obtížněji zvládají činnosti a aktivity běžného života vyžadující udržení rovnováhy (např. jízda na kole, lyžování, bruslení).</a:t>
            </a:r>
          </a:p>
          <a:p>
            <a:pPr algn="l"/>
            <a:r>
              <a:rPr lang="cs-CZ" b="0" i="0" dirty="0">
                <a:solidFill>
                  <a:srgbClr val="000000"/>
                </a:solidFill>
                <a:effectLst/>
                <a:latin typeface="Times New Roman" panose="02020603050405020304" pitchFamily="18" charset="0"/>
                <a:cs typeface="Times New Roman" panose="02020603050405020304" pitchFamily="18" charset="0"/>
              </a:rPr>
              <a:t>V tělesné výchově jim dělá potíže zopakování předcvičované sestavy, přesnost pohybu, běh mezi překážkami, přeskok švihadla, lyžování, chůze po kladině atd.</a:t>
            </a:r>
          </a:p>
          <a:p>
            <a:endParaRPr lang="cs-CZ" dirty="0"/>
          </a:p>
        </p:txBody>
      </p:sp>
    </p:spTree>
    <p:extLst>
      <p:ext uri="{BB962C8B-B14F-4D97-AF65-F5344CB8AC3E}">
        <p14:creationId xmlns:p14="http://schemas.microsoft.com/office/powerpoint/2010/main" val="16409355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11ECDDC5-9AA9-45D1-BF20-AF7AD9783592}"/>
              </a:ext>
            </a:extLst>
          </p:cNvPr>
          <p:cNvSpPr>
            <a:spLocks noGrp="1"/>
          </p:cNvSpPr>
          <p:nvPr>
            <p:ph idx="1"/>
          </p:nvPr>
        </p:nvSpPr>
        <p:spPr/>
        <p:txBody>
          <a:bodyPr/>
          <a:lstStyle/>
          <a:p>
            <a:r>
              <a:rPr lang="cs-CZ" b="0" i="0" dirty="0">
                <a:solidFill>
                  <a:srgbClr val="333333"/>
                </a:solidFill>
                <a:effectLst/>
                <a:latin typeface="Times New Roman" panose="02020603050405020304" pitchFamily="18" charset="0"/>
                <a:cs typeface="Times New Roman" panose="02020603050405020304" pitchFamily="18" charset="0"/>
              </a:rPr>
              <a:t>Rozvoji hrubé motoriky pomáháme především podporování pohybových aktivit, kde se zapojují klouby jako rameno, loket a zápěstí. Například lezením, házením a chytáním míče nebo skákáním přes švihadlo, zametáním, vysáváním atd. Tyto činnosti jsou průpravou pro uvolnění kloubů.</a:t>
            </a:r>
          </a:p>
          <a:p>
            <a:r>
              <a:rPr lang="cs-CZ" b="0" i="0" dirty="0">
                <a:solidFill>
                  <a:srgbClr val="333333"/>
                </a:solidFill>
                <a:effectLst/>
                <a:latin typeface="Times New Roman" panose="02020603050405020304" pitchFamily="18" charset="0"/>
                <a:cs typeface="Times New Roman" panose="02020603050405020304" pitchFamily="18" charset="0"/>
              </a:rPr>
              <a:t> Při vlastním kreslení a psaní lze velké klouby uvolňovat i změnou poloh – kreslení a psaní ve stoje, v kleku nebo vsedě.</a:t>
            </a: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67094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C03BB1-3137-47AE-B423-A34AA6FD2E62}"/>
              </a:ext>
            </a:extLst>
          </p:cNvPr>
          <p:cNvSpPr>
            <a:spLocks noGrp="1"/>
          </p:cNvSpPr>
          <p:nvPr>
            <p:ph type="title"/>
          </p:nvPr>
        </p:nvSpPr>
        <p:spPr/>
        <p:txBody>
          <a:bodyPr/>
          <a:lstStyle/>
          <a:p>
            <a:r>
              <a:rPr lang="cs-CZ" dirty="0"/>
              <a:t>Grafomotorika</a:t>
            </a:r>
          </a:p>
        </p:txBody>
      </p:sp>
      <p:sp>
        <p:nvSpPr>
          <p:cNvPr id="3" name="Zástupný obsah 2">
            <a:extLst>
              <a:ext uri="{FF2B5EF4-FFF2-40B4-BE49-F238E27FC236}">
                <a16:creationId xmlns:a16="http://schemas.microsoft.com/office/drawing/2014/main" id="{E23A3576-0847-4130-BECB-975CDA754A1F}"/>
              </a:ext>
            </a:extLst>
          </p:cNvPr>
          <p:cNvSpPr>
            <a:spLocks noGrp="1"/>
          </p:cNvSpPr>
          <p:nvPr>
            <p:ph idx="1"/>
          </p:nvPr>
        </p:nvSpPr>
        <p:spPr/>
        <p:txBody>
          <a:bodyPr>
            <a:normAutofit/>
          </a:bodyPr>
          <a:lstStyle/>
          <a:p>
            <a:pPr marL="0" indent="0">
              <a:buNone/>
            </a:pPr>
            <a:r>
              <a:rPr lang="cs-CZ" b="1" dirty="0">
                <a:latin typeface="Times New Roman" panose="02020603050405020304" pitchFamily="18" charset="0"/>
                <a:cs typeface="Times New Roman" panose="02020603050405020304" pitchFamily="18" charset="0"/>
              </a:rPr>
              <a:t>Jemná motorika</a:t>
            </a:r>
          </a:p>
          <a:p>
            <a:r>
              <a:rPr lang="cs-CZ" i="0" dirty="0">
                <a:solidFill>
                  <a:schemeClr val="tx1"/>
                </a:solidFill>
                <a:effectLst/>
                <a:latin typeface="Times New Roman" panose="02020603050405020304" pitchFamily="18" charset="0"/>
                <a:cs typeface="Times New Roman" panose="02020603050405020304" pitchFamily="18" charset="0"/>
              </a:rPr>
              <a:t>Jemná motorika, což je motorika ruky a prstů, velmi úzce souvisí i s motorikou mluvidel. Koordinace ruka-oko je nutná pro všechny manuální činnosti a především nezbytným předpokladem pro zvládnutí čtení a psaní. </a:t>
            </a:r>
          </a:p>
          <a:p>
            <a:endParaRPr lang="cs-CZ" dirty="0">
              <a:solidFill>
                <a:schemeClr val="tx1"/>
              </a:solidFill>
              <a:latin typeface="Times New Roman" panose="02020603050405020304" pitchFamily="18" charset="0"/>
              <a:cs typeface="Times New Roman" panose="02020603050405020304" pitchFamily="18" charset="0"/>
            </a:endParaRPr>
          </a:p>
          <a:p>
            <a:pPr marL="0" indent="0">
              <a:buNone/>
            </a:pPr>
            <a:r>
              <a:rPr lang="cs-CZ" i="0" dirty="0">
                <a:solidFill>
                  <a:schemeClr val="tx1"/>
                </a:solidFill>
                <a:effectLst/>
                <a:latin typeface="Times New Roman" panose="02020603050405020304" pitchFamily="18" charset="0"/>
                <a:cs typeface="Times New Roman" panose="02020603050405020304" pitchFamily="18" charset="0"/>
              </a:rPr>
              <a:t>Nedostatky v oblasti jemné motoriky se projevují například obtížemi při snaze uchopit předměty, při malování, kdy dítě má problém se správným držením tužky a vyvíjí velký tlak na psací potřebu nebo při oblékání se zapínáním či šněrováním.</a:t>
            </a:r>
            <a:endParaRPr lang="cs-CZ"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16455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7AC491-C087-4CB5-87B7-55E55738DF5D}"/>
              </a:ext>
            </a:extLst>
          </p:cNvPr>
          <p:cNvSpPr>
            <a:spLocks noGrp="1"/>
          </p:cNvSpPr>
          <p:nvPr>
            <p:ph type="title"/>
          </p:nvPr>
        </p:nvSpPr>
        <p:spPr/>
        <p:txBody>
          <a:bodyPr/>
          <a:lstStyle/>
          <a:p>
            <a:r>
              <a:rPr lang="cs-CZ" dirty="0"/>
              <a:t>Grafomotorika</a:t>
            </a:r>
          </a:p>
        </p:txBody>
      </p:sp>
      <p:sp>
        <p:nvSpPr>
          <p:cNvPr id="3" name="Zástupný obsah 2">
            <a:extLst>
              <a:ext uri="{FF2B5EF4-FFF2-40B4-BE49-F238E27FC236}">
                <a16:creationId xmlns:a16="http://schemas.microsoft.com/office/drawing/2014/main" id="{5EEEF90C-59BB-43AF-94AB-97B1942DCA52}"/>
              </a:ext>
            </a:extLst>
          </p:cNvPr>
          <p:cNvSpPr>
            <a:spLocks noGrp="1"/>
          </p:cNvSpPr>
          <p:nvPr>
            <p:ph idx="1"/>
          </p:nvPr>
        </p:nvSpPr>
        <p:spPr/>
        <p:txBody>
          <a:bodyPr>
            <a:normAutofit/>
          </a:bodyPr>
          <a:lstStyle/>
          <a:p>
            <a:pPr algn="l"/>
            <a:r>
              <a:rPr lang="cs-CZ" b="0" i="0" dirty="0">
                <a:solidFill>
                  <a:schemeClr val="tx1"/>
                </a:solidFill>
                <a:effectLst/>
                <a:latin typeface="Times New Roman" panose="02020603050405020304" pitchFamily="18" charset="0"/>
                <a:cs typeface="Times New Roman" panose="02020603050405020304" pitchFamily="18" charset="0"/>
              </a:rPr>
              <a:t>Grafomotorika je soubor psychomotorických činností, které jsou vykonávány při psaní a kreslení. Při psaní je potřeba vykonávat účelné pohyby, které jsou založeny na koordinace oka a ruky. Při vývoji grafomotoriky se tato koordinace zdokonaluje a umožní dítěti spontánní grafický projev a později i psaní. </a:t>
            </a:r>
          </a:p>
          <a:p>
            <a:pPr algn="l"/>
            <a:r>
              <a:rPr lang="cs-CZ" b="0" i="0" dirty="0">
                <a:solidFill>
                  <a:schemeClr val="tx1"/>
                </a:solidFill>
                <a:effectLst/>
                <a:latin typeface="Times New Roman" panose="02020603050405020304" pitchFamily="18" charset="0"/>
                <a:cs typeface="Times New Roman" panose="02020603050405020304" pitchFamily="18" charset="0"/>
              </a:rPr>
              <a:t>Grafomotorika limituje technickou kvalitu projevu dítěte, vyvíjí se individuálně, avšak fyziologicky daným postupem. U dětí stejného věku se objevují přibližně stejné znaky kresby, někdy s individuálními zvláštnostmi, kdy vývoj probíhá rychleji, či pomaleji.</a:t>
            </a:r>
          </a:p>
          <a:p>
            <a:pPr algn="l"/>
            <a:r>
              <a:rPr lang="cs-CZ" b="1" i="0" dirty="0">
                <a:solidFill>
                  <a:schemeClr val="tx1"/>
                </a:solidFill>
                <a:effectLst/>
                <a:latin typeface="Times New Roman" panose="02020603050405020304" pitchFamily="18" charset="0"/>
                <a:cs typeface="Times New Roman" panose="02020603050405020304" pitchFamily="18" charset="0"/>
              </a:rPr>
              <a:t>Předpokladem úspěšného osvojení psaní je, aby dítě vytvořilo správný špetkový úchop a bylo na určitém stupni vývoje grafomotoriky.</a:t>
            </a:r>
            <a:endParaRPr lang="cs-CZ" b="0" i="0" dirty="0">
              <a:solidFill>
                <a:schemeClr val="tx1"/>
              </a:solidFill>
              <a:effectLst/>
              <a:latin typeface="Times New Roman" panose="02020603050405020304" pitchFamily="18" charset="0"/>
              <a:cs typeface="Times New Roman" panose="02020603050405020304" pitchFamily="18" charset="0"/>
            </a:endParaRPr>
          </a:p>
          <a:p>
            <a:endParaRPr lang="cs-CZ" dirty="0"/>
          </a:p>
        </p:txBody>
      </p:sp>
    </p:spTree>
    <p:extLst>
      <p:ext uri="{BB962C8B-B14F-4D97-AF65-F5344CB8AC3E}">
        <p14:creationId xmlns:p14="http://schemas.microsoft.com/office/powerpoint/2010/main" val="13261830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E37224-387E-44CD-99B8-4F65AA108EC7}"/>
              </a:ext>
            </a:extLst>
          </p:cNvPr>
          <p:cNvSpPr>
            <a:spLocks noGrp="1"/>
          </p:cNvSpPr>
          <p:nvPr>
            <p:ph type="title"/>
          </p:nvPr>
        </p:nvSpPr>
        <p:spPr/>
        <p:txBody>
          <a:bodyPr/>
          <a:lstStyle/>
          <a:p>
            <a:r>
              <a:rPr lang="cs-CZ" i="0" dirty="0">
                <a:effectLst/>
                <a:latin typeface="Arimo"/>
              </a:rPr>
              <a:t>Grafomotorický vývoj</a:t>
            </a:r>
            <a:br>
              <a:rPr lang="cs-CZ" b="0" i="0" dirty="0">
                <a:solidFill>
                  <a:srgbClr val="444444"/>
                </a:solidFill>
                <a:effectLst/>
                <a:latin typeface="Arimo"/>
              </a:rPr>
            </a:br>
            <a:endParaRPr lang="cs-CZ" dirty="0"/>
          </a:p>
        </p:txBody>
      </p:sp>
      <p:sp>
        <p:nvSpPr>
          <p:cNvPr id="3" name="Zástupný obsah 2">
            <a:extLst>
              <a:ext uri="{FF2B5EF4-FFF2-40B4-BE49-F238E27FC236}">
                <a16:creationId xmlns:a16="http://schemas.microsoft.com/office/drawing/2014/main" id="{46D68EBB-FCEE-4E34-9DE2-2EDBCB0ED090}"/>
              </a:ext>
            </a:extLst>
          </p:cNvPr>
          <p:cNvSpPr>
            <a:spLocks noGrp="1"/>
          </p:cNvSpPr>
          <p:nvPr>
            <p:ph idx="1"/>
          </p:nvPr>
        </p:nvSpPr>
        <p:spPr>
          <a:xfrm>
            <a:off x="676656" y="2011680"/>
            <a:ext cx="10753725" cy="4246245"/>
          </a:xfrm>
        </p:spPr>
        <p:txBody>
          <a:bodyPr>
            <a:normAutofit fontScale="32500" lnSpcReduction="20000"/>
          </a:bodyPr>
          <a:lstStyle/>
          <a:p>
            <a:pPr algn="l"/>
            <a:r>
              <a:rPr lang="cs-CZ" sz="5000" b="1" i="0" dirty="0">
                <a:solidFill>
                  <a:schemeClr val="tx1"/>
                </a:solidFill>
                <a:effectLst/>
                <a:latin typeface="Times New Roman" panose="02020603050405020304" pitchFamily="18" charset="0"/>
                <a:cs typeface="Times New Roman" panose="02020603050405020304" pitchFamily="18" charset="0"/>
              </a:rPr>
              <a:t>1-2 roky</a:t>
            </a:r>
            <a:endParaRPr lang="cs-CZ" sz="5000" b="0" i="0" dirty="0">
              <a:solidFill>
                <a:schemeClr val="tx1"/>
              </a:solidFill>
              <a:effectLst/>
              <a:latin typeface="Times New Roman" panose="02020603050405020304" pitchFamily="18" charset="0"/>
              <a:cs typeface="Times New Roman" panose="02020603050405020304" pitchFamily="18" charset="0"/>
            </a:endParaRPr>
          </a:p>
          <a:p>
            <a:pPr algn="l"/>
            <a:r>
              <a:rPr lang="cs-CZ" sz="5000" b="0" i="0" dirty="0">
                <a:solidFill>
                  <a:schemeClr val="tx1"/>
                </a:solidFill>
                <a:effectLst/>
                <a:latin typeface="Times New Roman" panose="02020603050405020304" pitchFamily="18" charset="0"/>
                <a:cs typeface="Times New Roman" panose="02020603050405020304" pitchFamily="18" charset="0"/>
              </a:rPr>
              <a:t>Pastelku drží v dlani, experimentuje, střídá ruce. Pastelku drží až křečovitě, pohybuje celou rukou. Pohyb vychází z ramene.</a:t>
            </a:r>
          </a:p>
          <a:p>
            <a:pPr algn="l"/>
            <a:r>
              <a:rPr lang="cs-CZ" sz="5000" b="1" i="0" dirty="0">
                <a:solidFill>
                  <a:schemeClr val="tx1"/>
                </a:solidFill>
                <a:effectLst/>
                <a:latin typeface="Times New Roman" panose="02020603050405020304" pitchFamily="18" charset="0"/>
                <a:cs typeface="Times New Roman" panose="02020603050405020304" pitchFamily="18" charset="0"/>
              </a:rPr>
              <a:t>2-3 roky</a:t>
            </a:r>
            <a:endParaRPr lang="cs-CZ" sz="5000" b="0" i="0" dirty="0">
              <a:solidFill>
                <a:schemeClr val="tx1"/>
              </a:solidFill>
              <a:effectLst/>
              <a:latin typeface="Times New Roman" panose="02020603050405020304" pitchFamily="18" charset="0"/>
              <a:cs typeface="Times New Roman" panose="02020603050405020304" pitchFamily="18" charset="0"/>
            </a:endParaRPr>
          </a:p>
          <a:p>
            <a:pPr algn="l"/>
            <a:r>
              <a:rPr lang="cs-CZ" sz="5000" b="0" i="0" dirty="0">
                <a:solidFill>
                  <a:schemeClr val="tx1"/>
                </a:solidFill>
                <a:effectLst/>
                <a:latin typeface="Times New Roman" panose="02020603050405020304" pitchFamily="18" charset="0"/>
                <a:cs typeface="Times New Roman" panose="02020603050405020304" pitchFamily="18" charset="0"/>
              </a:rPr>
              <a:t>Pastelku uchopuje již třemi prsty, někdy přidává čtvrtý prst na podepření. Učí se kreslit na omezenou plochu papíru. Kreslí čáry svisle a vodorovně. Dokáže už obkreslit kruh.</a:t>
            </a:r>
          </a:p>
          <a:p>
            <a:pPr algn="l"/>
            <a:r>
              <a:rPr lang="cs-CZ" sz="5000" b="1" i="0" dirty="0">
                <a:solidFill>
                  <a:schemeClr val="tx1"/>
                </a:solidFill>
                <a:effectLst/>
                <a:latin typeface="Times New Roman" panose="02020603050405020304" pitchFamily="18" charset="0"/>
                <a:cs typeface="Times New Roman" panose="02020603050405020304" pitchFamily="18" charset="0"/>
              </a:rPr>
              <a:t>3-4 roky</a:t>
            </a:r>
            <a:endParaRPr lang="cs-CZ" sz="5000" b="0" i="0" dirty="0">
              <a:solidFill>
                <a:schemeClr val="tx1"/>
              </a:solidFill>
              <a:effectLst/>
              <a:latin typeface="Times New Roman" panose="02020603050405020304" pitchFamily="18" charset="0"/>
              <a:cs typeface="Times New Roman" panose="02020603050405020304" pitchFamily="18" charset="0"/>
            </a:endParaRPr>
          </a:p>
          <a:p>
            <a:pPr algn="l"/>
            <a:r>
              <a:rPr lang="cs-CZ" sz="5000" b="0" i="0" dirty="0">
                <a:solidFill>
                  <a:schemeClr val="tx1"/>
                </a:solidFill>
                <a:effectLst/>
                <a:latin typeface="Times New Roman" panose="02020603050405020304" pitchFamily="18" charset="0"/>
                <a:cs typeface="Times New Roman" panose="02020603050405020304" pitchFamily="18" charset="0"/>
              </a:rPr>
              <a:t>Dokáže kreslit postavu, hlavonožce. Kreslí kruhy, čtverce, trojúhelník, ale nedokáže je zatím pojmenovat.</a:t>
            </a:r>
          </a:p>
          <a:p>
            <a:pPr algn="l"/>
            <a:r>
              <a:rPr lang="cs-CZ" sz="5000" b="1" i="0" dirty="0">
                <a:solidFill>
                  <a:schemeClr val="tx1"/>
                </a:solidFill>
                <a:effectLst/>
                <a:latin typeface="Times New Roman" panose="02020603050405020304" pitchFamily="18" charset="0"/>
                <a:cs typeface="Times New Roman" panose="02020603050405020304" pitchFamily="18" charset="0"/>
              </a:rPr>
              <a:t>4-5 let</a:t>
            </a:r>
            <a:endParaRPr lang="cs-CZ" sz="5000" b="0" i="0" dirty="0">
              <a:solidFill>
                <a:schemeClr val="tx1"/>
              </a:solidFill>
              <a:effectLst/>
              <a:latin typeface="Times New Roman" panose="02020603050405020304" pitchFamily="18" charset="0"/>
              <a:cs typeface="Times New Roman" panose="02020603050405020304" pitchFamily="18" charset="0"/>
            </a:endParaRPr>
          </a:p>
          <a:p>
            <a:pPr algn="l"/>
            <a:r>
              <a:rPr lang="cs-CZ" sz="5000" b="0" i="0" dirty="0">
                <a:solidFill>
                  <a:schemeClr val="tx1"/>
                </a:solidFill>
                <a:effectLst/>
                <a:latin typeface="Times New Roman" panose="02020603050405020304" pitchFamily="18" charset="0"/>
                <a:cs typeface="Times New Roman" panose="02020603050405020304" pitchFamily="18" charset="0"/>
              </a:rPr>
              <a:t>Kresba postavy s trupem a končetinami. Dítě vybarvuje, kresba začíná být bohatší. Kombinuje různé tvary, barvy.</a:t>
            </a:r>
          </a:p>
          <a:p>
            <a:pPr algn="l"/>
            <a:r>
              <a:rPr lang="cs-CZ" sz="5000" b="1" i="0" dirty="0">
                <a:solidFill>
                  <a:schemeClr val="tx1"/>
                </a:solidFill>
                <a:effectLst/>
                <a:latin typeface="Times New Roman" panose="02020603050405020304" pitchFamily="18" charset="0"/>
                <a:cs typeface="Times New Roman" panose="02020603050405020304" pitchFamily="18" charset="0"/>
              </a:rPr>
              <a:t>5-6 let</a:t>
            </a:r>
            <a:endParaRPr lang="cs-CZ" sz="5000" b="0" i="0" dirty="0">
              <a:solidFill>
                <a:schemeClr val="tx1"/>
              </a:solidFill>
              <a:effectLst/>
              <a:latin typeface="Times New Roman" panose="02020603050405020304" pitchFamily="18" charset="0"/>
              <a:cs typeface="Times New Roman" panose="02020603050405020304" pitchFamily="18" charset="0"/>
            </a:endParaRPr>
          </a:p>
          <a:p>
            <a:pPr algn="l"/>
            <a:r>
              <a:rPr lang="cs-CZ" sz="5000" b="0" i="0" dirty="0">
                <a:solidFill>
                  <a:schemeClr val="tx1"/>
                </a:solidFill>
                <a:effectLst/>
                <a:latin typeface="Times New Roman" panose="02020603050405020304" pitchFamily="18" charset="0"/>
                <a:cs typeface="Times New Roman" panose="02020603050405020304" pitchFamily="18" charset="0"/>
              </a:rPr>
              <a:t>Kreslí postavu s trupem a všemi jejími částmi. Postava je bohatá na detaily. Znázorňuje geometrické tvary a velká tiskací písmena.</a:t>
            </a:r>
          </a:p>
          <a:p>
            <a:endParaRPr lang="cs-CZ" dirty="0"/>
          </a:p>
        </p:txBody>
      </p:sp>
    </p:spTree>
    <p:extLst>
      <p:ext uri="{BB962C8B-B14F-4D97-AF65-F5344CB8AC3E}">
        <p14:creationId xmlns:p14="http://schemas.microsoft.com/office/powerpoint/2010/main" val="133677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3707DB-674F-44F6-BC87-DFAEF040A5E3}"/>
              </a:ext>
            </a:extLst>
          </p:cNvPr>
          <p:cNvSpPr>
            <a:spLocks noGrp="1"/>
          </p:cNvSpPr>
          <p:nvPr>
            <p:ph type="title"/>
          </p:nvPr>
        </p:nvSpPr>
        <p:spPr/>
        <p:txBody>
          <a:bodyPr/>
          <a:lstStyle/>
          <a:p>
            <a:r>
              <a:rPr lang="cs-CZ" dirty="0"/>
              <a:t>Grafomotorické obtíže</a:t>
            </a:r>
          </a:p>
        </p:txBody>
      </p:sp>
      <p:sp>
        <p:nvSpPr>
          <p:cNvPr id="3" name="Zástupný obsah 2">
            <a:extLst>
              <a:ext uri="{FF2B5EF4-FFF2-40B4-BE49-F238E27FC236}">
                <a16:creationId xmlns:a16="http://schemas.microsoft.com/office/drawing/2014/main" id="{4ED9A43A-C0B3-4375-821E-F7E568AC94B9}"/>
              </a:ext>
            </a:extLst>
          </p:cNvPr>
          <p:cNvSpPr>
            <a:spLocks noGrp="1"/>
          </p:cNvSpPr>
          <p:nvPr>
            <p:ph idx="1"/>
          </p:nvPr>
        </p:nvSpPr>
        <p:spPr/>
        <p:txBody>
          <a:bodyPr>
            <a:normAutofit/>
          </a:bodyPr>
          <a:lstStyle/>
          <a:p>
            <a:pPr algn="l"/>
            <a:r>
              <a:rPr lang="cs-CZ" b="0" i="0" dirty="0">
                <a:solidFill>
                  <a:schemeClr val="tx1"/>
                </a:solidFill>
                <a:effectLst/>
                <a:latin typeface="Times New Roman" panose="02020603050405020304" pitchFamily="18" charset="0"/>
                <a:cs typeface="Times New Roman" panose="02020603050405020304" pitchFamily="18" charset="0"/>
              </a:rPr>
              <a:t>Nerozvinutá grafomotorika a obtíže v grafomotorických dovednostech bývají důvodem pro odklad školní docházky, protože nedostatky v rozvoji grafomotoriky by mohly předznamenávat potíže při nácviku psaní.</a:t>
            </a:r>
          </a:p>
          <a:p>
            <a:pPr algn="l"/>
            <a:endParaRPr lang="cs-CZ" b="0" i="0" dirty="0">
              <a:solidFill>
                <a:schemeClr val="tx1"/>
              </a:solidFill>
              <a:effectLst/>
              <a:latin typeface="Times New Roman" panose="02020603050405020304" pitchFamily="18" charset="0"/>
              <a:cs typeface="Times New Roman" panose="02020603050405020304" pitchFamily="18" charset="0"/>
            </a:endParaRPr>
          </a:p>
          <a:p>
            <a:pPr algn="l"/>
            <a:r>
              <a:rPr lang="cs-CZ" b="0" i="0" dirty="0">
                <a:solidFill>
                  <a:schemeClr val="tx1"/>
                </a:solidFill>
                <a:effectLst/>
                <a:latin typeface="Times New Roman" panose="02020603050405020304" pitchFamily="18" charset="0"/>
                <a:cs typeface="Times New Roman" panose="02020603050405020304" pitchFamily="18" charset="0"/>
              </a:rPr>
              <a:t>Grafomotorické obtíže se velmi často objevují spolu s horší koordinací těla a artikulačních orgánů. </a:t>
            </a:r>
          </a:p>
          <a:p>
            <a:endParaRPr lang="cs-CZ" dirty="0"/>
          </a:p>
        </p:txBody>
      </p:sp>
    </p:spTree>
    <p:extLst>
      <p:ext uri="{BB962C8B-B14F-4D97-AF65-F5344CB8AC3E}">
        <p14:creationId xmlns:p14="http://schemas.microsoft.com/office/powerpoint/2010/main" val="2772332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E864E2A5-E952-468F-92C6-E9AC7324A16C}"/>
              </a:ext>
            </a:extLst>
          </p:cNvPr>
          <p:cNvSpPr>
            <a:spLocks noGrp="1" noChangeArrowheads="1"/>
          </p:cNvSpPr>
          <p:nvPr>
            <p:ph idx="1"/>
          </p:nvPr>
        </p:nvSpPr>
        <p:spPr bwMode="auto">
          <a:xfrm>
            <a:off x="657224" y="925293"/>
            <a:ext cx="10410444"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Deficit – značí nerovnoměrný vývoj určité funkce vzhledem k vývoji jiných funkcí mozku nebo špatnou komunikaci mezi jednotlivými funkcemi. </a:t>
            </a:r>
            <a:endParaRPr lang="cs-CZ" altLang="cs-CZ" sz="2600" dirty="0">
              <a:solidFill>
                <a:srgbClr val="000000"/>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Dílčí – tímto přívlastkem rozumíme jen určitou část z celkové psychické funkce, která při oslabení naruší celý systém.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Funkce – vyjadřuje odpověď psychického systému na podněty z okolí.</a:t>
            </a:r>
            <a:r>
              <a:rPr kumimoji="0" lang="cs-CZ" altLang="cs-CZ" sz="2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cs-CZ" altLang="cs-CZ" sz="2600" dirty="0">
              <a:solidFill>
                <a:schemeClr val="tx1"/>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cs-CZ" sz="2000" b="0" i="0" dirty="0">
                <a:solidFill>
                  <a:srgbClr val="000000"/>
                </a:solidFill>
                <a:effectLst/>
                <a:latin typeface="Times New Roman" panose="02020603050405020304" pitchFamily="18" charset="0"/>
                <a:cs typeface="Times New Roman" panose="02020603050405020304" pitchFamily="18" charset="0"/>
              </a:rPr>
              <a:t>Např. </a:t>
            </a:r>
            <a:r>
              <a:rPr lang="cs-CZ" sz="2000" b="0" i="0" dirty="0" err="1">
                <a:solidFill>
                  <a:srgbClr val="000000"/>
                </a:solidFill>
                <a:effectLst/>
                <a:latin typeface="Times New Roman" panose="02020603050405020304" pitchFamily="18" charset="0"/>
                <a:cs typeface="Times New Roman" panose="02020603050405020304" pitchFamily="18" charset="0"/>
              </a:rPr>
              <a:t>Sindelarova</a:t>
            </a:r>
            <a:r>
              <a:rPr lang="cs-CZ" sz="2000" b="0" i="0" dirty="0">
                <a:solidFill>
                  <a:srgbClr val="000000"/>
                </a:solidFill>
                <a:effectLst/>
                <a:latin typeface="Times New Roman" panose="02020603050405020304" pitchFamily="18" charset="0"/>
                <a:cs typeface="Times New Roman" panose="02020603050405020304" pitchFamily="18" charset="0"/>
              </a:rPr>
              <a:t> (2016) řadí mezi dílčí funkce zrakové vnímání, sluchové vnímání, prostorovou orientaci, intermodální spojení a vnímání časového sledu (někdy označované jako </a:t>
            </a:r>
            <a:r>
              <a:rPr lang="cs-CZ" sz="2000" b="0" i="0" dirty="0" err="1">
                <a:solidFill>
                  <a:srgbClr val="000000"/>
                </a:solidFill>
                <a:effectLst/>
                <a:latin typeface="Times New Roman" panose="02020603050405020304" pitchFamily="18" charset="0"/>
                <a:cs typeface="Times New Roman" panose="02020603050405020304" pitchFamily="18" charset="0"/>
              </a:rPr>
              <a:t>serialita</a:t>
            </a:r>
            <a:r>
              <a:rPr lang="cs-CZ" sz="2000" b="0" i="0" dirty="0">
                <a:solidFill>
                  <a:srgbClr val="000000"/>
                </a:solidFill>
                <a:effectLst/>
                <a:latin typeface="Times New Roman" panose="02020603050405020304" pitchFamily="18" charset="0"/>
                <a:cs typeface="Times New Roman" panose="02020603050405020304" pitchFamily="18" charset="0"/>
              </a:rPr>
              <a:t>). V případě zrakového a sluchového vnímání se přitom nejedná o zrakové či sluchové vady, ale nedostatečné zpracování zrakové, resp. sluchové informace v mozku. Další důležitou oblastí je také jemná motorika a </a:t>
            </a:r>
            <a:r>
              <a:rPr lang="cs-CZ" sz="2000" b="0" i="0" dirty="0" err="1">
                <a:solidFill>
                  <a:srgbClr val="000000"/>
                </a:solidFill>
                <a:effectLst/>
                <a:latin typeface="Times New Roman" panose="02020603050405020304" pitchFamily="18" charset="0"/>
                <a:cs typeface="Times New Roman" panose="02020603050405020304" pitchFamily="18" charset="0"/>
              </a:rPr>
              <a:t>vizuomotorická</a:t>
            </a:r>
            <a:r>
              <a:rPr lang="cs-CZ" sz="2000" b="0" i="0" dirty="0">
                <a:solidFill>
                  <a:srgbClr val="000000"/>
                </a:solidFill>
                <a:effectLst/>
                <a:latin typeface="Times New Roman" panose="02020603050405020304" pitchFamily="18" charset="0"/>
                <a:cs typeface="Times New Roman" panose="02020603050405020304" pitchFamily="18" charset="0"/>
              </a:rPr>
              <a:t> koordinace.</a:t>
            </a:r>
          </a:p>
          <a:p>
            <a:pPr marL="0" marR="0" lvl="0" indent="0" algn="l" defTabSz="914400" rtl="0" eaLnBrk="0" fontAlgn="base" latinLnBrk="0" hangingPunct="0">
              <a:lnSpc>
                <a:spcPct val="100000"/>
              </a:lnSpc>
              <a:spcBef>
                <a:spcPct val="0"/>
              </a:spcBef>
              <a:spcAft>
                <a:spcPct val="0"/>
              </a:spcAft>
              <a:buClrTx/>
              <a:buSzTx/>
              <a:buFontTx/>
              <a:buNone/>
              <a:tabLst/>
            </a:pPr>
            <a:r>
              <a:rPr lang="cs-CZ" sz="2000" b="0" i="0" dirty="0">
                <a:solidFill>
                  <a:srgbClr val="000000"/>
                </a:solidFill>
                <a:effectLst/>
                <a:latin typeface="Times New Roman" panose="02020603050405020304" pitchFamily="18" charset="0"/>
                <a:cs typeface="Times New Roman" panose="02020603050405020304" pitchFamily="18" charset="0"/>
              </a:rPr>
              <a:t>V rámci diagnostiky potřebujeme zjistit nejen to, zda má dítě oslabenou některou z dílčích funkcí, ale také to, na jaké úrovni rozvoje se oslabená funkce aktuálně nachází.</a:t>
            </a:r>
            <a:endParaRPr kumimoji="0" lang="cs-CZ" altLang="cs-CZ" sz="2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67116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D17B2E-A435-445B-BF2B-E1C233E03C6D}"/>
              </a:ext>
            </a:extLst>
          </p:cNvPr>
          <p:cNvSpPr>
            <a:spLocks noGrp="1"/>
          </p:cNvSpPr>
          <p:nvPr>
            <p:ph type="title"/>
          </p:nvPr>
        </p:nvSpPr>
        <p:spPr/>
        <p:txBody>
          <a:bodyPr/>
          <a:lstStyle/>
          <a:p>
            <a:r>
              <a:rPr lang="cs-CZ" dirty="0"/>
              <a:t>Obtíže – grafomotorika, motorika</a:t>
            </a:r>
          </a:p>
        </p:txBody>
      </p:sp>
      <p:sp>
        <p:nvSpPr>
          <p:cNvPr id="3" name="Zástupný obsah 2">
            <a:extLst>
              <a:ext uri="{FF2B5EF4-FFF2-40B4-BE49-F238E27FC236}">
                <a16:creationId xmlns:a16="http://schemas.microsoft.com/office/drawing/2014/main" id="{04275C1B-BC58-4426-BDB8-BEC42CCC549B}"/>
              </a:ext>
            </a:extLst>
          </p:cNvPr>
          <p:cNvSpPr>
            <a:spLocks noGrp="1"/>
          </p:cNvSpPr>
          <p:nvPr>
            <p:ph idx="1"/>
          </p:nvPr>
        </p:nvSpPr>
        <p:spPr/>
        <p:txBody>
          <a:bodyPr>
            <a:normAutofit fontScale="92500" lnSpcReduction="10000"/>
          </a:bodyPr>
          <a:lstStyle/>
          <a:p>
            <a:r>
              <a:rPr lang="cs-CZ" dirty="0">
                <a:latin typeface="Times New Roman" panose="02020603050405020304" pitchFamily="18" charset="0"/>
                <a:cs typeface="Times New Roman" panose="02020603050405020304" pitchFamily="18" charset="0"/>
              </a:rPr>
              <a:t>Projevy nevyzrálosti jemné motoriky a grafomotoriky u dítěte v předškolním věku: </a:t>
            </a:r>
          </a:p>
          <a:p>
            <a:endParaRPr lang="cs-CZ" dirty="0">
              <a:latin typeface="Times New Roman" panose="02020603050405020304" pitchFamily="18" charset="0"/>
              <a:cs typeface="Times New Roman" panose="02020603050405020304" pitchFamily="18" charset="0"/>
            </a:endParaRPr>
          </a:p>
          <a:p>
            <a:r>
              <a:rPr lang="cs-CZ" dirty="0">
                <a:latin typeface="Times New Roman" panose="02020603050405020304" pitchFamily="18" charset="0"/>
                <a:cs typeface="Times New Roman" panose="02020603050405020304" pitchFamily="18" charset="0"/>
              </a:rPr>
              <a:t>• nevyhledává činnosti vyžadující obratnost a koordinaci jemných pohybů – nevyhledává stavebnice, mozaiky, rukodělné činnosti, popř. je v těchto činnostech méně obratné </a:t>
            </a:r>
          </a:p>
          <a:p>
            <a:r>
              <a:rPr lang="cs-CZ" dirty="0">
                <a:latin typeface="Times New Roman" panose="02020603050405020304" pitchFamily="18" charset="0"/>
                <a:cs typeface="Times New Roman" panose="02020603050405020304" pitchFamily="18" charset="0"/>
              </a:rPr>
              <a:t>• může být méně obratné při každodenních činnostech, sebeobsluze • nevyhledává kreslení, malování, příp. je dokonce odmítá </a:t>
            </a:r>
          </a:p>
          <a:p>
            <a:r>
              <a:rPr lang="cs-CZ" dirty="0">
                <a:latin typeface="Times New Roman" panose="02020603050405020304" pitchFamily="18" charset="0"/>
                <a:cs typeface="Times New Roman" panose="02020603050405020304" pitchFamily="18" charset="0"/>
              </a:rPr>
              <a:t>• linie kresby jsou často kostrbaté, vytlačené; čára bývá vedena nerovnoměrně, neplynule </a:t>
            </a:r>
          </a:p>
          <a:p>
            <a:r>
              <a:rPr lang="cs-CZ" dirty="0">
                <a:latin typeface="Times New Roman" panose="02020603050405020304" pitchFamily="18" charset="0"/>
                <a:cs typeface="Times New Roman" panose="02020603050405020304" pitchFamily="18" charset="0"/>
              </a:rPr>
              <a:t>• obsah kresby je oproti vrstevníkům chudší </a:t>
            </a:r>
          </a:p>
          <a:p>
            <a:r>
              <a:rPr lang="cs-CZ" dirty="0">
                <a:latin typeface="Times New Roman" panose="02020603050405020304" pitchFamily="18" charset="0"/>
                <a:cs typeface="Times New Roman" panose="02020603050405020304" pitchFamily="18" charset="0"/>
              </a:rPr>
              <a:t>• kresba odpovídá dítěti mladšího věku jak po stránce formální, tak i obsahové; kresba je hůře koordinovaná, oproti vrstevníkům chudší, jednodušší</a:t>
            </a:r>
          </a:p>
        </p:txBody>
      </p:sp>
    </p:spTree>
    <p:extLst>
      <p:ext uri="{BB962C8B-B14F-4D97-AF65-F5344CB8AC3E}">
        <p14:creationId xmlns:p14="http://schemas.microsoft.com/office/powerpoint/2010/main" val="28587630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E16F86A7-3C33-469A-BDAC-9E74F331DB67}"/>
              </a:ext>
            </a:extLst>
          </p:cNvPr>
          <p:cNvSpPr>
            <a:spLocks noGrp="1"/>
          </p:cNvSpPr>
          <p:nvPr>
            <p:ph idx="1"/>
          </p:nvPr>
        </p:nvSpPr>
        <p:spPr/>
        <p:txBody>
          <a:bodyPr/>
          <a:lstStyle/>
          <a:p>
            <a:r>
              <a:rPr lang="cs-CZ" b="1" dirty="0"/>
              <a:t>Grafomotorika a vizuomotorika</a:t>
            </a:r>
          </a:p>
          <a:p>
            <a:endParaRPr lang="cs-CZ" dirty="0"/>
          </a:p>
          <a:p>
            <a:r>
              <a:rPr lang="cs-CZ" dirty="0">
                <a:solidFill>
                  <a:srgbClr val="7030A0"/>
                </a:solidFill>
              </a:rPr>
              <a:t>Úkoly:</a:t>
            </a:r>
          </a:p>
          <a:p>
            <a:r>
              <a:rPr lang="cs-CZ" dirty="0">
                <a:solidFill>
                  <a:srgbClr val="7030A0"/>
                </a:solidFill>
                <a:latin typeface="Times New Roman" panose="02020603050405020304" pitchFamily="18" charset="0"/>
                <a:cs typeface="Times New Roman" panose="02020603050405020304" pitchFamily="18" charset="0"/>
              </a:rPr>
              <a:t>„Popište rozdíly mezi úkoly se zaměřením na rozvoj grafomotoriky nebo vizuomotoriky.“ </a:t>
            </a:r>
          </a:p>
          <a:p>
            <a:r>
              <a:rPr lang="cs-CZ" dirty="0">
                <a:solidFill>
                  <a:srgbClr val="7030A0"/>
                </a:solidFill>
                <a:latin typeface="Times New Roman" panose="02020603050405020304" pitchFamily="18" charset="0"/>
                <a:cs typeface="Times New Roman" panose="02020603050405020304" pitchFamily="18" charset="0"/>
              </a:rPr>
              <a:t>„Vybavte si úkoly se zaměřením na vizuomotoriku ze své praxe“</a:t>
            </a:r>
          </a:p>
        </p:txBody>
      </p:sp>
    </p:spTree>
    <p:extLst>
      <p:ext uri="{BB962C8B-B14F-4D97-AF65-F5344CB8AC3E}">
        <p14:creationId xmlns:p14="http://schemas.microsoft.com/office/powerpoint/2010/main" val="9064858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5ED11C-E73C-43DE-9207-C8B768D3516F}"/>
              </a:ext>
            </a:extLst>
          </p:cNvPr>
          <p:cNvSpPr>
            <a:spLocks noGrp="1"/>
          </p:cNvSpPr>
          <p:nvPr>
            <p:ph type="title"/>
          </p:nvPr>
        </p:nvSpPr>
        <p:spPr/>
        <p:txBody>
          <a:bodyPr/>
          <a:lstStyle/>
          <a:p>
            <a:r>
              <a:rPr lang="cs-CZ" dirty="0"/>
              <a:t>Lateralita</a:t>
            </a:r>
          </a:p>
        </p:txBody>
      </p:sp>
      <p:sp>
        <p:nvSpPr>
          <p:cNvPr id="3" name="Zástupný obsah 2">
            <a:extLst>
              <a:ext uri="{FF2B5EF4-FFF2-40B4-BE49-F238E27FC236}">
                <a16:creationId xmlns:a16="http://schemas.microsoft.com/office/drawing/2014/main" id="{E041662D-62C0-43E1-B96B-BA3D35E85D66}"/>
              </a:ext>
            </a:extLst>
          </p:cNvPr>
          <p:cNvSpPr>
            <a:spLocks noGrp="1"/>
          </p:cNvSpPr>
          <p:nvPr>
            <p:ph idx="1"/>
          </p:nvPr>
        </p:nvSpPr>
        <p:spPr/>
        <p:txBody>
          <a:bodyPr/>
          <a:lstStyle/>
          <a:p>
            <a:r>
              <a:rPr lang="cs-CZ" b="1" i="0" dirty="0">
                <a:solidFill>
                  <a:srgbClr val="202122"/>
                </a:solidFill>
                <a:effectLst/>
                <a:latin typeface="Times New Roman" panose="02020603050405020304" pitchFamily="18" charset="0"/>
                <a:cs typeface="Times New Roman" panose="02020603050405020304" pitchFamily="18" charset="0"/>
              </a:rPr>
              <a:t>Lateralita</a:t>
            </a:r>
            <a:r>
              <a:rPr lang="cs-CZ" b="0" i="0" dirty="0">
                <a:solidFill>
                  <a:srgbClr val="202122"/>
                </a:solidFill>
                <a:effectLst/>
                <a:latin typeface="Times New Roman" panose="02020603050405020304" pitchFamily="18" charset="0"/>
                <a:cs typeface="Times New Roman" panose="02020603050405020304" pitchFamily="18" charset="0"/>
              </a:rPr>
              <a:t> je definována jako „přednostní užívání jednoho z párových orgánů pohybových či smyslových“. Laicky se lateralita zobecňuje pouze na </a:t>
            </a:r>
            <a:r>
              <a:rPr lang="cs-CZ" b="1" i="0" dirty="0">
                <a:solidFill>
                  <a:srgbClr val="202122"/>
                </a:solidFill>
                <a:effectLst/>
                <a:latin typeface="Times New Roman" panose="02020603050405020304" pitchFamily="18" charset="0"/>
                <a:cs typeface="Times New Roman" panose="02020603050405020304" pitchFamily="18" charset="0"/>
              </a:rPr>
              <a:t>dominanci</a:t>
            </a:r>
            <a:r>
              <a:rPr lang="cs-CZ" b="0" i="0" dirty="0">
                <a:solidFill>
                  <a:srgbClr val="202122"/>
                </a:solidFill>
                <a:effectLst/>
                <a:latin typeface="Times New Roman" panose="02020603050405020304" pitchFamily="18" charset="0"/>
                <a:cs typeface="Times New Roman" panose="02020603050405020304" pitchFamily="18" charset="0"/>
              </a:rPr>
              <a:t> pravé či levé ruky, ale hodnocena je v šesti dimenzích.</a:t>
            </a:r>
          </a:p>
          <a:p>
            <a:pPr algn="l"/>
            <a:r>
              <a:rPr lang="cs-CZ" b="0" i="0" dirty="0">
                <a:solidFill>
                  <a:srgbClr val="000000"/>
                </a:solidFill>
                <a:effectLst/>
                <a:latin typeface="Times New Roman" panose="02020603050405020304" pitchFamily="18" charset="0"/>
                <a:cs typeface="Times New Roman" panose="02020603050405020304" pitchFamily="18" charset="0"/>
              </a:rPr>
              <a:t>Podle převahy užívaného orgánu určujeme:</a:t>
            </a:r>
          </a:p>
          <a:p>
            <a:pPr marL="0" indent="0" algn="l">
              <a:buNone/>
            </a:pPr>
            <a:r>
              <a:rPr lang="cs-CZ" b="0" i="0" dirty="0">
                <a:solidFill>
                  <a:srgbClr val="000000"/>
                </a:solidFill>
                <a:effectLst/>
                <a:latin typeface="Times New Roman" panose="02020603050405020304" pitchFamily="18" charset="0"/>
                <a:cs typeface="Times New Roman" panose="02020603050405020304" pitchFamily="18" charset="0"/>
              </a:rPr>
              <a:t>          praváctví</a:t>
            </a:r>
          </a:p>
          <a:p>
            <a:pPr marL="0" indent="0" algn="l">
              <a:buNone/>
            </a:pPr>
            <a:r>
              <a:rPr lang="cs-CZ" dirty="0">
                <a:solidFill>
                  <a:srgbClr val="000000"/>
                </a:solidFill>
                <a:latin typeface="Times New Roman" panose="02020603050405020304" pitchFamily="18" charset="0"/>
                <a:cs typeface="Times New Roman" panose="02020603050405020304" pitchFamily="18" charset="0"/>
              </a:rPr>
              <a:t>          </a:t>
            </a:r>
            <a:r>
              <a:rPr lang="cs-CZ" b="0" i="0" dirty="0">
                <a:solidFill>
                  <a:srgbClr val="000000"/>
                </a:solidFill>
                <a:effectLst/>
                <a:latin typeface="Times New Roman" panose="02020603050405020304" pitchFamily="18" charset="0"/>
                <a:cs typeface="Times New Roman" panose="02020603050405020304" pitchFamily="18" charset="0"/>
              </a:rPr>
              <a:t>leváctví</a:t>
            </a:r>
          </a:p>
          <a:p>
            <a:pPr marL="0" indent="0" algn="l">
              <a:buNone/>
            </a:pPr>
            <a:r>
              <a:rPr lang="cs-CZ" dirty="0">
                <a:solidFill>
                  <a:srgbClr val="000000"/>
                </a:solidFill>
                <a:latin typeface="Times New Roman" panose="02020603050405020304" pitchFamily="18" charset="0"/>
                <a:cs typeface="Times New Roman" panose="02020603050405020304" pitchFamily="18" charset="0"/>
              </a:rPr>
              <a:t>          </a:t>
            </a:r>
            <a:r>
              <a:rPr lang="cs-CZ" b="0" i="0" dirty="0">
                <a:solidFill>
                  <a:srgbClr val="000000"/>
                </a:solidFill>
                <a:effectLst/>
                <a:latin typeface="Times New Roman" panose="02020603050405020304" pitchFamily="18" charset="0"/>
                <a:cs typeface="Times New Roman" panose="02020603050405020304" pitchFamily="18" charset="0"/>
              </a:rPr>
              <a:t>nevyhraněnost (ambidextrii)</a:t>
            </a: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68266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8E5876-86FA-4ECB-9599-552FD1273ED2}"/>
              </a:ext>
            </a:extLst>
          </p:cNvPr>
          <p:cNvSpPr>
            <a:spLocks noGrp="1"/>
          </p:cNvSpPr>
          <p:nvPr>
            <p:ph type="title"/>
          </p:nvPr>
        </p:nvSpPr>
        <p:spPr/>
        <p:txBody>
          <a:bodyPr/>
          <a:lstStyle/>
          <a:p>
            <a:r>
              <a:rPr lang="cs-CZ" dirty="0"/>
              <a:t>Lateralita</a:t>
            </a:r>
          </a:p>
        </p:txBody>
      </p:sp>
      <p:sp>
        <p:nvSpPr>
          <p:cNvPr id="3" name="Zástupný obsah 2">
            <a:extLst>
              <a:ext uri="{FF2B5EF4-FFF2-40B4-BE49-F238E27FC236}">
                <a16:creationId xmlns:a16="http://schemas.microsoft.com/office/drawing/2014/main" id="{0C09456A-02C3-44DC-8421-1A15D8FAC44E}"/>
              </a:ext>
            </a:extLst>
          </p:cNvPr>
          <p:cNvSpPr>
            <a:spLocks noGrp="1"/>
          </p:cNvSpPr>
          <p:nvPr>
            <p:ph idx="1"/>
          </p:nvPr>
        </p:nvSpPr>
        <p:spPr/>
        <p:txBody>
          <a:bodyPr/>
          <a:lstStyle/>
          <a:p>
            <a:pPr marL="0" indent="0" algn="l">
              <a:buNone/>
            </a:pPr>
            <a:r>
              <a:rPr lang="cs-CZ" b="0" i="0" dirty="0">
                <a:solidFill>
                  <a:srgbClr val="000000"/>
                </a:solidFill>
                <a:effectLst/>
                <a:latin typeface="Times New Roman" panose="02020603050405020304" pitchFamily="18" charset="0"/>
                <a:cs typeface="Times New Roman" panose="02020603050405020304" pitchFamily="18" charset="0"/>
              </a:rPr>
              <a:t>Rozlišujeme tři typy laterality, z pedagogicko-psychologického hlediska mluvíme především o vztahu ruky a oka:</a:t>
            </a:r>
          </a:p>
          <a:p>
            <a:pPr algn="l"/>
            <a:r>
              <a:rPr lang="cs-CZ" b="0" i="0" dirty="0">
                <a:solidFill>
                  <a:srgbClr val="000000"/>
                </a:solidFill>
                <a:effectLst/>
                <a:latin typeface="Times New Roman" panose="02020603050405020304" pitchFamily="18" charset="0"/>
                <a:cs typeface="Times New Roman" panose="02020603050405020304" pitchFamily="18" charset="0"/>
              </a:rPr>
              <a:t>1. souhlasná -  dominantní (vedoucí) ruka a oko jsou stejné</a:t>
            </a:r>
          </a:p>
          <a:p>
            <a:pPr algn="l"/>
            <a:r>
              <a:rPr lang="cs-CZ" b="0" i="0" dirty="0">
                <a:solidFill>
                  <a:srgbClr val="000000"/>
                </a:solidFill>
                <a:effectLst/>
                <a:latin typeface="Times New Roman" panose="02020603050405020304" pitchFamily="18" charset="0"/>
                <a:cs typeface="Times New Roman" panose="02020603050405020304" pitchFamily="18" charset="0"/>
              </a:rPr>
              <a:t>2. neurčitá  -  ruka i oko jsou nevyhraněné</a:t>
            </a:r>
          </a:p>
          <a:p>
            <a:pPr algn="l"/>
            <a:r>
              <a:rPr lang="cs-CZ" b="0" i="0" dirty="0">
                <a:solidFill>
                  <a:srgbClr val="000000"/>
                </a:solidFill>
                <a:effectLst/>
                <a:latin typeface="Times New Roman" panose="02020603050405020304" pitchFamily="18" charset="0"/>
                <a:cs typeface="Times New Roman" panose="02020603050405020304" pitchFamily="18" charset="0"/>
              </a:rPr>
              <a:t>3. zkřížená  -  dominantní ruka je jiná než dominantní oko </a:t>
            </a:r>
          </a:p>
          <a:p>
            <a:pPr algn="l"/>
            <a:endParaRPr lang="cs-CZ" dirty="0">
              <a:solidFill>
                <a:srgbClr val="000000"/>
              </a:solidFill>
              <a:latin typeface="Times New Roman" panose="02020603050405020304" pitchFamily="18" charset="0"/>
              <a:cs typeface="Times New Roman" panose="02020603050405020304" pitchFamily="18" charset="0"/>
            </a:endParaRPr>
          </a:p>
          <a:p>
            <a:r>
              <a:rPr lang="cs-CZ" b="0" i="0" dirty="0">
                <a:solidFill>
                  <a:srgbClr val="000000"/>
                </a:solidFill>
                <a:effectLst/>
                <a:latin typeface="Times New Roman" panose="02020603050405020304" pitchFamily="18" charset="0"/>
                <a:cs typeface="Times New Roman" panose="02020603050405020304" pitchFamily="18" charset="0"/>
              </a:rPr>
              <a:t>Lateralita horních končetin by se měla zřetelně projevit mezi 5. až 7. rokem.</a:t>
            </a:r>
          </a:p>
          <a:p>
            <a:pPr algn="l"/>
            <a:endParaRPr lang="cs-CZ" b="0" i="0" dirty="0">
              <a:solidFill>
                <a:srgbClr val="000000"/>
              </a:solidFill>
              <a:effectLst/>
              <a:latin typeface="Times New Roman" panose="02020603050405020304" pitchFamily="18" charset="0"/>
              <a:cs typeface="Times New Roman" panose="02020603050405020304" pitchFamily="18" charset="0"/>
            </a:endParaRPr>
          </a:p>
          <a:p>
            <a:endParaRPr lang="cs-CZ" dirty="0"/>
          </a:p>
        </p:txBody>
      </p:sp>
    </p:spTree>
    <p:extLst>
      <p:ext uri="{BB962C8B-B14F-4D97-AF65-F5344CB8AC3E}">
        <p14:creationId xmlns:p14="http://schemas.microsoft.com/office/powerpoint/2010/main" val="5526401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50ABA7-C06A-45A4-AF94-11BD1F315A14}"/>
              </a:ext>
            </a:extLst>
          </p:cNvPr>
          <p:cNvSpPr>
            <a:spLocks noGrp="1"/>
          </p:cNvSpPr>
          <p:nvPr>
            <p:ph type="title"/>
          </p:nvPr>
        </p:nvSpPr>
        <p:spPr/>
        <p:txBody>
          <a:bodyPr/>
          <a:lstStyle/>
          <a:p>
            <a:r>
              <a:rPr lang="cs-CZ" dirty="0"/>
              <a:t>Lateralita</a:t>
            </a:r>
          </a:p>
        </p:txBody>
      </p:sp>
      <p:sp>
        <p:nvSpPr>
          <p:cNvPr id="3" name="Zástupný obsah 2">
            <a:extLst>
              <a:ext uri="{FF2B5EF4-FFF2-40B4-BE49-F238E27FC236}">
                <a16:creationId xmlns:a16="http://schemas.microsoft.com/office/drawing/2014/main" id="{E488D29C-9CE4-4D90-9547-40A435476B39}"/>
              </a:ext>
            </a:extLst>
          </p:cNvPr>
          <p:cNvSpPr>
            <a:spLocks noGrp="1"/>
          </p:cNvSpPr>
          <p:nvPr>
            <p:ph idx="1"/>
          </p:nvPr>
        </p:nvSpPr>
        <p:spPr>
          <a:xfrm>
            <a:off x="676656" y="2011680"/>
            <a:ext cx="10753725" cy="4346787"/>
          </a:xfrm>
        </p:spPr>
        <p:txBody>
          <a:bodyPr>
            <a:normAutofit fontScale="92500" lnSpcReduction="10000"/>
          </a:bodyPr>
          <a:lstStyle/>
          <a:p>
            <a:pPr algn="l"/>
            <a:r>
              <a:rPr lang="cs-CZ" b="0" i="0" dirty="0">
                <a:solidFill>
                  <a:srgbClr val="000000"/>
                </a:solidFill>
                <a:effectLst/>
                <a:latin typeface="Times New Roman" panose="02020603050405020304" pitchFamily="18" charset="0"/>
                <a:cs typeface="Times New Roman" panose="02020603050405020304" pitchFamily="18" charset="0"/>
              </a:rPr>
              <a:t>Pokud má dítě zkříženou lateralitu, upřednostňuje jinou ruku než oko (tzn. pravou ruku a levé oko, nebo levou ruku a pravé oko). V obou případech se  mohou objevit  obtíže při zvládání nácviku čtení a psaní. </a:t>
            </a:r>
          </a:p>
          <a:p>
            <a:pPr algn="l"/>
            <a:r>
              <a:rPr lang="cs-CZ" b="0" i="0" dirty="0">
                <a:solidFill>
                  <a:srgbClr val="000000"/>
                </a:solidFill>
                <a:effectLst/>
                <a:latin typeface="Times New Roman" panose="02020603050405020304" pitchFamily="18" charset="0"/>
                <a:cs typeface="Times New Roman" panose="02020603050405020304" pitchFamily="18" charset="0"/>
              </a:rPr>
              <a:t>Už v předškolním věku se zkřížená lateralita může projevit nechutí ke kreslení, problémy s napodobováním tvarů, s vyhledáváním rozdílů ve tvarech, rozlišením zrcadlově obrácených tvarů.</a:t>
            </a:r>
          </a:p>
          <a:p>
            <a:pPr algn="l"/>
            <a:r>
              <a:rPr lang="cs-CZ" b="0" i="0" dirty="0">
                <a:solidFill>
                  <a:srgbClr val="000000"/>
                </a:solidFill>
                <a:effectLst/>
                <a:latin typeface="Times New Roman" panose="02020603050405020304" pitchFamily="18" charset="0"/>
                <a:cs typeface="Times New Roman" panose="02020603050405020304" pitchFamily="18" charset="0"/>
              </a:rPr>
              <a:t>Prakticky se tato skutečnost dá vysvětlit tak, že dítě vnímá okem nějaký tvar, znak, písmeno a ruka ho má napodobit, přenést na papír. Pokud jsou vedoucí oko i ruka stejné, putuje podnět po nervových drahách v mozku pouze jedním směrem a zpět. Pokud jsou však dráhy zkřížené, nervový podnět putuje déle a během jeho dráhy dochází k chybám. </a:t>
            </a:r>
          </a:p>
          <a:p>
            <a:pPr algn="l"/>
            <a:r>
              <a:rPr lang="cs-CZ" b="0" i="0" dirty="0">
                <a:solidFill>
                  <a:srgbClr val="000000"/>
                </a:solidFill>
                <a:effectLst/>
                <a:latin typeface="Times New Roman" panose="02020603050405020304" pitchFamily="18" charset="0"/>
                <a:cs typeface="Times New Roman" panose="02020603050405020304" pitchFamily="18" charset="0"/>
              </a:rPr>
              <a:t>Dítě může mít následně potíže ve zrakovém rozlišování písmen, která vypadají stejně, ale jsou zrcadlově otočená (například b/d, s/z), může psát zprava doleva, zrcadlově opačně, může být ve čtení a psaní celkově pomalejší, může mu dělat potíže práce s předlohou (opis a přepis) a také celková orientace v prostoru.</a:t>
            </a:r>
          </a:p>
          <a:p>
            <a:endParaRPr lang="cs-CZ" dirty="0"/>
          </a:p>
        </p:txBody>
      </p:sp>
    </p:spTree>
    <p:extLst>
      <p:ext uri="{BB962C8B-B14F-4D97-AF65-F5344CB8AC3E}">
        <p14:creationId xmlns:p14="http://schemas.microsoft.com/office/powerpoint/2010/main" val="16624512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09134F-DCBF-4C28-8384-38B75706950F}"/>
              </a:ext>
            </a:extLst>
          </p:cNvPr>
          <p:cNvSpPr>
            <a:spLocks noGrp="1"/>
          </p:cNvSpPr>
          <p:nvPr>
            <p:ph type="title"/>
          </p:nvPr>
        </p:nvSpPr>
        <p:spPr/>
        <p:txBody>
          <a:bodyPr/>
          <a:lstStyle/>
          <a:p>
            <a:r>
              <a:rPr lang="cs-CZ" dirty="0"/>
              <a:t>Psychomotorika</a:t>
            </a:r>
          </a:p>
        </p:txBody>
      </p:sp>
      <p:sp>
        <p:nvSpPr>
          <p:cNvPr id="3" name="Zástupný obsah 2">
            <a:extLst>
              <a:ext uri="{FF2B5EF4-FFF2-40B4-BE49-F238E27FC236}">
                <a16:creationId xmlns:a16="http://schemas.microsoft.com/office/drawing/2014/main" id="{A30B45EE-5000-4518-8DC1-D31714995DD5}"/>
              </a:ext>
            </a:extLst>
          </p:cNvPr>
          <p:cNvSpPr>
            <a:spLocks noGrp="1"/>
          </p:cNvSpPr>
          <p:nvPr>
            <p:ph idx="1"/>
          </p:nvPr>
        </p:nvSpPr>
        <p:spPr/>
        <p:txBody>
          <a:bodyPr/>
          <a:lstStyle/>
          <a:p>
            <a:r>
              <a:rPr lang="cs-CZ" dirty="0">
                <a:latin typeface="Times New Roman" panose="02020603050405020304" pitchFamily="18" charset="0"/>
                <a:cs typeface="Times New Roman" panose="02020603050405020304" pitchFamily="18" charset="0"/>
              </a:rPr>
              <a:t>Psychomotorická cvičení pomáhají rozvíjet senzomotorické vnímání (vizuální a taktilní), mají kladný vliv na pozornost, paměť a další psychické funkce, což vede ke zlepšení duševní rovnováhy. </a:t>
            </a:r>
          </a:p>
          <a:p>
            <a:r>
              <a:rPr lang="cs-CZ" dirty="0">
                <a:latin typeface="Times New Roman" panose="02020603050405020304" pitchFamily="18" charset="0"/>
                <a:cs typeface="Times New Roman" panose="02020603050405020304" pitchFamily="18" charset="0"/>
              </a:rPr>
              <a:t>Prostřednictvím psychomotorických cvičení rozvíjíme pohybové schopnosti jako vytrvalost a obratnost, která zahrnuje mnoho dalších dílčích schopností (rovnováhu, rytmus, koordinaci pohybů, prostorovou orientaci).</a:t>
            </a:r>
          </a:p>
          <a:p>
            <a:r>
              <a:rPr lang="cs-CZ" dirty="0">
                <a:latin typeface="Times New Roman" panose="02020603050405020304" pitchFamily="18" charset="0"/>
                <a:cs typeface="Times New Roman" panose="02020603050405020304" pitchFamily="18" charset="0"/>
              </a:rPr>
              <a:t>Psychomotorický vývoj u předškoláka je charakteristický stálým zdokonalováním, zlepšováním kvality pohybové koordinace, hbitosti a elegance pohybů, které jsou stále přesnější, účelnější a plynulejší. </a:t>
            </a:r>
          </a:p>
        </p:txBody>
      </p:sp>
    </p:spTree>
    <p:extLst>
      <p:ext uri="{BB962C8B-B14F-4D97-AF65-F5344CB8AC3E}">
        <p14:creationId xmlns:p14="http://schemas.microsoft.com/office/powerpoint/2010/main" val="36996435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5000BD-57EB-442C-8DAE-4139AE01CE10}"/>
              </a:ext>
            </a:extLst>
          </p:cNvPr>
          <p:cNvSpPr>
            <a:spLocks noGrp="1"/>
          </p:cNvSpPr>
          <p:nvPr>
            <p:ph type="title"/>
          </p:nvPr>
        </p:nvSpPr>
        <p:spPr/>
        <p:txBody>
          <a:bodyPr/>
          <a:lstStyle/>
          <a:p>
            <a:r>
              <a:rPr lang="cs-CZ" dirty="0"/>
              <a:t>Psychomotorika</a:t>
            </a:r>
          </a:p>
        </p:txBody>
      </p:sp>
      <p:sp>
        <p:nvSpPr>
          <p:cNvPr id="3" name="Zástupný obsah 2">
            <a:extLst>
              <a:ext uri="{FF2B5EF4-FFF2-40B4-BE49-F238E27FC236}">
                <a16:creationId xmlns:a16="http://schemas.microsoft.com/office/drawing/2014/main" id="{6B2E86FE-0F38-4438-8712-A5FF09BC2D4C}"/>
              </a:ext>
            </a:extLst>
          </p:cNvPr>
          <p:cNvSpPr>
            <a:spLocks noGrp="1"/>
          </p:cNvSpPr>
          <p:nvPr>
            <p:ph idx="1"/>
          </p:nvPr>
        </p:nvSpPr>
        <p:spPr>
          <a:xfrm>
            <a:off x="676656" y="2552131"/>
            <a:ext cx="10753725" cy="3225734"/>
          </a:xfrm>
        </p:spPr>
        <p:txBody>
          <a:bodyPr/>
          <a:lstStyle/>
          <a:p>
            <a:r>
              <a:rPr lang="cs-CZ" dirty="0">
                <a:solidFill>
                  <a:srgbClr val="7030A0"/>
                </a:solidFill>
              </a:rPr>
              <a:t>Úkol:</a:t>
            </a:r>
          </a:p>
          <a:p>
            <a:r>
              <a:rPr lang="cs-CZ" dirty="0">
                <a:solidFill>
                  <a:srgbClr val="7030A0"/>
                </a:solidFill>
              </a:rPr>
              <a:t>„Dohledejte definici psychomotoriky a cíl psychomotorických cvičení.“</a:t>
            </a:r>
          </a:p>
          <a:p>
            <a:r>
              <a:rPr lang="cs-CZ" dirty="0">
                <a:solidFill>
                  <a:srgbClr val="7030A0"/>
                </a:solidFill>
              </a:rPr>
              <a:t>„Jaké benefity mají psychomotorická cvičení pro dětí hyperaktivní a dále s oslabením ve zrakovém/sluchovém/prostorovém vnímání?“</a:t>
            </a:r>
          </a:p>
        </p:txBody>
      </p:sp>
    </p:spTree>
    <p:extLst>
      <p:ext uri="{BB962C8B-B14F-4D97-AF65-F5344CB8AC3E}">
        <p14:creationId xmlns:p14="http://schemas.microsoft.com/office/powerpoint/2010/main" val="21016495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FFE88-1CFA-4A5C-BDF5-D960FB54512B}"/>
              </a:ext>
            </a:extLst>
          </p:cNvPr>
          <p:cNvSpPr>
            <a:spLocks noGrp="1"/>
          </p:cNvSpPr>
          <p:nvPr>
            <p:ph type="title"/>
          </p:nvPr>
        </p:nvSpPr>
        <p:spPr/>
        <p:txBody>
          <a:bodyPr/>
          <a:lstStyle/>
          <a:p>
            <a:r>
              <a:rPr lang="cs-CZ" dirty="0"/>
              <a:t>Oslabení motorických schopností a dovedností</a:t>
            </a:r>
          </a:p>
        </p:txBody>
      </p:sp>
      <p:sp>
        <p:nvSpPr>
          <p:cNvPr id="3" name="Zástupný obsah 2">
            <a:extLst>
              <a:ext uri="{FF2B5EF4-FFF2-40B4-BE49-F238E27FC236}">
                <a16:creationId xmlns:a16="http://schemas.microsoft.com/office/drawing/2014/main" id="{9E8533A5-1AA3-40E6-9CF8-6EF3DF4CD1B8}"/>
              </a:ext>
            </a:extLst>
          </p:cNvPr>
          <p:cNvSpPr>
            <a:spLocks noGrp="1"/>
          </p:cNvSpPr>
          <p:nvPr>
            <p:ph idx="1"/>
          </p:nvPr>
        </p:nvSpPr>
        <p:spPr/>
        <p:txBody>
          <a:bodyPr>
            <a:normAutofit/>
          </a:bodyPr>
          <a:lstStyle/>
          <a:p>
            <a:pPr marL="0" indent="0">
              <a:buNone/>
            </a:pPr>
            <a:r>
              <a:rPr lang="cs-CZ" dirty="0">
                <a:latin typeface="Times New Roman" panose="02020603050405020304" pitchFamily="18" charset="0"/>
                <a:cs typeface="Times New Roman" panose="02020603050405020304" pitchFamily="18" charset="0"/>
              </a:rPr>
              <a:t>Možné dopady potíží v rámci školních dovedností:</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Zúžený výběr tělesných aktivit v důsledku pohybové neobratnosti.</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Obtížné zapojení do kolektivu, mezi vrstevníky (dále může být výsledkem problémové chování).</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Neobratnost v jemných pohybech může vést k nespokojenosti při hře, přerušování hry, …</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Nižší obratnost mluvidel vede k obtížím při komunikaci, socializaci, schopnosti vyjádřit myšlenku (důsledkem opět může být impulzivita, netrpělivost,…).</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Do budoucna potíže při psaní.</a:t>
            </a:r>
          </a:p>
        </p:txBody>
      </p:sp>
    </p:spTree>
    <p:extLst>
      <p:ext uri="{BB962C8B-B14F-4D97-AF65-F5344CB8AC3E}">
        <p14:creationId xmlns:p14="http://schemas.microsoft.com/office/powerpoint/2010/main" val="35624320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35B8DD-23E5-44F4-AD66-55E5BB9BDC7B}"/>
              </a:ext>
            </a:extLst>
          </p:cNvPr>
          <p:cNvSpPr>
            <a:spLocks noGrp="1"/>
          </p:cNvSpPr>
          <p:nvPr>
            <p:ph type="title"/>
          </p:nvPr>
        </p:nvSpPr>
        <p:spPr/>
        <p:txBody>
          <a:bodyPr/>
          <a:lstStyle/>
          <a:p>
            <a:r>
              <a:rPr lang="cs-CZ" dirty="0"/>
              <a:t>ŘEČ</a:t>
            </a:r>
            <a:br>
              <a:rPr lang="cs-CZ" dirty="0"/>
            </a:br>
            <a:endParaRPr lang="cs-CZ" dirty="0"/>
          </a:p>
        </p:txBody>
      </p:sp>
      <p:sp>
        <p:nvSpPr>
          <p:cNvPr id="3" name="Zástupný obsah 2">
            <a:extLst>
              <a:ext uri="{FF2B5EF4-FFF2-40B4-BE49-F238E27FC236}">
                <a16:creationId xmlns:a16="http://schemas.microsoft.com/office/drawing/2014/main" id="{03612EE2-1E3C-403D-82A1-2B411272AC54}"/>
              </a:ext>
            </a:extLst>
          </p:cNvPr>
          <p:cNvSpPr>
            <a:spLocks noGrp="1"/>
          </p:cNvSpPr>
          <p:nvPr>
            <p:ph idx="1"/>
          </p:nvPr>
        </p:nvSpPr>
        <p:spPr/>
        <p:txBody>
          <a:bodyPr/>
          <a:lstStyle/>
          <a:p>
            <a:r>
              <a:rPr lang="cs-CZ" dirty="0">
                <a:hlinkClick r:id="rId2"/>
              </a:rPr>
              <a:t>https://www.youtube.com/watch?v=ug_YAUI3XV4</a:t>
            </a:r>
            <a:endParaRPr lang="cs-CZ" dirty="0"/>
          </a:p>
          <a:p>
            <a:r>
              <a:rPr lang="cs-CZ" dirty="0">
                <a:hlinkClick r:id="rId3"/>
              </a:rPr>
              <a:t>https://www.youtube.com/watch?v=iMW07e8Apy4</a:t>
            </a:r>
            <a:endParaRPr lang="cs-CZ" dirty="0"/>
          </a:p>
          <a:p>
            <a:endParaRPr lang="cs-CZ" dirty="0"/>
          </a:p>
          <a:p>
            <a:endParaRPr lang="cs-CZ" dirty="0"/>
          </a:p>
        </p:txBody>
      </p:sp>
    </p:spTree>
    <p:extLst>
      <p:ext uri="{BB962C8B-B14F-4D97-AF65-F5344CB8AC3E}">
        <p14:creationId xmlns:p14="http://schemas.microsoft.com/office/powerpoint/2010/main" val="18690605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65CF38-B6A2-428C-B222-57F7D73166D7}"/>
              </a:ext>
            </a:extLst>
          </p:cNvPr>
          <p:cNvSpPr>
            <a:spLocks noGrp="1"/>
          </p:cNvSpPr>
          <p:nvPr>
            <p:ph type="title"/>
          </p:nvPr>
        </p:nvSpPr>
        <p:spPr/>
        <p:txBody>
          <a:bodyPr/>
          <a:lstStyle/>
          <a:p>
            <a:r>
              <a:rPr lang="cs-CZ" dirty="0"/>
              <a:t>Řeč</a:t>
            </a:r>
          </a:p>
        </p:txBody>
      </p:sp>
      <p:sp>
        <p:nvSpPr>
          <p:cNvPr id="3" name="Zástupný obsah 2">
            <a:extLst>
              <a:ext uri="{FF2B5EF4-FFF2-40B4-BE49-F238E27FC236}">
                <a16:creationId xmlns:a16="http://schemas.microsoft.com/office/drawing/2014/main" id="{ED5569F6-15DA-4899-98B6-6F35FD369C5F}"/>
              </a:ext>
            </a:extLst>
          </p:cNvPr>
          <p:cNvSpPr>
            <a:spLocks noGrp="1"/>
          </p:cNvSpPr>
          <p:nvPr>
            <p:ph idx="1"/>
          </p:nvPr>
        </p:nvSpPr>
        <p:spPr>
          <a:xfrm>
            <a:off x="676656" y="2011680"/>
            <a:ext cx="10753725" cy="4346787"/>
          </a:xfrm>
        </p:spPr>
        <p:txBody>
          <a:bodyPr>
            <a:normAutofit fontScale="85000" lnSpcReduction="20000"/>
          </a:bodyPr>
          <a:lstStyle/>
          <a:p>
            <a:r>
              <a:rPr lang="cs-CZ" dirty="0">
                <a:latin typeface="Times New Roman" panose="02020603050405020304" pitchFamily="18" charset="0"/>
                <a:cs typeface="Times New Roman" panose="02020603050405020304" pitchFamily="18" charset="0"/>
              </a:rPr>
              <a:t>Dle RVP PV (2018, s. 12) dítě ukončující předškolní vzdělávání (https://www.msmt.cz/file/45304/): </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ovládá řeč, hovoří ve vhodně formulovaných větách, samostatně vyjadřuje své myšlenky, sdělení, otázky i odpovědi, rozumí slyšenému, slovně reaguje a vede smysluplný dialog</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se dokáže vyjadřovat a sdělovat své prožitky, pocity a nálady různými prostředky (</a:t>
            </a:r>
            <a:r>
              <a:rPr lang="cs-CZ" dirty="0" err="1">
                <a:latin typeface="Times New Roman" panose="02020603050405020304" pitchFamily="18" charset="0"/>
                <a:cs typeface="Times New Roman" panose="02020603050405020304" pitchFamily="18" charset="0"/>
              </a:rPr>
              <a:t>řečovými,výtvarnými</a:t>
            </a:r>
            <a:r>
              <a:rPr lang="cs-CZ" dirty="0">
                <a:latin typeface="Times New Roman" panose="02020603050405020304" pitchFamily="18" charset="0"/>
                <a:cs typeface="Times New Roman" panose="02020603050405020304" pitchFamily="18" charset="0"/>
              </a:rPr>
              <a:t>, hudebními, dramatickými apod.)</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 se domlouvá gesty i slovy, rozlišuje některé symboly, rozumí jejich významu i funkci</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komunikuje v běžných situacích bez zábran a ostychu s dětmi i s dospělými; chápe, že být komunikativní, vstřícné, iniciativní a aktivní je výhodou</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ovládá dovednosti předcházející čtení a psaní</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průběžně rozšiřuje svou slovní zásobu a aktivně ji používá k dokonalejší komunikaci s okolím</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dovede využít informativní a komunikativní prostředky, se kterými se běžně setkává (knížky, encyklopedie, počítač, audiovizuální technika, telefon atp.)</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ví, že lidé se dorozumívají i jinými jazyky a že je možno se jim učit; má vytvořeny elementární předpoklady k učení se cizímu jazyku</a:t>
            </a:r>
          </a:p>
        </p:txBody>
      </p:sp>
    </p:spTree>
    <p:extLst>
      <p:ext uri="{BB962C8B-B14F-4D97-AF65-F5344CB8AC3E}">
        <p14:creationId xmlns:p14="http://schemas.microsoft.com/office/powerpoint/2010/main" val="3173027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695214E0-1C2E-4B70-B636-958EB1C8D639}"/>
              </a:ext>
            </a:extLst>
          </p:cNvPr>
          <p:cNvSpPr>
            <a:spLocks noGrp="1"/>
          </p:cNvSpPr>
          <p:nvPr>
            <p:ph idx="1"/>
          </p:nvPr>
        </p:nvSpPr>
        <p:spPr>
          <a:xfrm>
            <a:off x="676274" y="1495002"/>
            <a:ext cx="10753725" cy="4863465"/>
          </a:xfrm>
        </p:spPr>
        <p:txBody>
          <a:bodyPr>
            <a:normAutofit/>
          </a:bodyPr>
          <a:lstStyle/>
          <a:p>
            <a:endParaRPr lang="cs-CZ" dirty="0"/>
          </a:p>
          <a:p>
            <a:r>
              <a:rPr lang="cs-CZ" dirty="0">
                <a:latin typeface="Times New Roman" panose="02020603050405020304" pitchFamily="18" charset="0"/>
                <a:cs typeface="Times New Roman" panose="02020603050405020304" pitchFamily="18" charset="0"/>
              </a:rPr>
              <a:t>Velmi výstižně  charakterizuje </a:t>
            </a:r>
            <a:r>
              <a:rPr lang="cs-CZ" dirty="0" err="1">
                <a:latin typeface="Times New Roman" panose="02020603050405020304" pitchFamily="18" charset="0"/>
                <a:cs typeface="Times New Roman" panose="02020603050405020304" pitchFamily="18" charset="0"/>
              </a:rPr>
              <a:t>Sindelarová</a:t>
            </a:r>
            <a:r>
              <a:rPr lang="cs-CZ" dirty="0">
                <a:latin typeface="Times New Roman" panose="02020603050405020304" pitchFamily="18" charset="0"/>
                <a:cs typeface="Times New Roman" panose="02020603050405020304" pitchFamily="18" charset="0"/>
              </a:rPr>
              <a:t> (2016) ve své publikaci „Předcházíme poruchám učení“ vývoj myšlení a učení prostřednictvím stromu. Kořeny a kmen představují základní schopnosti. Kmenem procházejí všechny schopnosti a dovednosti, ze kterých mohou vyrůstat malé a velké větve. Větve jsou zásobárnou zkušeností, které doposud dítě získalo a z kterých se vyvíjí základní schopnosti jako je zachycení, zpracování, seskupování a zapamatování si toho, co dítě slyší, vidí, cítí i jak se vyvíjí motoricky. Každý strom má i svou korunu.</a:t>
            </a:r>
          </a:p>
          <a:p>
            <a:r>
              <a:rPr lang="cs-CZ" dirty="0">
                <a:latin typeface="Times New Roman" panose="02020603050405020304" pitchFamily="18" charset="0"/>
                <a:cs typeface="Times New Roman" panose="02020603050405020304" pitchFamily="18" charset="0"/>
              </a:rPr>
              <a:t>                                                                                                                                                                                    Ta obsahuje skutečné komplexní schopnosti jako je řeč, čtení, psaní a počítání. Zda strom jeho koruna a větve dokážou odolávat větru, zda roste zpříma nebo  je nakloněn, zda roste harmonicky nebo nepravidelně. </a:t>
            </a:r>
          </a:p>
        </p:txBody>
      </p:sp>
    </p:spTree>
    <p:extLst>
      <p:ext uri="{BB962C8B-B14F-4D97-AF65-F5344CB8AC3E}">
        <p14:creationId xmlns:p14="http://schemas.microsoft.com/office/powerpoint/2010/main" val="11154113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DA16B0-5B98-4ED4-8107-150A15783EBD}"/>
              </a:ext>
            </a:extLst>
          </p:cNvPr>
          <p:cNvSpPr>
            <a:spLocks noGrp="1"/>
          </p:cNvSpPr>
          <p:nvPr>
            <p:ph type="title"/>
          </p:nvPr>
        </p:nvSpPr>
        <p:spPr/>
        <p:txBody>
          <a:bodyPr>
            <a:normAutofit/>
          </a:bodyPr>
          <a:lstStyle/>
          <a:p>
            <a:r>
              <a:rPr lang="cs-CZ" dirty="0"/>
              <a:t>Řeč</a:t>
            </a:r>
            <a:br>
              <a:rPr lang="cs-CZ" dirty="0"/>
            </a:br>
            <a:r>
              <a:rPr lang="cs-CZ" sz="1600" dirty="0"/>
              <a:t>Komunikace dětí předškolního věku, </a:t>
            </a:r>
            <a:r>
              <a:rPr lang="cs-CZ" sz="1600" dirty="0" err="1"/>
              <a:t>I.Bytešníková</a:t>
            </a:r>
            <a:r>
              <a:rPr lang="cs-CZ" sz="1600" dirty="0"/>
              <a:t>, Praha: Grada, 2012. ISBN 978-80-247-3008-0</a:t>
            </a:r>
          </a:p>
        </p:txBody>
      </p:sp>
      <p:sp>
        <p:nvSpPr>
          <p:cNvPr id="5" name="Zástupný obsah 4">
            <a:extLst>
              <a:ext uri="{FF2B5EF4-FFF2-40B4-BE49-F238E27FC236}">
                <a16:creationId xmlns:a16="http://schemas.microsoft.com/office/drawing/2014/main" id="{C34CABD4-AC75-46D2-A39A-43B46AB91107}"/>
              </a:ext>
            </a:extLst>
          </p:cNvPr>
          <p:cNvSpPr>
            <a:spLocks noGrp="1"/>
          </p:cNvSpPr>
          <p:nvPr>
            <p:ph idx="1"/>
          </p:nvPr>
        </p:nvSpPr>
        <p:spPr>
          <a:xfrm>
            <a:off x="676656" y="2011680"/>
            <a:ext cx="10753725" cy="4593836"/>
          </a:xfrm>
        </p:spPr>
        <p:txBody>
          <a:bodyPr>
            <a:normAutofit fontScale="85000" lnSpcReduction="20000"/>
          </a:bodyPr>
          <a:lstStyle/>
          <a:p>
            <a:r>
              <a:rPr lang="cs-CZ" dirty="0">
                <a:latin typeface="Times New Roman" panose="02020603050405020304" pitchFamily="18" charset="0"/>
                <a:cs typeface="Times New Roman" panose="02020603050405020304" pitchFamily="18" charset="0"/>
              </a:rPr>
              <a:t>Vývoj řeči ve vývojových fázích (dle </a:t>
            </a:r>
            <a:r>
              <a:rPr lang="cs-CZ" dirty="0" err="1">
                <a:latin typeface="Times New Roman" panose="02020603050405020304" pitchFamily="18" charset="0"/>
                <a:cs typeface="Times New Roman" panose="02020603050405020304" pitchFamily="18" charset="0"/>
              </a:rPr>
              <a:t>Lechty</a:t>
            </a:r>
            <a:r>
              <a:rPr lang="cs-CZ" dirty="0">
                <a:latin typeface="Times New Roman" panose="02020603050405020304" pitchFamily="18" charset="0"/>
                <a:cs typeface="Times New Roman" panose="02020603050405020304" pitchFamily="18" charset="0"/>
              </a:rPr>
              <a:t>, 1995) v předškolním věku:</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     období </a:t>
            </a:r>
            <a:r>
              <a:rPr lang="cs-CZ" dirty="0" err="1">
                <a:latin typeface="Times New Roman" panose="02020603050405020304" pitchFamily="18" charset="0"/>
                <a:cs typeface="Times New Roman" panose="02020603050405020304" pitchFamily="18" charset="0"/>
              </a:rPr>
              <a:t>gramatizace</a:t>
            </a:r>
            <a:r>
              <a:rPr lang="cs-CZ" dirty="0">
                <a:latin typeface="Times New Roman" panose="02020603050405020304" pitchFamily="18" charset="0"/>
                <a:cs typeface="Times New Roman" panose="02020603050405020304" pitchFamily="18" charset="0"/>
              </a:rPr>
              <a:t> (mezi 3. a 4. rokem)</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     období intelektualizace (po 4. roce)</a:t>
            </a:r>
          </a:p>
          <a:p>
            <a:pPr>
              <a:buFont typeface="Arial" panose="020B0604020202020204" pitchFamily="34" charset="0"/>
              <a:buChar char="•"/>
            </a:pPr>
            <a:endParaRPr lang="cs-CZ" dirty="0">
              <a:latin typeface="Times New Roman" panose="02020603050405020304" pitchFamily="18" charset="0"/>
              <a:cs typeface="Times New Roman" panose="02020603050405020304" pitchFamily="18" charset="0"/>
            </a:endParaRPr>
          </a:p>
          <a:p>
            <a:pPr marL="0" indent="0">
              <a:buNone/>
            </a:pPr>
            <a:r>
              <a:rPr lang="cs-CZ" dirty="0">
                <a:latin typeface="Times New Roman" panose="02020603050405020304" pitchFamily="18" charset="0"/>
                <a:cs typeface="Times New Roman" panose="02020603050405020304" pitchFamily="18" charset="0"/>
              </a:rPr>
              <a:t>Charakter vývoje řeči ovlivňují tyto faktory:</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Stav CNS</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Úroveň intelektových schopností</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Úroveň motorických schopností</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Úroveň sluchové percepce</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Úroveň zrakové percepce</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Vrozená míra nadání pro jazyk a řeč</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Vlivy sociálního prostředí</a:t>
            </a:r>
          </a:p>
          <a:p>
            <a:pPr>
              <a:buFont typeface="Arial" panose="020B0604020202020204" pitchFamily="34" charset="0"/>
              <a:buChar char="•"/>
            </a:pPr>
            <a:endParaRPr lang="cs-CZ" dirty="0"/>
          </a:p>
          <a:p>
            <a:pPr>
              <a:buFont typeface="Arial" panose="020B0604020202020204" pitchFamily="34" charset="0"/>
              <a:buChar char="•"/>
            </a:pPr>
            <a:endParaRPr lang="cs-CZ" dirty="0"/>
          </a:p>
        </p:txBody>
      </p:sp>
    </p:spTree>
    <p:extLst>
      <p:ext uri="{BB962C8B-B14F-4D97-AF65-F5344CB8AC3E}">
        <p14:creationId xmlns:p14="http://schemas.microsoft.com/office/powerpoint/2010/main" val="40858726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F51EA0-53DA-4E71-A3A4-2AC1CA857BF7}"/>
              </a:ext>
            </a:extLst>
          </p:cNvPr>
          <p:cNvSpPr>
            <a:spLocks noGrp="1"/>
          </p:cNvSpPr>
          <p:nvPr>
            <p:ph type="title"/>
          </p:nvPr>
        </p:nvSpPr>
        <p:spPr/>
        <p:txBody>
          <a:bodyPr/>
          <a:lstStyle/>
          <a:p>
            <a:r>
              <a:rPr lang="cs-CZ" dirty="0"/>
              <a:t>Řeč</a:t>
            </a:r>
          </a:p>
        </p:txBody>
      </p:sp>
      <p:sp>
        <p:nvSpPr>
          <p:cNvPr id="3" name="Zástupný obsah 2">
            <a:extLst>
              <a:ext uri="{FF2B5EF4-FFF2-40B4-BE49-F238E27FC236}">
                <a16:creationId xmlns:a16="http://schemas.microsoft.com/office/drawing/2014/main" id="{B0020685-E85E-4582-8516-844C8640867A}"/>
              </a:ext>
            </a:extLst>
          </p:cNvPr>
          <p:cNvSpPr>
            <a:spLocks noGrp="1"/>
          </p:cNvSpPr>
          <p:nvPr>
            <p:ph idx="1"/>
          </p:nvPr>
        </p:nvSpPr>
        <p:spPr/>
        <p:txBody>
          <a:bodyPr/>
          <a:lstStyle/>
          <a:p>
            <a:r>
              <a:rPr lang="cs-CZ" dirty="0">
                <a:latin typeface="Times New Roman" panose="02020603050405020304" pitchFamily="18" charset="0"/>
                <a:cs typeface="Times New Roman" panose="02020603050405020304" pitchFamily="18" charset="0"/>
              </a:rPr>
              <a:t>Důležitým předpokladem pro rozvoj řeči je mj. také sluchové a zrakové vnímání.</a:t>
            </a:r>
          </a:p>
          <a:p>
            <a:r>
              <a:rPr lang="cs-CZ" dirty="0">
                <a:latin typeface="Times New Roman" panose="02020603050405020304" pitchFamily="18" charset="0"/>
                <a:cs typeface="Times New Roman" panose="02020603050405020304" pitchFamily="18" charset="0"/>
              </a:rPr>
              <a:t>Zrakové vnímání ze dvou důvodů: zrakové podněty podněcují dítě k řečovým projevům. Druhým hlediskem je fakt, že dítě odezírá pohyb mluvidel a mimických pohybů. Zrakové vnímání se podílí na osvojení artikulace a neverbální komunikace </a:t>
            </a:r>
            <a:r>
              <a:rPr lang="cs-CZ" dirty="0" err="1">
                <a:latin typeface="Times New Roman" panose="02020603050405020304" pitchFamily="18" charset="0"/>
                <a:cs typeface="Times New Roman" panose="02020603050405020304" pitchFamily="18" charset="0"/>
              </a:rPr>
              <a:t>Lechta</a:t>
            </a:r>
            <a:r>
              <a:rPr lang="cs-CZ" dirty="0">
                <a:latin typeface="Times New Roman" panose="02020603050405020304" pitchFamily="18" charset="0"/>
                <a:cs typeface="Times New Roman" panose="02020603050405020304" pitchFamily="18" charset="0"/>
              </a:rPr>
              <a:t>, 2002 in </a:t>
            </a:r>
            <a:r>
              <a:rPr lang="cs-CZ" dirty="0" err="1">
                <a:latin typeface="Times New Roman" panose="02020603050405020304" pitchFamily="18" charset="0"/>
                <a:cs typeface="Times New Roman" panose="02020603050405020304" pitchFamily="18" charset="0"/>
              </a:rPr>
              <a:t>Bytešníková</a:t>
            </a:r>
            <a:r>
              <a:rPr lang="cs-CZ" dirty="0">
                <a:latin typeface="Times New Roman" panose="02020603050405020304" pitchFamily="18" charset="0"/>
                <a:cs typeface="Times New Roman" panose="02020603050405020304" pitchFamily="18" charset="0"/>
              </a:rPr>
              <a:t>, 2012).</a:t>
            </a:r>
          </a:p>
          <a:p>
            <a:endParaRPr lang="cs-CZ" dirty="0">
              <a:latin typeface="Times New Roman" panose="02020603050405020304" pitchFamily="18" charset="0"/>
              <a:cs typeface="Times New Roman" panose="02020603050405020304" pitchFamily="18" charset="0"/>
            </a:endParaRPr>
          </a:p>
          <a:p>
            <a:r>
              <a:rPr lang="cs-CZ" dirty="0">
                <a:latin typeface="Times New Roman" panose="02020603050405020304" pitchFamily="18" charset="0"/>
                <a:cs typeface="Times New Roman" panose="02020603050405020304" pitchFamily="18" charset="0"/>
              </a:rPr>
              <a:t>Prostřednictvím sluchového vnímání dětí vnímá až 60% informací z okolí. Sluchová dráha je hlavním kanálem pro vnímání mluvené řeči. Potíže v oblasti sluchové percepce mohou poškodit receptivní složku řeči (znemožnění příjmu řečových signálů), ale také expresivní složku (narušená schopnost kontroly vlastního projevy). </a:t>
            </a:r>
          </a:p>
        </p:txBody>
      </p:sp>
    </p:spTree>
    <p:extLst>
      <p:ext uri="{BB962C8B-B14F-4D97-AF65-F5344CB8AC3E}">
        <p14:creationId xmlns:p14="http://schemas.microsoft.com/office/powerpoint/2010/main" val="4868981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0C14E2-2282-4828-B342-C1B2AC4A7945}"/>
              </a:ext>
            </a:extLst>
          </p:cNvPr>
          <p:cNvSpPr>
            <a:spLocks noGrp="1"/>
          </p:cNvSpPr>
          <p:nvPr>
            <p:ph type="title"/>
          </p:nvPr>
        </p:nvSpPr>
        <p:spPr/>
        <p:txBody>
          <a:bodyPr/>
          <a:lstStyle/>
          <a:p>
            <a:r>
              <a:rPr lang="cs-CZ" dirty="0"/>
              <a:t>Oslabení v oblasti řeči</a:t>
            </a:r>
          </a:p>
        </p:txBody>
      </p:sp>
      <p:sp>
        <p:nvSpPr>
          <p:cNvPr id="3" name="Zástupný obsah 2">
            <a:extLst>
              <a:ext uri="{FF2B5EF4-FFF2-40B4-BE49-F238E27FC236}">
                <a16:creationId xmlns:a16="http://schemas.microsoft.com/office/drawing/2014/main" id="{9C9E9514-5979-4054-ACFD-5102BB1884F7}"/>
              </a:ext>
            </a:extLst>
          </p:cNvPr>
          <p:cNvSpPr>
            <a:spLocks noGrp="1"/>
          </p:cNvSpPr>
          <p:nvPr>
            <p:ph sz="half" idx="1"/>
          </p:nvPr>
        </p:nvSpPr>
        <p:spPr>
          <a:xfrm>
            <a:off x="676656" y="1998134"/>
            <a:ext cx="4663440" cy="4525496"/>
          </a:xfrm>
        </p:spPr>
        <p:txBody>
          <a:bodyPr>
            <a:normAutofit fontScale="62500" lnSpcReduction="20000"/>
          </a:bodyPr>
          <a:lstStyle/>
          <a:p>
            <a:pPr marL="0" indent="0">
              <a:buNone/>
            </a:pPr>
            <a:r>
              <a:rPr lang="cs-CZ" sz="2900" b="1" dirty="0">
                <a:latin typeface="Times New Roman" panose="02020603050405020304" pitchFamily="18" charset="0"/>
                <a:cs typeface="Times New Roman" panose="02020603050405020304" pitchFamily="18" charset="0"/>
              </a:rPr>
              <a:t>Foneticko-fonologická rovina</a:t>
            </a:r>
          </a:p>
          <a:p>
            <a:pPr marL="0" indent="0">
              <a:buNone/>
            </a:pPr>
            <a:r>
              <a:rPr lang="cs-CZ" sz="2900" dirty="0">
                <a:latin typeface="Times New Roman" panose="02020603050405020304" pitchFamily="18" charset="0"/>
                <a:cs typeface="Times New Roman" panose="02020603050405020304" pitchFamily="18" charset="0"/>
              </a:rPr>
              <a:t>     - problémy s fonematickou diferenciací,  </a:t>
            </a:r>
          </a:p>
          <a:p>
            <a:pPr marL="0" indent="0">
              <a:buNone/>
            </a:pPr>
            <a:r>
              <a:rPr lang="cs-CZ" sz="2900" dirty="0">
                <a:latin typeface="Times New Roman" panose="02020603050405020304" pitchFamily="18" charset="0"/>
                <a:cs typeface="Times New Roman" panose="02020603050405020304" pitchFamily="18" charset="0"/>
              </a:rPr>
              <a:t>       analýzou, syntézou, sluchovou pamětí</a:t>
            </a:r>
          </a:p>
          <a:p>
            <a:pPr marL="0" indent="0">
              <a:buNone/>
            </a:pPr>
            <a:r>
              <a:rPr lang="cs-CZ" sz="2900" dirty="0">
                <a:latin typeface="Times New Roman" panose="02020603050405020304" pitchFamily="18" charset="0"/>
                <a:cs typeface="Times New Roman" panose="02020603050405020304" pitchFamily="18" charset="0"/>
              </a:rPr>
              <a:t>     - neupevněná nebo nesprávná výslovnost,</a:t>
            </a:r>
          </a:p>
          <a:p>
            <a:pPr marL="0" indent="0">
              <a:buNone/>
            </a:pPr>
            <a:r>
              <a:rPr lang="cs-CZ" sz="2900" dirty="0">
                <a:latin typeface="Times New Roman" panose="02020603050405020304" pitchFamily="18" charset="0"/>
                <a:cs typeface="Times New Roman" panose="02020603050405020304" pitchFamily="18" charset="0"/>
              </a:rPr>
              <a:t>       někdy patrná artikulační neobratnost,</a:t>
            </a:r>
          </a:p>
          <a:p>
            <a:pPr marL="0" indent="0">
              <a:buNone/>
            </a:pPr>
            <a:r>
              <a:rPr lang="cs-CZ" sz="2900" dirty="0">
                <a:latin typeface="Times New Roman" panose="02020603050405020304" pitchFamily="18" charset="0"/>
                <a:cs typeface="Times New Roman" panose="02020603050405020304" pitchFamily="18" charset="0"/>
              </a:rPr>
              <a:t>      případě specifická asimilace, nesrozumitelný</a:t>
            </a:r>
          </a:p>
          <a:p>
            <a:pPr marL="0" indent="0">
              <a:buNone/>
            </a:pPr>
            <a:r>
              <a:rPr lang="cs-CZ" sz="2900" dirty="0">
                <a:latin typeface="Times New Roman" panose="02020603050405020304" pitchFamily="18" charset="0"/>
                <a:cs typeface="Times New Roman" panose="02020603050405020304" pitchFamily="18" charset="0"/>
              </a:rPr>
              <a:t>       řečový  projev</a:t>
            </a:r>
          </a:p>
          <a:p>
            <a:pPr marL="0" indent="0">
              <a:buNone/>
            </a:pPr>
            <a:r>
              <a:rPr lang="cs-CZ" sz="2900" b="1" dirty="0">
                <a:latin typeface="Times New Roman" panose="02020603050405020304" pitchFamily="18" charset="0"/>
                <a:cs typeface="Times New Roman" panose="02020603050405020304" pitchFamily="18" charset="0"/>
              </a:rPr>
              <a:t>Morfologicko-syntaktická rovina</a:t>
            </a:r>
          </a:p>
          <a:p>
            <a:pPr marL="0" indent="0">
              <a:buNone/>
            </a:pPr>
            <a:r>
              <a:rPr lang="cs-CZ" sz="2900" dirty="0">
                <a:latin typeface="Times New Roman" panose="02020603050405020304" pitchFamily="18" charset="0"/>
                <a:cs typeface="Times New Roman" panose="02020603050405020304" pitchFamily="18" charset="0"/>
              </a:rPr>
              <a:t>     - dysgramatismy, oslabený jazykový cit</a:t>
            </a:r>
          </a:p>
          <a:p>
            <a:pPr marL="0" indent="0">
              <a:buNone/>
            </a:pPr>
            <a:r>
              <a:rPr lang="cs-CZ" sz="2900" dirty="0">
                <a:latin typeface="Times New Roman" panose="02020603050405020304" pitchFamily="18" charset="0"/>
                <a:cs typeface="Times New Roman" panose="02020603050405020304" pitchFamily="18" charset="0"/>
              </a:rPr>
              <a:t>     - nesprávný slovosled ve větě</a:t>
            </a:r>
          </a:p>
          <a:p>
            <a:pPr marL="0" indent="0">
              <a:buNone/>
            </a:pPr>
            <a:r>
              <a:rPr lang="cs-CZ" sz="2900" dirty="0">
                <a:latin typeface="Times New Roman" panose="02020603050405020304" pitchFamily="18" charset="0"/>
                <a:cs typeface="Times New Roman" panose="02020603050405020304" pitchFamily="18" charset="0"/>
              </a:rPr>
              <a:t>     - potíže se skloňováním, časováním</a:t>
            </a:r>
          </a:p>
          <a:p>
            <a:pPr marL="0" indent="0">
              <a:buNone/>
            </a:pPr>
            <a:r>
              <a:rPr lang="cs-CZ" sz="2900" dirty="0">
                <a:latin typeface="Times New Roman" panose="02020603050405020304" pitchFamily="18" charset="0"/>
                <a:cs typeface="Times New Roman" panose="02020603050405020304" pitchFamily="18" charset="0"/>
              </a:rPr>
              <a:t>     - redukce stavby věty na dvouslovné,</a:t>
            </a:r>
          </a:p>
          <a:p>
            <a:pPr marL="0" indent="0">
              <a:buNone/>
            </a:pPr>
            <a:r>
              <a:rPr lang="cs-CZ" sz="2900" dirty="0">
                <a:latin typeface="Times New Roman" panose="02020603050405020304" pitchFamily="18" charset="0"/>
                <a:cs typeface="Times New Roman" panose="02020603050405020304" pitchFamily="18" charset="0"/>
              </a:rPr>
              <a:t>        jednoslovné</a:t>
            </a:r>
          </a:p>
          <a:p>
            <a:pPr marL="0" indent="0">
              <a:buNone/>
            </a:pPr>
            <a:endParaRPr lang="cs-CZ" dirty="0"/>
          </a:p>
        </p:txBody>
      </p:sp>
      <p:sp>
        <p:nvSpPr>
          <p:cNvPr id="4" name="Zástupný obsah 3">
            <a:extLst>
              <a:ext uri="{FF2B5EF4-FFF2-40B4-BE49-F238E27FC236}">
                <a16:creationId xmlns:a16="http://schemas.microsoft.com/office/drawing/2014/main" id="{0AB358D9-FE07-4117-B879-546F3B099EA1}"/>
              </a:ext>
            </a:extLst>
          </p:cNvPr>
          <p:cNvSpPr>
            <a:spLocks noGrp="1"/>
          </p:cNvSpPr>
          <p:nvPr>
            <p:ph sz="half" idx="2"/>
          </p:nvPr>
        </p:nvSpPr>
        <p:spPr>
          <a:xfrm>
            <a:off x="6011329" y="1787857"/>
            <a:ext cx="5029709" cy="4899546"/>
          </a:xfrm>
        </p:spPr>
        <p:txBody>
          <a:bodyPr>
            <a:normAutofit fontScale="62500" lnSpcReduction="20000"/>
          </a:bodyPr>
          <a:lstStyle/>
          <a:p>
            <a:pPr marL="0" indent="0">
              <a:buNone/>
            </a:pPr>
            <a:r>
              <a:rPr lang="cs-CZ" sz="2400" b="1" dirty="0">
                <a:latin typeface="Times New Roman" panose="02020603050405020304" pitchFamily="18" charset="0"/>
                <a:cs typeface="Times New Roman" panose="02020603050405020304" pitchFamily="18" charset="0"/>
              </a:rPr>
              <a:t>Lexikálně-sémantická rovina</a:t>
            </a:r>
          </a:p>
          <a:p>
            <a:pPr marL="0" indent="0">
              <a:buNone/>
            </a:pPr>
            <a:r>
              <a:rPr lang="cs-CZ" sz="2400" dirty="0">
                <a:latin typeface="Times New Roman" panose="02020603050405020304" pitchFamily="18" charset="0"/>
                <a:cs typeface="Times New Roman" panose="02020603050405020304" pitchFamily="18" charset="0"/>
              </a:rPr>
              <a:t>      - menší slovní zásoba, nižší verbální pohotovost a</a:t>
            </a:r>
          </a:p>
          <a:p>
            <a:pPr marL="0" indent="0">
              <a:buNone/>
            </a:pPr>
            <a:r>
              <a:rPr lang="cs-CZ" dirty="0">
                <a:latin typeface="Times New Roman" panose="02020603050405020304" pitchFamily="18" charset="0"/>
                <a:cs typeface="Times New Roman" panose="02020603050405020304" pitchFamily="18" charset="0"/>
              </a:rPr>
              <a:t>        </a:t>
            </a:r>
            <a:r>
              <a:rPr lang="cs-CZ" sz="2400" dirty="0">
                <a:latin typeface="Times New Roman" panose="02020603050405020304" pitchFamily="18" charset="0"/>
                <a:cs typeface="Times New Roman" panose="02020603050405020304" pitchFamily="18" charset="0"/>
              </a:rPr>
              <a:t> obratnost</a:t>
            </a:r>
          </a:p>
          <a:p>
            <a:pPr marL="0" indent="0">
              <a:buNone/>
            </a:pPr>
            <a:r>
              <a:rPr lang="cs-CZ" sz="2400" dirty="0">
                <a:latin typeface="Times New Roman" panose="02020603050405020304" pitchFamily="18" charset="0"/>
                <a:cs typeface="Times New Roman" panose="02020603050405020304" pitchFamily="18" charset="0"/>
              </a:rPr>
              <a:t>      - aktivní slovní zásoba se rozvíjí pomalu</a:t>
            </a:r>
          </a:p>
          <a:p>
            <a:pPr marL="0" indent="0">
              <a:buNone/>
            </a:pPr>
            <a:r>
              <a:rPr lang="cs-CZ" sz="2400" dirty="0">
                <a:latin typeface="Times New Roman" panose="02020603050405020304" pitchFamily="18" charset="0"/>
                <a:cs typeface="Times New Roman" panose="02020603050405020304" pitchFamily="18" charset="0"/>
              </a:rPr>
              <a:t>      - nedostatky v porozumění řeči, neschopnost rozeznat</a:t>
            </a:r>
          </a:p>
          <a:p>
            <a:pPr marL="0" indent="0">
              <a:buNone/>
            </a:pPr>
            <a:r>
              <a:rPr lang="cs-CZ" dirty="0">
                <a:latin typeface="Times New Roman" panose="02020603050405020304" pitchFamily="18" charset="0"/>
                <a:cs typeface="Times New Roman" panose="02020603050405020304" pitchFamily="18" charset="0"/>
              </a:rPr>
              <a:t>        </a:t>
            </a:r>
            <a:r>
              <a:rPr lang="cs-CZ" sz="2400" dirty="0">
                <a:latin typeface="Times New Roman" panose="02020603050405020304" pitchFamily="18" charset="0"/>
                <a:cs typeface="Times New Roman" panose="02020603050405020304" pitchFamily="18" charset="0"/>
              </a:rPr>
              <a:t> klíčová slova pro pochopení celku</a:t>
            </a:r>
          </a:p>
          <a:p>
            <a:pPr marL="0" indent="0">
              <a:buNone/>
            </a:pPr>
            <a:r>
              <a:rPr lang="cs-CZ" sz="2400" dirty="0">
                <a:latin typeface="Times New Roman" panose="02020603050405020304" pitchFamily="18" charset="0"/>
                <a:cs typeface="Times New Roman" panose="02020603050405020304" pitchFamily="18" charset="0"/>
              </a:rPr>
              <a:t>      - mechanické používání slov bez pochopení jejich</a:t>
            </a:r>
          </a:p>
          <a:p>
            <a:pPr marL="0" indent="0">
              <a:buNone/>
            </a:pPr>
            <a:r>
              <a:rPr lang="cs-CZ" dirty="0">
                <a:latin typeface="Times New Roman" panose="02020603050405020304" pitchFamily="18" charset="0"/>
                <a:cs typeface="Times New Roman" panose="02020603050405020304" pitchFamily="18" charset="0"/>
              </a:rPr>
              <a:t>         </a:t>
            </a:r>
            <a:r>
              <a:rPr lang="cs-CZ" sz="2400" dirty="0">
                <a:latin typeface="Times New Roman" panose="02020603050405020304" pitchFamily="18" charset="0"/>
                <a:cs typeface="Times New Roman" panose="02020603050405020304" pitchFamily="18" charset="0"/>
              </a:rPr>
              <a:t> obsahové stránky</a:t>
            </a:r>
          </a:p>
          <a:p>
            <a:pPr marL="0" indent="0">
              <a:buNone/>
            </a:pPr>
            <a:endParaRPr lang="cs-CZ" sz="2400" dirty="0">
              <a:latin typeface="Times New Roman" panose="02020603050405020304" pitchFamily="18" charset="0"/>
              <a:cs typeface="Times New Roman" panose="02020603050405020304" pitchFamily="18" charset="0"/>
            </a:endParaRPr>
          </a:p>
          <a:p>
            <a:pPr marL="0" indent="0">
              <a:buNone/>
            </a:pPr>
            <a:r>
              <a:rPr lang="cs-CZ" sz="2400" b="1" dirty="0">
                <a:latin typeface="Times New Roman" panose="02020603050405020304" pitchFamily="18" charset="0"/>
                <a:cs typeface="Times New Roman" panose="02020603050405020304" pitchFamily="18" charset="0"/>
              </a:rPr>
              <a:t>Pragmatická rovina</a:t>
            </a:r>
          </a:p>
          <a:p>
            <a:pPr marL="0" indent="0">
              <a:buNone/>
            </a:pPr>
            <a:r>
              <a:rPr lang="cs-CZ" sz="2400" dirty="0">
                <a:latin typeface="Times New Roman" panose="02020603050405020304" pitchFamily="18" charset="0"/>
                <a:cs typeface="Times New Roman" panose="02020603050405020304" pitchFamily="18" charset="0"/>
              </a:rPr>
              <a:t>      - obtížné navazování a rozvíjení konverzace</a:t>
            </a:r>
          </a:p>
          <a:p>
            <a:pPr marL="0" indent="0">
              <a:buNone/>
            </a:pPr>
            <a:r>
              <a:rPr lang="cs-CZ" dirty="0">
                <a:latin typeface="Times New Roman" panose="02020603050405020304" pitchFamily="18" charset="0"/>
                <a:cs typeface="Times New Roman" panose="02020603050405020304" pitchFamily="18" charset="0"/>
              </a:rPr>
              <a:t>      - převaha nonverbální komunikace nad verbální</a:t>
            </a:r>
          </a:p>
          <a:p>
            <a:pPr marL="0" indent="0">
              <a:buNone/>
            </a:pPr>
            <a:r>
              <a:rPr lang="cs-CZ" dirty="0">
                <a:latin typeface="Times New Roman" panose="02020603050405020304" pitchFamily="18" charset="0"/>
                <a:cs typeface="Times New Roman" panose="02020603050405020304" pitchFamily="18" charset="0"/>
              </a:rPr>
              <a:t>      - prodloužení pauzy ve verbálním projevu</a:t>
            </a:r>
          </a:p>
          <a:p>
            <a:pPr marL="0" indent="0">
              <a:buNone/>
            </a:pPr>
            <a:r>
              <a:rPr lang="cs-CZ" dirty="0">
                <a:latin typeface="Times New Roman" panose="02020603050405020304" pitchFamily="18" charset="0"/>
                <a:cs typeface="Times New Roman" panose="02020603050405020304" pitchFamily="18" charset="0"/>
              </a:rPr>
              <a:t>     - obtíže při reprodukci textu</a:t>
            </a:r>
            <a:endParaRPr lang="cs-CZ" dirty="0"/>
          </a:p>
        </p:txBody>
      </p:sp>
    </p:spTree>
    <p:extLst>
      <p:ext uri="{BB962C8B-B14F-4D97-AF65-F5344CB8AC3E}">
        <p14:creationId xmlns:p14="http://schemas.microsoft.com/office/powerpoint/2010/main" val="30279382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5CB1B7A6-0C8D-4EE4-A0F7-24B7B3958E48}"/>
              </a:ext>
            </a:extLst>
          </p:cNvPr>
          <p:cNvSpPr>
            <a:spLocks noGrp="1"/>
          </p:cNvSpPr>
          <p:nvPr>
            <p:ph idx="1"/>
          </p:nvPr>
        </p:nvSpPr>
        <p:spPr>
          <a:xfrm>
            <a:off x="676656" y="1037230"/>
            <a:ext cx="10753725" cy="5254388"/>
          </a:xfrm>
        </p:spPr>
        <p:txBody>
          <a:bodyPr>
            <a:noAutofit/>
          </a:bodyPr>
          <a:lstStyle/>
          <a:p>
            <a:r>
              <a:rPr lang="cs-CZ" sz="2600" dirty="0">
                <a:latin typeface="Times New Roman" panose="02020603050405020304" pitchFamily="18" charset="0"/>
                <a:cs typeface="Times New Roman" panose="02020603050405020304" pitchFamily="18" charset="0"/>
              </a:rPr>
              <a:t>Pro nácvik řečových dovedností můžeme použít například tyto hry. „Dokonči příběh.“ Necháváme dítě dovyprávět krátký příběh, zpočátku můžeme začít dokončováním započatých vět. </a:t>
            </a:r>
          </a:p>
          <a:p>
            <a:r>
              <a:rPr lang="cs-CZ" sz="2600" dirty="0">
                <a:latin typeface="Times New Roman" panose="02020603050405020304" pitchFamily="18" charset="0"/>
                <a:cs typeface="Times New Roman" panose="02020603050405020304" pitchFamily="18" charset="0"/>
              </a:rPr>
              <a:t>„Kde je chyba?“ Předříkáváme dětem krátké příběhy, do nichž vkládáme nesmysly (nesmyslná slova; slova, která se do příběhu nehodí, nejsou adekvátní). </a:t>
            </a:r>
          </a:p>
          <a:p>
            <a:r>
              <a:rPr lang="cs-CZ" sz="2600" dirty="0">
                <a:latin typeface="Times New Roman" panose="02020603050405020304" pitchFamily="18" charset="0"/>
                <a:cs typeface="Times New Roman" panose="02020603050405020304" pitchFamily="18" charset="0"/>
              </a:rPr>
              <a:t>„Na básníka.“ Vymýšlíme rýmy. Zpočátku necháme dítě doplnit vhodný rým do říkanky, věty, pak tvoříme rýmy k jednotlivým slovům (sen-den, len-kmen,…). </a:t>
            </a:r>
          </a:p>
          <a:p>
            <a:endParaRPr lang="cs-CZ" sz="2600" dirty="0">
              <a:latin typeface="Times New Roman" panose="02020603050405020304" pitchFamily="18" charset="0"/>
              <a:cs typeface="Times New Roman" panose="02020603050405020304" pitchFamily="18" charset="0"/>
            </a:endParaRPr>
          </a:p>
          <a:p>
            <a:r>
              <a:rPr lang="cs-CZ" sz="2600" dirty="0">
                <a:solidFill>
                  <a:srgbClr val="7030A0"/>
                </a:solidFill>
                <a:latin typeface="Times New Roman" panose="02020603050405020304" pitchFamily="18" charset="0"/>
                <a:cs typeface="Times New Roman" panose="02020603050405020304" pitchFamily="18" charset="0"/>
              </a:rPr>
              <a:t>Úkol:</a:t>
            </a:r>
          </a:p>
          <a:p>
            <a:r>
              <a:rPr lang="cs-CZ" sz="2600" dirty="0">
                <a:solidFill>
                  <a:srgbClr val="7030A0"/>
                </a:solidFill>
                <a:latin typeface="Times New Roman" panose="02020603050405020304" pitchFamily="18" charset="0"/>
                <a:cs typeface="Times New Roman" panose="02020603050405020304" pitchFamily="18" charset="0"/>
              </a:rPr>
              <a:t>„Jaké projevy v chování se mohou objevit u dítěte s obtížemi v oblasti řeči (v jakékoliv rovině)?“</a:t>
            </a:r>
          </a:p>
        </p:txBody>
      </p:sp>
    </p:spTree>
    <p:extLst>
      <p:ext uri="{BB962C8B-B14F-4D97-AF65-F5344CB8AC3E}">
        <p14:creationId xmlns:p14="http://schemas.microsoft.com/office/powerpoint/2010/main" val="22257655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2B2E2A-1EF8-4C39-A265-94DA00285F7B}"/>
              </a:ext>
            </a:extLst>
          </p:cNvPr>
          <p:cNvSpPr>
            <a:spLocks noGrp="1"/>
          </p:cNvSpPr>
          <p:nvPr>
            <p:ph type="title"/>
          </p:nvPr>
        </p:nvSpPr>
        <p:spPr/>
        <p:txBody>
          <a:bodyPr/>
          <a:lstStyle/>
          <a:p>
            <a:r>
              <a:rPr lang="cs-CZ" dirty="0"/>
              <a:t>Intermodální kódování a </a:t>
            </a:r>
            <a:r>
              <a:rPr lang="cs-CZ" dirty="0" err="1"/>
              <a:t>serialita</a:t>
            </a:r>
            <a:endParaRPr lang="cs-CZ" dirty="0"/>
          </a:p>
        </p:txBody>
      </p:sp>
      <p:sp>
        <p:nvSpPr>
          <p:cNvPr id="3" name="Zástupný obsah 2">
            <a:extLst>
              <a:ext uri="{FF2B5EF4-FFF2-40B4-BE49-F238E27FC236}">
                <a16:creationId xmlns:a16="http://schemas.microsoft.com/office/drawing/2014/main" id="{4E2D6BB4-411B-4D3B-9DF3-87157C7477B3}"/>
              </a:ext>
            </a:extLst>
          </p:cNvPr>
          <p:cNvSpPr>
            <a:spLocks noGrp="1"/>
          </p:cNvSpPr>
          <p:nvPr>
            <p:ph idx="1"/>
          </p:nvPr>
        </p:nvSpPr>
        <p:spPr/>
        <p:txBody>
          <a:bodyPr>
            <a:normAutofit fontScale="92500" lnSpcReduction="10000"/>
          </a:bodyPr>
          <a:lstStyle/>
          <a:p>
            <a:r>
              <a:rPr lang="cs-CZ" b="1" dirty="0" err="1">
                <a:solidFill>
                  <a:schemeClr val="tx1"/>
                </a:solidFill>
                <a:latin typeface="Times New Roman" panose="02020603050405020304" pitchFamily="18" charset="0"/>
                <a:cs typeface="Times New Roman" panose="02020603050405020304" pitchFamily="18" charset="0"/>
              </a:rPr>
              <a:t>Intermodalita</a:t>
            </a:r>
            <a:r>
              <a:rPr lang="cs-CZ" dirty="0">
                <a:solidFill>
                  <a:schemeClr val="tx1"/>
                </a:solidFill>
                <a:latin typeface="Times New Roman" panose="02020603050405020304" pitchFamily="18" charset="0"/>
                <a:cs typeface="Times New Roman" panose="02020603050405020304" pitchFamily="18" charset="0"/>
              </a:rPr>
              <a:t> je s</a:t>
            </a:r>
            <a:r>
              <a:rPr lang="cs-CZ" i="0" dirty="0">
                <a:solidFill>
                  <a:schemeClr val="tx1"/>
                </a:solidFill>
                <a:effectLst/>
                <a:latin typeface="Times New Roman" panose="02020603050405020304" pitchFamily="18" charset="0"/>
                <a:cs typeface="Times New Roman" panose="02020603050405020304" pitchFamily="18" charset="0"/>
              </a:rPr>
              <a:t>chopnost a dovednost spojovat a přepínat obsahy z jedné smyslové oblasti, např. sluchové s obsahy jiné smyslové oblasti, např. zrakové, tedy slyšené s viděným.</a:t>
            </a:r>
          </a:p>
          <a:p>
            <a:pPr marL="0" indent="0">
              <a:buNone/>
            </a:pPr>
            <a:r>
              <a:rPr lang="cs-CZ" dirty="0">
                <a:latin typeface="Times New Roman" panose="02020603050405020304" pitchFamily="18" charset="0"/>
                <a:cs typeface="Times New Roman" panose="02020603050405020304" pitchFamily="18" charset="0"/>
              </a:rPr>
              <a:t>Deficit se může projevit při psaní, kdy se nespojí řečový  podnět s vizuálním. </a:t>
            </a:r>
          </a:p>
          <a:p>
            <a:pPr marL="0" indent="0">
              <a:buNone/>
            </a:pPr>
            <a:endParaRPr lang="cs-CZ" dirty="0">
              <a:latin typeface="Times New Roman" panose="02020603050405020304" pitchFamily="18" charset="0"/>
              <a:cs typeface="Times New Roman" panose="02020603050405020304" pitchFamily="18" charset="0"/>
            </a:endParaRPr>
          </a:p>
          <a:p>
            <a:pPr marL="0" indent="0">
              <a:buNone/>
            </a:pPr>
            <a:r>
              <a:rPr lang="cs-CZ" b="1" dirty="0" err="1">
                <a:latin typeface="Times New Roman" panose="02020603050405020304" pitchFamily="18" charset="0"/>
                <a:cs typeface="Times New Roman" panose="02020603050405020304" pitchFamily="18" charset="0"/>
              </a:rPr>
              <a:t>Serialita</a:t>
            </a:r>
            <a:r>
              <a:rPr lang="cs-CZ" dirty="0">
                <a:latin typeface="Times New Roman" panose="02020603050405020304" pitchFamily="18" charset="0"/>
                <a:cs typeface="Times New Roman" panose="02020603050405020304" pitchFamily="18" charset="0"/>
              </a:rPr>
              <a:t> je schopnost správně řadit úkony za sebou, dodržovat pravidla, vytvářet si algoritmy.</a:t>
            </a:r>
          </a:p>
          <a:p>
            <a:pPr algn="l" fontAlgn="base"/>
            <a:r>
              <a:rPr lang="cs-CZ" b="0" i="0" u="none" strike="noStrike" dirty="0">
                <a:solidFill>
                  <a:schemeClr val="tx1"/>
                </a:solidFill>
                <a:effectLst/>
                <a:latin typeface="Times New Roman" panose="02020603050405020304" pitchFamily="18" charset="0"/>
                <a:cs typeface="Times New Roman" panose="02020603050405020304" pitchFamily="18" charset="0"/>
              </a:rPr>
              <a:t>Můžeme mluvit o zrakové </a:t>
            </a:r>
            <a:r>
              <a:rPr lang="cs-CZ" b="0" i="0" u="none" strike="noStrike" dirty="0" err="1">
                <a:solidFill>
                  <a:schemeClr val="tx1"/>
                </a:solidFill>
                <a:effectLst/>
                <a:latin typeface="Times New Roman" panose="02020603050405020304" pitchFamily="18" charset="0"/>
                <a:cs typeface="Times New Roman" panose="02020603050405020304" pitchFamily="18" charset="0"/>
              </a:rPr>
              <a:t>serialitě</a:t>
            </a:r>
            <a:r>
              <a:rPr lang="cs-CZ" b="0" i="0" u="none" strike="noStrike" dirty="0">
                <a:solidFill>
                  <a:schemeClr val="tx1"/>
                </a:solidFill>
                <a:effectLst/>
                <a:latin typeface="Times New Roman" panose="02020603050405020304" pitchFamily="18" charset="0"/>
                <a:cs typeface="Times New Roman" panose="02020603050405020304" pitchFamily="18" charset="0"/>
              </a:rPr>
              <a:t>, kdy musíme znát pořadí či popsat sekvenci po sobě jdoucích informací, které vidíme. Dále je popisována sluchová </a:t>
            </a:r>
            <a:r>
              <a:rPr lang="cs-CZ" b="0" i="0" u="none" strike="noStrike" dirty="0" err="1">
                <a:solidFill>
                  <a:schemeClr val="tx1"/>
                </a:solidFill>
                <a:effectLst/>
                <a:latin typeface="Times New Roman" panose="02020603050405020304" pitchFamily="18" charset="0"/>
                <a:cs typeface="Times New Roman" panose="02020603050405020304" pitchFamily="18" charset="0"/>
              </a:rPr>
              <a:t>serialita</a:t>
            </a:r>
            <a:r>
              <a:rPr lang="cs-CZ" b="0" i="0" u="none" strike="noStrike" dirty="0">
                <a:solidFill>
                  <a:schemeClr val="tx1"/>
                </a:solidFill>
                <a:effectLst/>
                <a:latin typeface="Times New Roman" panose="02020603050405020304" pitchFamily="18" charset="0"/>
                <a:cs typeface="Times New Roman" panose="02020603050405020304" pitchFamily="18" charset="0"/>
              </a:rPr>
              <a:t>, kdy zachycujeme postup toho, o čem se mluví, co slyšíme. Mnohdy ovšem potřebujeme obě dvě. Mimo to složitější projevy </a:t>
            </a:r>
            <a:r>
              <a:rPr lang="cs-CZ" b="0" i="0" u="none" strike="noStrike" dirty="0" err="1">
                <a:solidFill>
                  <a:schemeClr val="tx1"/>
                </a:solidFill>
                <a:effectLst/>
                <a:latin typeface="Times New Roman" panose="02020603050405020304" pitchFamily="18" charset="0"/>
                <a:cs typeface="Times New Roman" panose="02020603050405020304" pitchFamily="18" charset="0"/>
              </a:rPr>
              <a:t>seriality</a:t>
            </a:r>
            <a:r>
              <a:rPr lang="cs-CZ" b="0" i="0" u="none" strike="noStrike" dirty="0">
                <a:solidFill>
                  <a:schemeClr val="tx1"/>
                </a:solidFill>
                <a:effectLst/>
                <a:latin typeface="Times New Roman" panose="02020603050405020304" pitchFamily="18" charset="0"/>
                <a:cs typeface="Times New Roman" panose="02020603050405020304" pitchFamily="18" charset="0"/>
              </a:rPr>
              <a:t> vyžadují, abychom dokázali popsat naše myšlenkové procesy, které ani nevidíme, ani neslyšíme.</a:t>
            </a:r>
          </a:p>
          <a:p>
            <a:pPr algn="l" fontAlgn="base"/>
            <a:r>
              <a:rPr lang="cs-CZ" b="0" i="0" u="none" strike="noStrike" dirty="0">
                <a:solidFill>
                  <a:schemeClr val="tx1"/>
                </a:solidFill>
                <a:effectLst/>
                <a:latin typeface="Times New Roman" panose="02020603050405020304" pitchFamily="18" charset="0"/>
                <a:cs typeface="Times New Roman" panose="02020603050405020304" pitchFamily="18" charset="0"/>
              </a:rPr>
              <a:t>Dyslexie je někdy doprovázena oslabením schopnosti </a:t>
            </a:r>
            <a:r>
              <a:rPr lang="cs-CZ" b="0" i="0" u="none" strike="noStrike" dirty="0" err="1">
                <a:solidFill>
                  <a:schemeClr val="tx1"/>
                </a:solidFill>
                <a:effectLst/>
                <a:latin typeface="Times New Roman" panose="02020603050405020304" pitchFamily="18" charset="0"/>
                <a:cs typeface="Times New Roman" panose="02020603050405020304" pitchFamily="18" charset="0"/>
              </a:rPr>
              <a:t>seriality</a:t>
            </a:r>
            <a:r>
              <a:rPr lang="cs-CZ" b="0" i="0" u="none" strike="noStrike" dirty="0">
                <a:solidFill>
                  <a:schemeClr val="tx1"/>
                </a:solidFill>
                <a:effectLst/>
                <a:latin typeface="Times New Roman" panose="02020603050405020304" pitchFamily="18" charset="0"/>
                <a:cs typeface="Times New Roman" panose="02020603050405020304" pitchFamily="18" charset="0"/>
              </a:rPr>
              <a:t>.</a:t>
            </a:r>
          </a:p>
          <a:p>
            <a:pPr marL="0" indent="0">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64363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566358-0351-406A-ACF3-88D001DFE382}"/>
              </a:ext>
            </a:extLst>
          </p:cNvPr>
          <p:cNvSpPr>
            <a:spLocks noGrp="1"/>
          </p:cNvSpPr>
          <p:nvPr>
            <p:ph type="title"/>
          </p:nvPr>
        </p:nvSpPr>
        <p:spPr/>
        <p:txBody>
          <a:bodyPr/>
          <a:lstStyle/>
          <a:p>
            <a:r>
              <a:rPr lang="cs-CZ" dirty="0"/>
              <a:t>Intermodální kódování a </a:t>
            </a:r>
            <a:r>
              <a:rPr lang="cs-CZ" dirty="0" err="1"/>
              <a:t>serialita</a:t>
            </a:r>
            <a:endParaRPr lang="cs-CZ" dirty="0"/>
          </a:p>
        </p:txBody>
      </p:sp>
      <p:sp>
        <p:nvSpPr>
          <p:cNvPr id="3" name="Zástupný obsah 2">
            <a:extLst>
              <a:ext uri="{FF2B5EF4-FFF2-40B4-BE49-F238E27FC236}">
                <a16:creationId xmlns:a16="http://schemas.microsoft.com/office/drawing/2014/main" id="{1007E57E-50FA-43A8-AD26-BC2F5E23B335}"/>
              </a:ext>
            </a:extLst>
          </p:cNvPr>
          <p:cNvSpPr>
            <a:spLocks noGrp="1"/>
          </p:cNvSpPr>
          <p:nvPr>
            <p:ph idx="1"/>
          </p:nvPr>
        </p:nvSpPr>
        <p:spPr/>
        <p:txBody>
          <a:bodyPr>
            <a:normAutofit fontScale="92500" lnSpcReduction="10000"/>
          </a:bodyPr>
          <a:lstStyle/>
          <a:p>
            <a:pPr algn="just"/>
            <a:r>
              <a:rPr lang="cs-CZ" b="1" i="0" dirty="0">
                <a:solidFill>
                  <a:schemeClr val="tx1"/>
                </a:solidFill>
                <a:effectLst/>
                <a:latin typeface="Times New Roman" panose="02020603050405020304" pitchFamily="18" charset="0"/>
                <a:cs typeface="Times New Roman" panose="02020603050405020304" pitchFamily="18" charset="0"/>
              </a:rPr>
              <a:t>Náměty pro stimulaci těchto oblastí:</a:t>
            </a:r>
            <a:endParaRPr lang="cs-CZ" b="0" i="0" dirty="0">
              <a:solidFill>
                <a:schemeClr val="tx1"/>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cs-CZ" b="0" i="0" dirty="0">
                <a:solidFill>
                  <a:schemeClr val="tx1"/>
                </a:solidFill>
                <a:effectLst/>
                <a:latin typeface="Times New Roman" panose="02020603050405020304" pitchFamily="18" charset="0"/>
                <a:cs typeface="Times New Roman" panose="02020603050405020304" pitchFamily="18" charset="0"/>
              </a:rPr>
              <a:t>stavět kostky v předloženém pořadí (modrá - žlutá - červená), počet vzoru závisí na úrovni dítěte </a:t>
            </a:r>
          </a:p>
          <a:p>
            <a:pPr algn="l">
              <a:buFont typeface="Arial" panose="020B0604020202020204" pitchFamily="34" charset="0"/>
              <a:buChar char="•"/>
            </a:pPr>
            <a:r>
              <a:rPr lang="cs-CZ" b="0" i="0" dirty="0">
                <a:solidFill>
                  <a:schemeClr val="tx1"/>
                </a:solidFill>
                <a:effectLst/>
                <a:latin typeface="Times New Roman" panose="02020603050405020304" pitchFamily="18" charset="0"/>
                <a:cs typeface="Times New Roman" panose="02020603050405020304" pitchFamily="18" charset="0"/>
              </a:rPr>
              <a:t>hry typu „školka s míčem, se švihadlem,…“</a:t>
            </a:r>
          </a:p>
          <a:p>
            <a:pPr algn="l">
              <a:buFont typeface="Arial" panose="020B0604020202020204" pitchFamily="34" charset="0"/>
              <a:buChar char="•"/>
            </a:pPr>
            <a:r>
              <a:rPr lang="cs-CZ" b="0" i="0" dirty="0">
                <a:solidFill>
                  <a:schemeClr val="tx1"/>
                </a:solidFill>
                <a:effectLst/>
                <a:latin typeface="Times New Roman" panose="02020603050405020304" pitchFamily="18" charset="0"/>
                <a:cs typeface="Times New Roman" panose="02020603050405020304" pitchFamily="18" charset="0"/>
              </a:rPr>
              <a:t>doplnit, co patří na vynechané místo (bota, čepice, triko, bota, triko….)</a:t>
            </a:r>
          </a:p>
          <a:p>
            <a:pPr algn="l">
              <a:buFont typeface="Arial" panose="020B0604020202020204" pitchFamily="34" charset="0"/>
              <a:buChar char="•"/>
            </a:pPr>
            <a:r>
              <a:rPr lang="cs-CZ" b="0" i="0" dirty="0">
                <a:solidFill>
                  <a:schemeClr val="tx1"/>
                </a:solidFill>
                <a:effectLst/>
                <a:latin typeface="Times New Roman" panose="02020603050405020304" pitchFamily="18" charset="0"/>
                <a:cs typeface="Times New Roman" panose="02020603050405020304" pitchFamily="18" charset="0"/>
              </a:rPr>
              <a:t>nízký tón znamená kočka, vysoký tón znamená pes, můžeme měnit signály za rytmickou řadu ťukání, za sérii slov atd.).</a:t>
            </a:r>
          </a:p>
          <a:p>
            <a:endParaRPr lang="cs-CZ" dirty="0"/>
          </a:p>
          <a:p>
            <a:r>
              <a:rPr lang="cs-CZ" b="1" dirty="0">
                <a:solidFill>
                  <a:srgbClr val="7030A0"/>
                </a:solidFill>
                <a:latin typeface="Times New Roman" panose="02020603050405020304" pitchFamily="18" charset="0"/>
                <a:cs typeface="Times New Roman" panose="02020603050405020304" pitchFamily="18" charset="0"/>
              </a:rPr>
              <a:t>Úkol:</a:t>
            </a:r>
          </a:p>
          <a:p>
            <a:r>
              <a:rPr lang="cs-CZ" b="1" dirty="0">
                <a:solidFill>
                  <a:srgbClr val="7030A0"/>
                </a:solidFill>
                <a:latin typeface="Times New Roman" panose="02020603050405020304" pitchFamily="18" charset="0"/>
                <a:cs typeface="Times New Roman" panose="02020603050405020304" pitchFamily="18" charset="0"/>
              </a:rPr>
              <a:t>„Popište možné dopady oslabené </a:t>
            </a:r>
            <a:r>
              <a:rPr lang="cs-CZ" b="1" dirty="0" err="1">
                <a:solidFill>
                  <a:srgbClr val="7030A0"/>
                </a:solidFill>
                <a:latin typeface="Times New Roman" panose="02020603050405020304" pitchFamily="18" charset="0"/>
                <a:cs typeface="Times New Roman" panose="02020603050405020304" pitchFamily="18" charset="0"/>
              </a:rPr>
              <a:t>intermodality</a:t>
            </a:r>
            <a:r>
              <a:rPr lang="cs-CZ" b="1" dirty="0">
                <a:solidFill>
                  <a:srgbClr val="7030A0"/>
                </a:solidFill>
                <a:latin typeface="Times New Roman" panose="02020603050405020304" pitchFamily="18" charset="0"/>
                <a:cs typeface="Times New Roman" panose="02020603050405020304" pitchFamily="18" charset="0"/>
              </a:rPr>
              <a:t> a </a:t>
            </a:r>
            <a:r>
              <a:rPr lang="cs-CZ" b="1" dirty="0" err="1">
                <a:solidFill>
                  <a:srgbClr val="7030A0"/>
                </a:solidFill>
                <a:latin typeface="Times New Roman" panose="02020603050405020304" pitchFamily="18" charset="0"/>
                <a:cs typeface="Times New Roman" panose="02020603050405020304" pitchFamily="18" charset="0"/>
              </a:rPr>
              <a:t>seriality</a:t>
            </a:r>
            <a:r>
              <a:rPr lang="cs-CZ" b="1" dirty="0">
                <a:solidFill>
                  <a:srgbClr val="7030A0"/>
                </a:solidFill>
                <a:latin typeface="Times New Roman" panose="02020603050405020304" pitchFamily="18" charset="0"/>
                <a:cs typeface="Times New Roman" panose="02020603050405020304" pitchFamily="18" charset="0"/>
              </a:rPr>
              <a:t> do vzdělávání dítěte.“</a:t>
            </a:r>
          </a:p>
        </p:txBody>
      </p:sp>
    </p:spTree>
    <p:extLst>
      <p:ext uri="{BB962C8B-B14F-4D97-AF65-F5344CB8AC3E}">
        <p14:creationId xmlns:p14="http://schemas.microsoft.com/office/powerpoint/2010/main" val="14067762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9E29A5-BDE1-429E-BC20-844A03A54491}"/>
              </a:ext>
            </a:extLst>
          </p:cNvPr>
          <p:cNvSpPr>
            <a:spLocks noGrp="1"/>
          </p:cNvSpPr>
          <p:nvPr>
            <p:ph type="title"/>
          </p:nvPr>
        </p:nvSpPr>
        <p:spPr/>
        <p:txBody>
          <a:bodyPr/>
          <a:lstStyle/>
          <a:p>
            <a:r>
              <a:rPr lang="cs-CZ" dirty="0"/>
              <a:t>POZORNOST, PRÁCESCHOPNOST	</a:t>
            </a:r>
          </a:p>
        </p:txBody>
      </p:sp>
      <p:sp>
        <p:nvSpPr>
          <p:cNvPr id="3" name="Zástupný obsah 2">
            <a:extLst>
              <a:ext uri="{FF2B5EF4-FFF2-40B4-BE49-F238E27FC236}">
                <a16:creationId xmlns:a16="http://schemas.microsoft.com/office/drawing/2014/main" id="{F8D3D5AF-DFB3-4F1F-8C73-D1BFECE63775}"/>
              </a:ext>
            </a:extLst>
          </p:cNvPr>
          <p:cNvSpPr>
            <a:spLocks noGrp="1"/>
          </p:cNvSpPr>
          <p:nvPr>
            <p:ph idx="1"/>
          </p:nvPr>
        </p:nvSpPr>
        <p:spPr/>
        <p:txBody>
          <a:bodyPr/>
          <a:lstStyle/>
          <a:p>
            <a:r>
              <a:rPr lang="cs-CZ" dirty="0">
                <a:hlinkClick r:id="rId2"/>
              </a:rPr>
              <a:t>https://video.aktualne.cz/dvtv/pribyva-deti-s-adhd-muzou-za-to-i-chemicka-barviva-nebo-styl/r~180211e0e2d111e8a1900cc47ab5f122/</a:t>
            </a:r>
            <a:endParaRPr lang="cs-CZ" dirty="0"/>
          </a:p>
          <a:p>
            <a:endParaRPr lang="cs-CZ" dirty="0"/>
          </a:p>
        </p:txBody>
      </p:sp>
    </p:spTree>
    <p:extLst>
      <p:ext uri="{BB962C8B-B14F-4D97-AF65-F5344CB8AC3E}">
        <p14:creationId xmlns:p14="http://schemas.microsoft.com/office/powerpoint/2010/main" val="37117361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AFE0E8-FF07-447C-9EC7-042E2A730882}"/>
              </a:ext>
            </a:extLst>
          </p:cNvPr>
          <p:cNvSpPr>
            <a:spLocks noGrp="1"/>
          </p:cNvSpPr>
          <p:nvPr>
            <p:ph type="title"/>
          </p:nvPr>
        </p:nvSpPr>
        <p:spPr/>
        <p:txBody>
          <a:bodyPr/>
          <a:lstStyle/>
          <a:p>
            <a:r>
              <a:rPr lang="cs-CZ" dirty="0"/>
              <a:t>Pozornost, práceschopnost</a:t>
            </a:r>
          </a:p>
        </p:txBody>
      </p:sp>
      <p:sp>
        <p:nvSpPr>
          <p:cNvPr id="3" name="Zástupný obsah 2">
            <a:extLst>
              <a:ext uri="{FF2B5EF4-FFF2-40B4-BE49-F238E27FC236}">
                <a16:creationId xmlns:a16="http://schemas.microsoft.com/office/drawing/2014/main" id="{2D297F6A-114F-42C8-AB27-B094036087EB}"/>
              </a:ext>
            </a:extLst>
          </p:cNvPr>
          <p:cNvSpPr>
            <a:spLocks noGrp="1"/>
          </p:cNvSpPr>
          <p:nvPr>
            <p:ph idx="1"/>
          </p:nvPr>
        </p:nvSpPr>
        <p:spPr/>
        <p:txBody>
          <a:bodyPr>
            <a:normAutofit lnSpcReduction="10000"/>
          </a:bodyPr>
          <a:lstStyle/>
          <a:p>
            <a:r>
              <a:rPr lang="cs-CZ" sz="1600" dirty="0">
                <a:latin typeface="Times New Roman" panose="02020603050405020304" pitchFamily="18" charset="0"/>
                <a:cs typeface="Times New Roman" panose="02020603050405020304" pitchFamily="18" charset="0"/>
              </a:rPr>
              <a:t>„Pozornost je schopnost zvolit ze všech podnětů, které na nás současně působí, ty nejdůležitější“. (Pokorná, 2000, str. 1)</a:t>
            </a:r>
          </a:p>
          <a:p>
            <a:r>
              <a:rPr lang="cs-CZ" sz="1600" dirty="0">
                <a:latin typeface="Times New Roman" panose="02020603050405020304" pitchFamily="18" charset="0"/>
                <a:cs typeface="Times New Roman" panose="02020603050405020304" pitchFamily="18" charset="0"/>
              </a:rPr>
              <a:t>„Pozornost úzce souvisí s paměti. Je funkcí vědomí a zajišťuje jeho zaměření určitým směrem. Zároveň nás ochraňuje před záplavou jiných, v danou chvíli méně důležitých podnětů“. (Vágnerová, 2005, str. 68)</a:t>
            </a:r>
          </a:p>
          <a:p>
            <a:r>
              <a:rPr lang="cs-CZ" dirty="0">
                <a:latin typeface="Times New Roman" panose="02020603050405020304" pitchFamily="18" charset="0"/>
                <a:cs typeface="Times New Roman" panose="02020603050405020304" pitchFamily="18" charset="0"/>
              </a:rPr>
              <a:t>Důležitá je schopnost tzv. záměrné (volní) koncentrace pozornosti na danou činnost (úkol); věku přiměřený smysl pro povinnost, zodpovědnost, uvědomování si, že je třeba úkol dokončit.</a:t>
            </a:r>
          </a:p>
          <a:p>
            <a:r>
              <a:rPr lang="cs-CZ" dirty="0">
                <a:latin typeface="Times New Roman" panose="02020603050405020304" pitchFamily="18" charset="0"/>
                <a:cs typeface="Times New Roman" panose="02020603050405020304" pitchFamily="18" charset="0"/>
              </a:rPr>
              <a:t>U školáka se předpokládá i přiměřená míra samostatnosti při přechodu od jedné činnosti ke druhé (například chystání si věcí, orientace v pomůckách, v učebnici, sešitě), při vypracování zadání, úkolu. </a:t>
            </a:r>
          </a:p>
          <a:p>
            <a:r>
              <a:rPr lang="cs-CZ" dirty="0">
                <a:latin typeface="Times New Roman" panose="02020603050405020304" pitchFamily="18" charset="0"/>
                <a:cs typeface="Times New Roman" panose="02020603050405020304" pitchFamily="18" charset="0"/>
              </a:rPr>
              <a:t>Práceschopnost je podmíněná zejména vyzrálostí centrální nervové soustavy, ale úzce souvisí i se zralostí osobnosti  </a:t>
            </a:r>
          </a:p>
        </p:txBody>
      </p:sp>
    </p:spTree>
    <p:extLst>
      <p:ext uri="{BB962C8B-B14F-4D97-AF65-F5344CB8AC3E}">
        <p14:creationId xmlns:p14="http://schemas.microsoft.com/office/powerpoint/2010/main" val="40972769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EC9109-2C5C-4CD2-B11E-5073DE13C5FB}"/>
              </a:ext>
            </a:extLst>
          </p:cNvPr>
          <p:cNvSpPr>
            <a:spLocks noGrp="1"/>
          </p:cNvSpPr>
          <p:nvPr>
            <p:ph type="title"/>
          </p:nvPr>
        </p:nvSpPr>
        <p:spPr/>
        <p:txBody>
          <a:bodyPr/>
          <a:lstStyle/>
          <a:p>
            <a:r>
              <a:rPr lang="cs-CZ" dirty="0"/>
              <a:t>Pozornost</a:t>
            </a:r>
          </a:p>
        </p:txBody>
      </p:sp>
      <p:sp>
        <p:nvSpPr>
          <p:cNvPr id="3" name="Zástupný obsah 2">
            <a:extLst>
              <a:ext uri="{FF2B5EF4-FFF2-40B4-BE49-F238E27FC236}">
                <a16:creationId xmlns:a16="http://schemas.microsoft.com/office/drawing/2014/main" id="{158674AC-BAF4-4644-BC19-D72A2BCE37C5}"/>
              </a:ext>
            </a:extLst>
          </p:cNvPr>
          <p:cNvSpPr>
            <a:spLocks noGrp="1"/>
          </p:cNvSpPr>
          <p:nvPr>
            <p:ph idx="1"/>
          </p:nvPr>
        </p:nvSpPr>
        <p:spPr>
          <a:xfrm>
            <a:off x="676656" y="2011680"/>
            <a:ext cx="10753725" cy="4184404"/>
          </a:xfrm>
        </p:spPr>
        <p:txBody>
          <a:bodyPr>
            <a:normAutofit fontScale="92500" lnSpcReduction="10000"/>
          </a:bodyPr>
          <a:lstStyle/>
          <a:p>
            <a:r>
              <a:rPr lang="cs-CZ" b="1" dirty="0">
                <a:latin typeface="Times New Roman" panose="02020603050405020304" pitchFamily="18" charset="0"/>
                <a:cs typeface="Times New Roman" panose="02020603050405020304" pitchFamily="18" charset="0"/>
              </a:rPr>
              <a:t>Koncentrace pozornosti </a:t>
            </a:r>
            <a:r>
              <a:rPr lang="cs-CZ" dirty="0">
                <a:latin typeface="Times New Roman" panose="02020603050405020304" pitchFamily="18" charset="0"/>
                <a:cs typeface="Times New Roman" panose="02020603050405020304" pitchFamily="18" charset="0"/>
              </a:rPr>
              <a:t>– schopnost dítěte soustředit se na jeden nebo několik objektů. Koncentrací své pozornosti se dítě snaží soustředit na splnění určitého úkolu, při čemž se rozsah jeho pozornosti zužuje a zkoumaný předmět se jeví podrobněji, výrazněji a jasněji. </a:t>
            </a:r>
          </a:p>
          <a:p>
            <a:r>
              <a:rPr lang="cs-CZ" b="1" dirty="0">
                <a:latin typeface="Times New Roman" panose="02020603050405020304" pitchFamily="18" charset="0"/>
                <a:cs typeface="Times New Roman" panose="02020603050405020304" pitchFamily="18" charset="0"/>
              </a:rPr>
              <a:t>Rozdělení pozornosti </a:t>
            </a:r>
            <a:r>
              <a:rPr lang="cs-CZ" dirty="0">
                <a:latin typeface="Times New Roman" panose="02020603050405020304" pitchFamily="18" charset="0"/>
                <a:cs typeface="Times New Roman" panose="02020603050405020304" pitchFamily="18" charset="0"/>
              </a:rPr>
              <a:t>– je schopnost dítěte soustředit se ne na jeden, ale na dva nebo více různých předmětů. To dává dítěti možnost vykonávat současně různé činnosti a sledovat několik na sobě nezávislých dějů, aniž by přestalo všechny vnímat.</a:t>
            </a:r>
          </a:p>
          <a:p>
            <a:r>
              <a:rPr lang="cs-CZ" b="1" dirty="0">
                <a:latin typeface="Times New Roman" panose="02020603050405020304" pitchFamily="18" charset="0"/>
                <a:cs typeface="Times New Roman" panose="02020603050405020304" pitchFamily="18" charset="0"/>
              </a:rPr>
              <a:t>Rozsah pozornosti </a:t>
            </a:r>
            <a:r>
              <a:rPr lang="cs-CZ" dirty="0">
                <a:latin typeface="Times New Roman" panose="02020603050405020304" pitchFamily="18" charset="0"/>
                <a:cs typeface="Times New Roman" panose="02020603050405020304" pitchFamily="18" charset="0"/>
              </a:rPr>
              <a:t>– schopnost vědomí dítěte pojmout současně velké množství zobrazených předmětů v daném okamžiku. Vědomí dítěte může současně zobrazit od 5 do 7 předmětů. </a:t>
            </a:r>
          </a:p>
          <a:p>
            <a:r>
              <a:rPr lang="cs-CZ" b="1" dirty="0">
                <a:latin typeface="Times New Roman" panose="02020603050405020304" pitchFamily="18" charset="0"/>
                <a:cs typeface="Times New Roman" panose="02020603050405020304" pitchFamily="18" charset="0"/>
              </a:rPr>
              <a:t>Přenášení pozornosti </a:t>
            </a:r>
            <a:r>
              <a:rPr lang="cs-CZ" dirty="0">
                <a:latin typeface="Times New Roman" panose="02020603050405020304" pitchFamily="18" charset="0"/>
                <a:cs typeface="Times New Roman" panose="02020603050405020304" pitchFamily="18" charset="0"/>
              </a:rPr>
              <a:t>– schopnost dítěte uvědoměle přenášet pozornost z jednoho předmětu na druhý, rychle se orientovat situaci a přecházet od jedné činnosti k jiné. Pro děti je přenášení poměrně složité. Trénovat se dá porovnáváním obrázků, hledáním rozdílů, hledáním určitého předmětu mezi množstvím jiných</a:t>
            </a:r>
          </a:p>
        </p:txBody>
      </p:sp>
    </p:spTree>
    <p:extLst>
      <p:ext uri="{BB962C8B-B14F-4D97-AF65-F5344CB8AC3E}">
        <p14:creationId xmlns:p14="http://schemas.microsoft.com/office/powerpoint/2010/main" val="39233605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413D3F-C68C-42DA-ACDC-6E51C72C24BD}"/>
              </a:ext>
            </a:extLst>
          </p:cNvPr>
          <p:cNvSpPr>
            <a:spLocks noGrp="1"/>
          </p:cNvSpPr>
          <p:nvPr>
            <p:ph type="title"/>
          </p:nvPr>
        </p:nvSpPr>
        <p:spPr/>
        <p:txBody>
          <a:bodyPr/>
          <a:lstStyle/>
          <a:p>
            <a:r>
              <a:rPr lang="cs-CZ" dirty="0"/>
              <a:t>Pozornost</a:t>
            </a:r>
          </a:p>
        </p:txBody>
      </p:sp>
      <p:sp>
        <p:nvSpPr>
          <p:cNvPr id="3" name="Zástupný obsah 2">
            <a:extLst>
              <a:ext uri="{FF2B5EF4-FFF2-40B4-BE49-F238E27FC236}">
                <a16:creationId xmlns:a16="http://schemas.microsoft.com/office/drawing/2014/main" id="{C5E12FE7-459C-4DE7-8487-3FD4897BFA85}"/>
              </a:ext>
            </a:extLst>
          </p:cNvPr>
          <p:cNvSpPr>
            <a:spLocks noGrp="1"/>
          </p:cNvSpPr>
          <p:nvPr>
            <p:ph idx="1"/>
          </p:nvPr>
        </p:nvSpPr>
        <p:spPr/>
        <p:txBody>
          <a:bodyPr>
            <a:normAutofit fontScale="92500" lnSpcReduction="20000"/>
          </a:bodyPr>
          <a:lstStyle/>
          <a:p>
            <a:r>
              <a:rPr lang="cs-CZ" b="1" dirty="0">
                <a:latin typeface="Times New Roman" panose="02020603050405020304" pitchFamily="18" charset="0"/>
                <a:cs typeface="Times New Roman" panose="02020603050405020304" pitchFamily="18" charset="0"/>
              </a:rPr>
              <a:t>Podmínky ovlivňující pozornost</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Celkový tělesný stav</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Psychické stavy a nálady – negativní vliv mohou mít pocity strachu, nejistoty, naopak pozitivního vlivu se dočkáme u dobré psychické pohody, vnitřní vyrovnanosti. </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Vůle – podíl vůle je při pozornosti nezanedbatelný. Pomáhá člověku udržovat soustředěnost pozornosti na určitý objekt. </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Emoce a zájmy – kladný citový vztah a zájem o předmět zvyšuje úroveň soustředění. Toto je jeden z faktorů, proč jsou žáci schopni v některých předmětech a při některých činnostech a aktivitách podávat lepší výkony. </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Stupeň náročnosti úlohy </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Vnější podmínky (osvětlení, pracovní místo,…)</a:t>
            </a:r>
          </a:p>
        </p:txBody>
      </p:sp>
    </p:spTree>
    <p:extLst>
      <p:ext uri="{BB962C8B-B14F-4D97-AF65-F5344CB8AC3E}">
        <p14:creationId xmlns:p14="http://schemas.microsoft.com/office/powerpoint/2010/main" val="357351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297260-4255-4D8F-9B32-116AC1DA363A}"/>
              </a:ext>
            </a:extLst>
          </p:cNvPr>
          <p:cNvSpPr>
            <a:spLocks noGrp="1"/>
          </p:cNvSpPr>
          <p:nvPr>
            <p:ph type="title"/>
          </p:nvPr>
        </p:nvSpPr>
        <p:spPr>
          <a:xfrm>
            <a:off x="1132765" y="540477"/>
            <a:ext cx="4963236" cy="1658198"/>
          </a:xfrm>
        </p:spPr>
        <p:txBody>
          <a:bodyPr anchor="ctr" anchorCtr="1">
            <a:noAutofit/>
          </a:bodyPr>
          <a:lstStyle/>
          <a:p>
            <a:r>
              <a:rPr lang="cs-CZ" sz="2400" dirty="0" err="1">
                <a:solidFill>
                  <a:schemeClr val="tx1"/>
                </a:solidFill>
                <a:latin typeface="Times New Roman" panose="02020603050405020304" pitchFamily="18" charset="0"/>
                <a:cs typeface="Times New Roman" panose="02020603050405020304" pitchFamily="18" charset="0"/>
              </a:rPr>
              <a:t>B.Sindelarová</a:t>
            </a:r>
            <a:r>
              <a:rPr lang="cs-CZ" sz="2400" dirty="0">
                <a:solidFill>
                  <a:schemeClr val="tx1"/>
                </a:solidFill>
                <a:latin typeface="Times New Roman" panose="02020603050405020304" pitchFamily="18" charset="0"/>
                <a:cs typeface="Times New Roman" panose="02020603050405020304" pitchFamily="18" charset="0"/>
              </a:rPr>
              <a:t>, Předcházíme poruchám učení</a:t>
            </a:r>
          </a:p>
        </p:txBody>
      </p:sp>
      <p:pic>
        <p:nvPicPr>
          <p:cNvPr id="9" name="Zástupný obsah 8" descr="Předcházíme poruchám učení, B.Sindelarová&#10;">
            <a:extLst>
              <a:ext uri="{FF2B5EF4-FFF2-40B4-BE49-F238E27FC236}">
                <a16:creationId xmlns:a16="http://schemas.microsoft.com/office/drawing/2014/main" id="{24831843-301C-47E1-BD9A-77B29F4EFC5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20818"/>
          <a:stretch/>
        </p:blipFill>
        <p:spPr>
          <a:xfrm>
            <a:off x="5765997" y="1133523"/>
            <a:ext cx="5058987" cy="5184000"/>
          </a:xfrm>
        </p:spPr>
      </p:pic>
    </p:spTree>
    <p:extLst>
      <p:ext uri="{BB962C8B-B14F-4D97-AF65-F5344CB8AC3E}">
        <p14:creationId xmlns:p14="http://schemas.microsoft.com/office/powerpoint/2010/main" val="902796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E47457-9239-4183-AC5C-BE418A4EC5DC}"/>
              </a:ext>
            </a:extLst>
          </p:cNvPr>
          <p:cNvSpPr>
            <a:spLocks noGrp="1"/>
          </p:cNvSpPr>
          <p:nvPr>
            <p:ph type="title"/>
          </p:nvPr>
        </p:nvSpPr>
        <p:spPr/>
        <p:txBody>
          <a:bodyPr/>
          <a:lstStyle/>
          <a:p>
            <a:r>
              <a:rPr lang="cs-CZ" dirty="0"/>
              <a:t>Pozornost v předškolním věku</a:t>
            </a:r>
          </a:p>
        </p:txBody>
      </p:sp>
      <p:sp>
        <p:nvSpPr>
          <p:cNvPr id="3" name="Zástupný obsah 2">
            <a:extLst>
              <a:ext uri="{FF2B5EF4-FFF2-40B4-BE49-F238E27FC236}">
                <a16:creationId xmlns:a16="http://schemas.microsoft.com/office/drawing/2014/main" id="{E5A2D7EB-2B92-48EC-B58F-0C0533AD5D8D}"/>
              </a:ext>
            </a:extLst>
          </p:cNvPr>
          <p:cNvSpPr>
            <a:spLocks noGrp="1"/>
          </p:cNvSpPr>
          <p:nvPr>
            <p:ph idx="1"/>
          </p:nvPr>
        </p:nvSpPr>
        <p:spPr/>
        <p:txBody>
          <a:bodyPr>
            <a:normAutofit fontScale="92500" lnSpcReduction="20000"/>
          </a:bodyPr>
          <a:lstStyle/>
          <a:p>
            <a:pPr algn="l" fontAlgn="base"/>
            <a:r>
              <a:rPr lang="cs-CZ" b="1" i="0" dirty="0">
                <a:solidFill>
                  <a:schemeClr val="tx1"/>
                </a:solidFill>
                <a:effectLst/>
                <a:latin typeface="Times New Roman" panose="02020603050405020304" pitchFamily="18" charset="0"/>
                <a:cs typeface="Times New Roman" panose="02020603050405020304" pitchFamily="18" charset="0"/>
              </a:rPr>
              <a:t>3 až 4 roky</a:t>
            </a:r>
          </a:p>
          <a:p>
            <a:pPr algn="l" fontAlgn="base"/>
            <a:r>
              <a:rPr lang="cs-CZ" b="0" i="0" dirty="0">
                <a:solidFill>
                  <a:schemeClr val="tx1"/>
                </a:solidFill>
                <a:effectLst/>
                <a:latin typeface="Times New Roman" panose="02020603050405020304" pitchFamily="18" charset="0"/>
                <a:cs typeface="Times New Roman" panose="02020603050405020304" pitchFamily="18" charset="0"/>
              </a:rPr>
              <a:t>Přetrvává jednostrannost v zaměření pozornosti – dítě stále nebývá schopné se plně věnovat kupříkladu hře a zároveň komunikovat. Souběžné soustředění ještě nebývá v tomto věku rozvinuté.</a:t>
            </a:r>
          </a:p>
          <a:p>
            <a:pPr algn="l" fontAlgn="base"/>
            <a:r>
              <a:rPr lang="cs-CZ" b="1" i="0" dirty="0">
                <a:solidFill>
                  <a:schemeClr val="tx1"/>
                </a:solidFill>
                <a:effectLst/>
                <a:latin typeface="Times New Roman" panose="02020603050405020304" pitchFamily="18" charset="0"/>
                <a:cs typeface="Times New Roman" panose="02020603050405020304" pitchFamily="18" charset="0"/>
              </a:rPr>
              <a:t>4 roky až 5 let</a:t>
            </a:r>
          </a:p>
          <a:p>
            <a:pPr algn="l" fontAlgn="base"/>
            <a:r>
              <a:rPr lang="cs-CZ" b="0" i="0" dirty="0">
                <a:solidFill>
                  <a:schemeClr val="tx1"/>
                </a:solidFill>
                <a:effectLst/>
                <a:latin typeface="Times New Roman" panose="02020603050405020304" pitchFamily="18" charset="0"/>
                <a:cs typeface="Times New Roman" panose="02020603050405020304" pitchFamily="18" charset="0"/>
              </a:rPr>
              <a:t>Dětská pozornost se mění, již není tak křehká; dítě v tomto věku se obyčejně dokáže věnovat jak hře, tak během hry bez jejího přerušení komunikovat s „vnějším světem“, a to včetně navázání očního kontaktu. V tomto věku se též citelně prodlužuje doba, kdy jsou děti ochotné a připravené se soustředit na učení. </a:t>
            </a:r>
          </a:p>
          <a:p>
            <a:pPr algn="l" fontAlgn="base"/>
            <a:r>
              <a:rPr lang="cs-CZ" b="1" i="0" dirty="0">
                <a:solidFill>
                  <a:schemeClr val="tx1"/>
                </a:solidFill>
                <a:effectLst/>
                <a:latin typeface="Times New Roman" panose="02020603050405020304" pitchFamily="18" charset="0"/>
                <a:cs typeface="Times New Roman" panose="02020603050405020304" pitchFamily="18" charset="0"/>
              </a:rPr>
              <a:t>5 až 6 let</a:t>
            </a:r>
          </a:p>
          <a:p>
            <a:pPr algn="l" fontAlgn="base"/>
            <a:r>
              <a:rPr lang="cs-CZ" b="0" i="0" dirty="0">
                <a:solidFill>
                  <a:schemeClr val="tx1"/>
                </a:solidFill>
                <a:effectLst/>
                <a:latin typeface="Times New Roman" panose="02020603050405020304" pitchFamily="18" charset="0"/>
                <a:cs typeface="Times New Roman" panose="02020603050405020304" pitchFamily="18" charset="0"/>
              </a:rPr>
              <a:t>Pozornost a vědomé soustředění jsou u předškoláka již velmi dobře rozvinuté a připravené na blížící se školní docházku. Dítě je již zpravidla schopné sedět a poslouchat souvislou řeč. </a:t>
            </a:r>
            <a:endParaRPr lang="cs-CZ"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90727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7E796A-B798-436D-A377-B81C5FF189EC}"/>
              </a:ext>
            </a:extLst>
          </p:cNvPr>
          <p:cNvSpPr>
            <a:spLocks noGrp="1"/>
          </p:cNvSpPr>
          <p:nvPr>
            <p:ph type="title"/>
          </p:nvPr>
        </p:nvSpPr>
        <p:spPr/>
        <p:txBody>
          <a:bodyPr/>
          <a:lstStyle/>
          <a:p>
            <a:r>
              <a:rPr lang="cs-CZ" dirty="0"/>
              <a:t>Pozornost</a:t>
            </a:r>
          </a:p>
        </p:txBody>
      </p:sp>
      <p:sp>
        <p:nvSpPr>
          <p:cNvPr id="3" name="Zástupný obsah 2">
            <a:extLst>
              <a:ext uri="{FF2B5EF4-FFF2-40B4-BE49-F238E27FC236}">
                <a16:creationId xmlns:a16="http://schemas.microsoft.com/office/drawing/2014/main" id="{4FAE8DBC-948C-4292-9F06-2FF339EA1335}"/>
              </a:ext>
            </a:extLst>
          </p:cNvPr>
          <p:cNvSpPr>
            <a:spLocks noGrp="1"/>
          </p:cNvSpPr>
          <p:nvPr>
            <p:ph idx="1"/>
          </p:nvPr>
        </p:nvSpPr>
        <p:spPr/>
        <p:txBody>
          <a:bodyPr>
            <a:normAutofit lnSpcReduction="10000"/>
          </a:bodyPr>
          <a:lstStyle/>
          <a:p>
            <a:r>
              <a:rPr lang="cs-CZ" dirty="0">
                <a:latin typeface="Times New Roman" panose="02020603050405020304" pitchFamily="18" charset="0"/>
                <a:cs typeface="Times New Roman" panose="02020603050405020304" pitchFamily="18" charset="0"/>
              </a:rPr>
              <a:t>Pozornost je v předškolním věku ještě nezralá, krátkodobá a povrchní. Převládá především neúmyslná forma pozornosti, dítě je velmi snadno upoutáváno zejména nápadnými, neobvyklými a atraktivními podněty. V předškolním věku lze pozorovat i počátky úmyslné pozornosti, např. ve hře. (Vágnerová, Valentová str. 62)</a:t>
            </a:r>
          </a:p>
          <a:p>
            <a:endParaRPr lang="cs-CZ" dirty="0">
              <a:latin typeface="Times New Roman" panose="02020603050405020304" pitchFamily="18" charset="0"/>
              <a:cs typeface="Times New Roman" panose="02020603050405020304" pitchFamily="18" charset="0"/>
            </a:endParaRPr>
          </a:p>
          <a:p>
            <a:r>
              <a:rPr lang="cs-CZ" b="1" dirty="0">
                <a:solidFill>
                  <a:srgbClr val="7030A0"/>
                </a:solidFill>
                <a:latin typeface="Times New Roman" panose="02020603050405020304" pitchFamily="18" charset="0"/>
                <a:cs typeface="Times New Roman" panose="02020603050405020304" pitchFamily="18" charset="0"/>
              </a:rPr>
              <a:t>Úkoly:</a:t>
            </a:r>
            <a:r>
              <a:rPr lang="cs-CZ" dirty="0">
                <a:latin typeface="Times New Roman" panose="02020603050405020304" pitchFamily="18" charset="0"/>
                <a:cs typeface="Times New Roman" panose="02020603050405020304" pitchFamily="18" charset="0"/>
              </a:rPr>
              <a:t> </a:t>
            </a:r>
          </a:p>
          <a:p>
            <a:r>
              <a:rPr lang="cs-CZ" dirty="0">
                <a:latin typeface="Times New Roman" panose="02020603050405020304" pitchFamily="18" charset="0"/>
                <a:cs typeface="Times New Roman" panose="02020603050405020304" pitchFamily="18" charset="0"/>
              </a:rPr>
              <a:t>„</a:t>
            </a:r>
            <a:r>
              <a:rPr lang="cs-CZ" dirty="0">
                <a:solidFill>
                  <a:srgbClr val="7030A0"/>
                </a:solidFill>
                <a:latin typeface="Times New Roman" panose="02020603050405020304" pitchFamily="18" charset="0"/>
                <a:cs typeface="Times New Roman" panose="02020603050405020304" pitchFamily="18" charset="0"/>
              </a:rPr>
              <a:t>Jaké podmínky musí splňovat zadávání úkolu, aby u něj dítě udrželo pozornost?“</a:t>
            </a:r>
          </a:p>
          <a:p>
            <a:r>
              <a:rPr lang="cs-CZ" dirty="0">
                <a:solidFill>
                  <a:srgbClr val="7030A0"/>
                </a:solidFill>
                <a:latin typeface="Times New Roman" panose="02020603050405020304" pitchFamily="18" charset="0"/>
                <a:cs typeface="Times New Roman" panose="02020603050405020304" pitchFamily="18" charset="0"/>
              </a:rPr>
              <a:t>„Promyslete projevy možných poruch pozornosti.“ „Jak se může lišit nebo </a:t>
            </a:r>
            <a:r>
              <a:rPr lang="cs-CZ">
                <a:solidFill>
                  <a:srgbClr val="7030A0"/>
                </a:solidFill>
                <a:latin typeface="Times New Roman" panose="02020603050405020304" pitchFamily="18" charset="0"/>
                <a:cs typeface="Times New Roman" panose="02020603050405020304" pitchFamily="18" charset="0"/>
              </a:rPr>
              <a:t>naopak shodovat projev </a:t>
            </a:r>
            <a:r>
              <a:rPr lang="cs-CZ" dirty="0">
                <a:solidFill>
                  <a:srgbClr val="7030A0"/>
                </a:solidFill>
                <a:latin typeface="Times New Roman" panose="02020603050405020304" pitchFamily="18" charset="0"/>
                <a:cs typeface="Times New Roman" panose="02020603050405020304" pitchFamily="18" charset="0"/>
              </a:rPr>
              <a:t>dítěte s poruchou pozornosti(ADHD/ADD) a dítě nezaujaté úkolem?“</a:t>
            </a:r>
          </a:p>
        </p:txBody>
      </p:sp>
    </p:spTree>
    <p:extLst>
      <p:ext uri="{BB962C8B-B14F-4D97-AF65-F5344CB8AC3E}">
        <p14:creationId xmlns:p14="http://schemas.microsoft.com/office/powerpoint/2010/main" val="17556460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64AF11-AD78-4EA3-9846-62297B2D7DE5}"/>
              </a:ext>
            </a:extLst>
          </p:cNvPr>
          <p:cNvSpPr>
            <a:spLocks noGrp="1"/>
          </p:cNvSpPr>
          <p:nvPr>
            <p:ph type="title"/>
          </p:nvPr>
        </p:nvSpPr>
        <p:spPr/>
        <p:txBody>
          <a:bodyPr/>
          <a:lstStyle/>
          <a:p>
            <a:r>
              <a:rPr lang="cs-CZ" dirty="0"/>
              <a:t>Sociálně-emoční oblast</a:t>
            </a:r>
          </a:p>
        </p:txBody>
      </p:sp>
      <p:sp>
        <p:nvSpPr>
          <p:cNvPr id="3" name="Zástupný obsah 2">
            <a:extLst>
              <a:ext uri="{FF2B5EF4-FFF2-40B4-BE49-F238E27FC236}">
                <a16:creationId xmlns:a16="http://schemas.microsoft.com/office/drawing/2014/main" id="{0B6D86AF-29F1-4A12-8A10-65D3CEDFC041}"/>
              </a:ext>
            </a:extLst>
          </p:cNvPr>
          <p:cNvSpPr>
            <a:spLocks noGrp="1"/>
          </p:cNvSpPr>
          <p:nvPr>
            <p:ph idx="1"/>
          </p:nvPr>
        </p:nvSpPr>
        <p:spPr/>
        <p:txBody>
          <a:bodyPr/>
          <a:lstStyle/>
          <a:p>
            <a:r>
              <a:rPr lang="cs-CZ" dirty="0">
                <a:latin typeface="Times New Roman" panose="02020603050405020304" pitchFamily="18" charset="0"/>
                <a:cs typeface="Times New Roman" panose="02020603050405020304" pitchFamily="18" charset="0"/>
              </a:rPr>
              <a:t>Na základě sociálního učení si dítě osvojuje sociální dovednosti:</a:t>
            </a:r>
          </a:p>
          <a:p>
            <a:pPr marL="0" indent="0">
              <a:buNone/>
            </a:pPr>
            <a:r>
              <a:rPr lang="cs-CZ" dirty="0">
                <a:latin typeface="Times New Roman" panose="02020603050405020304" pitchFamily="18" charset="0"/>
                <a:cs typeface="Times New Roman" panose="02020603050405020304" pitchFamily="18" charset="0"/>
              </a:rPr>
              <a:t>     - komunikace (verbální i neverbální)</a:t>
            </a:r>
          </a:p>
          <a:p>
            <a:pPr marL="0" indent="0">
              <a:buNone/>
            </a:pPr>
            <a:r>
              <a:rPr lang="cs-CZ" dirty="0">
                <a:latin typeface="Times New Roman" panose="02020603050405020304" pitchFamily="18" charset="0"/>
                <a:cs typeface="Times New Roman" panose="02020603050405020304" pitchFamily="18" charset="0"/>
              </a:rPr>
              <a:t>     - přiměřené reagování na nové podněty</a:t>
            </a:r>
          </a:p>
          <a:p>
            <a:pPr marL="0" indent="0">
              <a:buNone/>
            </a:pPr>
            <a:r>
              <a:rPr lang="cs-CZ" dirty="0">
                <a:latin typeface="Times New Roman" panose="02020603050405020304" pitchFamily="18" charset="0"/>
                <a:cs typeface="Times New Roman" panose="02020603050405020304" pitchFamily="18" charset="0"/>
              </a:rPr>
              <a:t>     - adaptování se na nové prostředí</a:t>
            </a:r>
          </a:p>
          <a:p>
            <a:pPr marL="0" indent="0">
              <a:buNone/>
            </a:pPr>
            <a:r>
              <a:rPr lang="cs-CZ" dirty="0">
                <a:latin typeface="Times New Roman" panose="02020603050405020304" pitchFamily="18" charset="0"/>
                <a:cs typeface="Times New Roman" panose="02020603050405020304" pitchFamily="18" charset="0"/>
              </a:rPr>
              <a:t>     - porozumění vlastním pocitům a sebeovládání</a:t>
            </a:r>
          </a:p>
          <a:p>
            <a:pPr marL="0" indent="0">
              <a:buNone/>
            </a:pPr>
            <a:r>
              <a:rPr lang="cs-CZ" dirty="0">
                <a:latin typeface="Times New Roman" panose="02020603050405020304" pitchFamily="18" charset="0"/>
                <a:cs typeface="Times New Roman" panose="02020603050405020304" pitchFamily="18" charset="0"/>
              </a:rPr>
              <a:t>     - porozumění emocím a chování druhých lidí</a:t>
            </a:r>
          </a:p>
          <a:p>
            <a:pPr marL="0" indent="0">
              <a:buNone/>
            </a:pPr>
            <a:r>
              <a:rPr lang="cs-CZ" dirty="0">
                <a:latin typeface="Times New Roman" panose="02020603050405020304" pitchFamily="18" charset="0"/>
                <a:cs typeface="Times New Roman" panose="02020603050405020304" pitchFamily="18" charset="0"/>
              </a:rPr>
              <a:t>     - objektivní sebepojetí, sebehodnocení</a:t>
            </a:r>
          </a:p>
        </p:txBody>
      </p:sp>
    </p:spTree>
    <p:extLst>
      <p:ext uri="{BB962C8B-B14F-4D97-AF65-F5344CB8AC3E}">
        <p14:creationId xmlns:p14="http://schemas.microsoft.com/office/powerpoint/2010/main" val="4775863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409BEA-12E6-459B-A638-84AD699BB8E5}"/>
              </a:ext>
            </a:extLst>
          </p:cNvPr>
          <p:cNvSpPr>
            <a:spLocks noGrp="1"/>
          </p:cNvSpPr>
          <p:nvPr>
            <p:ph type="title"/>
          </p:nvPr>
        </p:nvSpPr>
        <p:spPr/>
        <p:txBody>
          <a:bodyPr/>
          <a:lstStyle/>
          <a:p>
            <a:r>
              <a:rPr lang="cs-CZ" dirty="0"/>
              <a:t>Sociálně-emoční dovednosti</a:t>
            </a:r>
          </a:p>
        </p:txBody>
      </p:sp>
      <p:sp>
        <p:nvSpPr>
          <p:cNvPr id="3" name="Zástupný obsah 2">
            <a:extLst>
              <a:ext uri="{FF2B5EF4-FFF2-40B4-BE49-F238E27FC236}">
                <a16:creationId xmlns:a16="http://schemas.microsoft.com/office/drawing/2014/main" id="{DE20C74E-7A99-40AF-A0EF-5C84AFDE04F6}"/>
              </a:ext>
            </a:extLst>
          </p:cNvPr>
          <p:cNvSpPr>
            <a:spLocks noGrp="1"/>
          </p:cNvSpPr>
          <p:nvPr>
            <p:ph idx="1"/>
          </p:nvPr>
        </p:nvSpPr>
        <p:spPr>
          <a:xfrm>
            <a:off x="781051" y="2011680"/>
            <a:ext cx="10753725" cy="3766185"/>
          </a:xfrm>
        </p:spPr>
        <p:txBody>
          <a:bodyPr/>
          <a:lstStyle/>
          <a:p>
            <a:r>
              <a:rPr lang="cs-CZ" dirty="0">
                <a:solidFill>
                  <a:srgbClr val="7030A0"/>
                </a:solidFill>
                <a:latin typeface="Times New Roman" panose="02020603050405020304" pitchFamily="18" charset="0"/>
                <a:cs typeface="Times New Roman" panose="02020603050405020304" pitchFamily="18" charset="0"/>
              </a:rPr>
              <a:t>Úkoly:</a:t>
            </a:r>
          </a:p>
          <a:p>
            <a:r>
              <a:rPr lang="cs-CZ" dirty="0">
                <a:solidFill>
                  <a:srgbClr val="7030A0"/>
                </a:solidFill>
                <a:latin typeface="Times New Roman" panose="02020603050405020304" pitchFamily="18" charset="0"/>
                <a:cs typeface="Times New Roman" panose="02020603050405020304" pitchFamily="18" charset="0"/>
              </a:rPr>
              <a:t>„ Zkuste definovat faktory, které ovlivňují citový a sociální vývoj dítěte.“</a:t>
            </a:r>
          </a:p>
          <a:p>
            <a:r>
              <a:rPr lang="cs-CZ" dirty="0">
                <a:solidFill>
                  <a:srgbClr val="7030A0"/>
                </a:solidFill>
                <a:latin typeface="Times New Roman" panose="02020603050405020304" pitchFamily="18" charset="0"/>
                <a:cs typeface="Times New Roman" panose="02020603050405020304" pitchFamily="18" charset="0"/>
              </a:rPr>
              <a:t>„Vybavujete si pomůcky na rozvoj sociálně-emočních dovedností z praxe?“</a:t>
            </a:r>
          </a:p>
        </p:txBody>
      </p:sp>
      <p:pic>
        <p:nvPicPr>
          <p:cNvPr id="1026" name="Picture 2" descr="Emušáci Ferda a jeho mouchy">
            <a:extLst>
              <a:ext uri="{FF2B5EF4-FFF2-40B4-BE49-F238E27FC236}">
                <a16:creationId xmlns:a16="http://schemas.microsoft.com/office/drawing/2014/main" id="{F27C8DA8-4FBF-49FB-8F17-1B9F640F92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385" y="3546000"/>
            <a:ext cx="2197959" cy="3312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ěti a emoce">
            <a:extLst>
              <a:ext uri="{FF2B5EF4-FFF2-40B4-BE49-F238E27FC236}">
                <a16:creationId xmlns:a16="http://schemas.microsoft.com/office/drawing/2014/main" id="{03147F21-A083-495E-A6A7-8A4499B98E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7675" y="4343401"/>
            <a:ext cx="2190750" cy="22002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8943FA3-281C-4A96-9BAA-5FBE51A42E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8550" y="3837940"/>
            <a:ext cx="2880000" cy="288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mpati karty | Koupit">
            <a:extLst>
              <a:ext uri="{FF2B5EF4-FFF2-40B4-BE49-F238E27FC236}">
                <a16:creationId xmlns:a16="http://schemas.microsoft.com/office/drawing/2014/main" id="{383DBEE6-022E-45C3-83A1-35306178BA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51816" y="499533"/>
            <a:ext cx="2390775"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2050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F489BF-7F8D-44FD-9B95-F2E7930E4D20}"/>
              </a:ext>
            </a:extLst>
          </p:cNvPr>
          <p:cNvSpPr>
            <a:spLocks noGrp="1"/>
          </p:cNvSpPr>
          <p:nvPr>
            <p:ph type="title"/>
          </p:nvPr>
        </p:nvSpPr>
        <p:spPr/>
        <p:txBody>
          <a:bodyPr/>
          <a:lstStyle/>
          <a:p>
            <a:r>
              <a:rPr lang="cs-CZ" dirty="0"/>
              <a:t>Materiály, programy, zdroje (výběrově)</a:t>
            </a:r>
          </a:p>
        </p:txBody>
      </p:sp>
      <p:pic>
        <p:nvPicPr>
          <p:cNvPr id="18" name="Zástupný obsah 17" descr="Zrakové vnímání I. - 0">
            <a:extLst>
              <a:ext uri="{FF2B5EF4-FFF2-40B4-BE49-F238E27FC236}">
                <a16:creationId xmlns:a16="http://schemas.microsoft.com/office/drawing/2014/main" id="{B8C1EEE8-6A01-464D-BE8B-3117C7997C89}"/>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09128" y="1813217"/>
            <a:ext cx="1138844" cy="1625138"/>
          </a:xfrm>
          <a:prstGeom prst="rect">
            <a:avLst/>
          </a:prstGeom>
          <a:noFill/>
          <a:ln>
            <a:noFill/>
          </a:ln>
        </p:spPr>
      </p:pic>
      <p:pic>
        <p:nvPicPr>
          <p:cNvPr id="19" name="Obrázek 18" descr="Zrakové vnímání, Optická diferenciace II. - Jiřina Bednářová | Databáze knih">
            <a:extLst>
              <a:ext uri="{FF2B5EF4-FFF2-40B4-BE49-F238E27FC236}">
                <a16:creationId xmlns:a16="http://schemas.microsoft.com/office/drawing/2014/main" id="{2229622E-4B86-47B3-AADB-7694AE9C65D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8975" y="1767596"/>
            <a:ext cx="1133475" cy="1623060"/>
          </a:xfrm>
          <a:prstGeom prst="rect">
            <a:avLst/>
          </a:prstGeom>
          <a:noFill/>
          <a:ln>
            <a:noFill/>
          </a:ln>
        </p:spPr>
      </p:pic>
      <p:pic>
        <p:nvPicPr>
          <p:cNvPr id="20" name="Obrázek 19" descr="Sluchové vnímání - Jiřina Bednářová | Databáze knih">
            <a:extLst>
              <a:ext uri="{FF2B5EF4-FFF2-40B4-BE49-F238E27FC236}">
                <a16:creationId xmlns:a16="http://schemas.microsoft.com/office/drawing/2014/main" id="{EF4071C4-EEAD-4783-BA93-2E90BBD8F52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4716" y="1803862"/>
            <a:ext cx="1126490" cy="1623060"/>
          </a:xfrm>
          <a:prstGeom prst="rect">
            <a:avLst/>
          </a:prstGeom>
          <a:noFill/>
          <a:ln>
            <a:noFill/>
          </a:ln>
        </p:spPr>
      </p:pic>
      <p:pic>
        <p:nvPicPr>
          <p:cNvPr id="21" name="Obrázek 20" descr="Jedním tahem - Jiřina Bednářová | Databáze knih">
            <a:extLst>
              <a:ext uri="{FF2B5EF4-FFF2-40B4-BE49-F238E27FC236}">
                <a16:creationId xmlns:a16="http://schemas.microsoft.com/office/drawing/2014/main" id="{88B43DF2-5E84-4783-B7CA-712BE611A8CD}"/>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4744" y="1690688"/>
            <a:ext cx="1148080" cy="1623060"/>
          </a:xfrm>
          <a:prstGeom prst="rect">
            <a:avLst/>
          </a:prstGeom>
          <a:noFill/>
          <a:ln>
            <a:noFill/>
          </a:ln>
        </p:spPr>
      </p:pic>
      <p:pic>
        <p:nvPicPr>
          <p:cNvPr id="22" name="Obrázek 21" descr="Kreslení před psaním - Jiřina Bednářová | Databáze knih">
            <a:extLst>
              <a:ext uri="{FF2B5EF4-FFF2-40B4-BE49-F238E27FC236}">
                <a16:creationId xmlns:a16="http://schemas.microsoft.com/office/drawing/2014/main" id="{0294FE9B-29CA-4751-B45A-522EABB002AE}"/>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66495" y="1803862"/>
            <a:ext cx="1133475" cy="1623060"/>
          </a:xfrm>
          <a:prstGeom prst="rect">
            <a:avLst/>
          </a:prstGeom>
          <a:noFill/>
          <a:ln>
            <a:noFill/>
          </a:ln>
        </p:spPr>
      </p:pic>
      <p:pic>
        <p:nvPicPr>
          <p:cNvPr id="23" name="Obrázek 22" descr="PŘEDČÍSELNÉ PŘEDSTAVY - Bednářová Jiřina - Knihkupectví U Malých">
            <a:extLst>
              <a:ext uri="{FF2B5EF4-FFF2-40B4-BE49-F238E27FC236}">
                <a16:creationId xmlns:a16="http://schemas.microsoft.com/office/drawing/2014/main" id="{85273A9F-3D9E-4180-BD22-105FF6407508}"/>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30759" y="3515015"/>
            <a:ext cx="1054735" cy="1623060"/>
          </a:xfrm>
          <a:prstGeom prst="rect">
            <a:avLst/>
          </a:prstGeom>
          <a:noFill/>
          <a:ln>
            <a:noFill/>
          </a:ln>
        </p:spPr>
      </p:pic>
      <p:pic>
        <p:nvPicPr>
          <p:cNvPr id="24" name="Obrázek 23" descr="Orientace v čase | INFRACEK.cz">
            <a:extLst>
              <a:ext uri="{FF2B5EF4-FFF2-40B4-BE49-F238E27FC236}">
                <a16:creationId xmlns:a16="http://schemas.microsoft.com/office/drawing/2014/main" id="{0F30F92A-1467-465E-BB0A-1A846CC49DAF}"/>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10315" y="3542242"/>
            <a:ext cx="1144270" cy="1623060"/>
          </a:xfrm>
          <a:prstGeom prst="rect">
            <a:avLst/>
          </a:prstGeom>
          <a:noFill/>
          <a:ln>
            <a:noFill/>
          </a:ln>
        </p:spPr>
      </p:pic>
      <p:pic>
        <p:nvPicPr>
          <p:cNvPr id="3090" name="Picture 18" descr="Školní zralost - Jiřina Bednářová, Vlasta Šmardová | KOSMAS.cz - vaše  internetové knihkupectví">
            <a:extLst>
              <a:ext uri="{FF2B5EF4-FFF2-40B4-BE49-F238E27FC236}">
                <a16:creationId xmlns:a16="http://schemas.microsoft.com/office/drawing/2014/main" id="{181570F7-70C7-427A-94A4-8C2C4B6A3CB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61206" y="3605492"/>
            <a:ext cx="2050313" cy="2916000"/>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Diagnostika dítěte předškolního věku - Jiřina Bednářová - Megaknihy.cz">
            <a:extLst>
              <a:ext uri="{FF2B5EF4-FFF2-40B4-BE49-F238E27FC236}">
                <a16:creationId xmlns:a16="http://schemas.microsoft.com/office/drawing/2014/main" id="{1BBD18B5-E887-4230-8ED6-CEE8BD065B4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66495" y="3605492"/>
            <a:ext cx="2015014" cy="284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3157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Orientace v prostoru a čase pro děti od 5 do 7 let">
            <a:extLst>
              <a:ext uri="{FF2B5EF4-FFF2-40B4-BE49-F238E27FC236}">
                <a16:creationId xmlns:a16="http://schemas.microsoft.com/office/drawing/2014/main" id="{1BB30194-678E-45D2-9FDD-766086612FF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00300" y="3709258"/>
            <a:ext cx="1749292" cy="2484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Rozvoj zrakového vnímání">
            <a:extLst>
              <a:ext uri="{FF2B5EF4-FFF2-40B4-BE49-F238E27FC236}">
                <a16:creationId xmlns:a16="http://schemas.microsoft.com/office/drawing/2014/main" id="{F738FD90-95FA-4613-92F5-7683C38DB1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842963"/>
            <a:ext cx="1562100" cy="22002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ozvoj grafomotoriky">
            <a:extLst>
              <a:ext uri="{FF2B5EF4-FFF2-40B4-BE49-F238E27FC236}">
                <a16:creationId xmlns:a16="http://schemas.microsoft.com/office/drawing/2014/main" id="{1083C61A-C4C1-4730-B05D-54451A06F7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279" y="842962"/>
            <a:ext cx="1487146" cy="2196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Mezi námi předškoláky pro děti od 4 do 6 let">
            <a:extLst>
              <a:ext uri="{FF2B5EF4-FFF2-40B4-BE49-F238E27FC236}">
                <a16:creationId xmlns:a16="http://schemas.microsoft.com/office/drawing/2014/main" id="{2E666761-42D1-41A9-B864-A016F7B592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0338" y="842962"/>
            <a:ext cx="1677166" cy="23760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Kniha Na návštěvě u malíře Jiřina Bednářová, Computer press | Kupi.cz">
            <a:extLst>
              <a:ext uri="{FF2B5EF4-FFF2-40B4-BE49-F238E27FC236}">
                <a16:creationId xmlns:a16="http://schemas.microsoft.com/office/drawing/2014/main" id="{8B6C9A93-D77C-4051-BF48-62C9A2BBD8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2150" y="3696799"/>
            <a:ext cx="161925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7647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6559F1-E507-47FC-B00E-74DB5FFA53CD}"/>
              </a:ext>
            </a:extLst>
          </p:cNvPr>
          <p:cNvSpPr>
            <a:spLocks noGrp="1"/>
          </p:cNvSpPr>
          <p:nvPr>
            <p:ph type="title"/>
          </p:nvPr>
        </p:nvSpPr>
        <p:spPr/>
        <p:txBody>
          <a:bodyPr/>
          <a:lstStyle/>
          <a:p>
            <a:r>
              <a:rPr lang="cs-CZ" dirty="0"/>
              <a:t>Preventivní programy, materiály</a:t>
            </a:r>
          </a:p>
        </p:txBody>
      </p:sp>
      <p:sp>
        <p:nvSpPr>
          <p:cNvPr id="3" name="Zástupný obsah 2">
            <a:extLst>
              <a:ext uri="{FF2B5EF4-FFF2-40B4-BE49-F238E27FC236}">
                <a16:creationId xmlns:a16="http://schemas.microsoft.com/office/drawing/2014/main" id="{B7F956D1-F0B0-4251-BFC0-0A92A36BC01C}"/>
              </a:ext>
            </a:extLst>
          </p:cNvPr>
          <p:cNvSpPr>
            <a:spLocks noGrp="1"/>
          </p:cNvSpPr>
          <p:nvPr>
            <p:ph idx="1"/>
          </p:nvPr>
        </p:nvSpPr>
        <p:spPr>
          <a:xfrm>
            <a:off x="676656" y="2011680"/>
            <a:ext cx="10753725" cy="4621132"/>
          </a:xfrm>
        </p:spPr>
        <p:txBody>
          <a:bodyPr>
            <a:normAutofit fontScale="92500" lnSpcReduction="20000"/>
          </a:bodyPr>
          <a:lstStyle/>
          <a:p>
            <a:pPr>
              <a:buFont typeface="Arial" panose="020B0604020202020204" pitchFamily="34" charset="0"/>
              <a:buChar char="•"/>
            </a:pPr>
            <a:r>
              <a:rPr lang="cs-CZ" sz="2000" b="1" dirty="0">
                <a:latin typeface="Times New Roman" panose="02020603050405020304" pitchFamily="18" charset="0"/>
                <a:cs typeface="Times New Roman" panose="02020603050405020304" pitchFamily="18" charset="0"/>
              </a:rPr>
              <a:t>KUPREV, KUMOT </a:t>
            </a:r>
            <a:r>
              <a:rPr lang="cs-CZ" sz="2000" dirty="0">
                <a:latin typeface="Times New Roman" panose="02020603050405020304" pitchFamily="18" charset="0"/>
                <a:cs typeface="Times New Roman" panose="02020603050405020304" pitchFamily="18" charset="0"/>
              </a:rPr>
              <a:t>(Kuncová)- </a:t>
            </a:r>
            <a:r>
              <a:rPr lang="cs-CZ" sz="2000" dirty="0">
                <a:solidFill>
                  <a:schemeClr val="tx1"/>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https://www.kuprog.cz/</a:t>
            </a:r>
            <a:r>
              <a:rPr lang="cs-CZ" sz="2000" dirty="0">
                <a:solidFill>
                  <a:schemeClr val="tx1"/>
                </a:solidFill>
                <a:latin typeface="Times New Roman" panose="02020603050405020304" pitchFamily="18" charset="0"/>
                <a:cs typeface="Times New Roman" panose="02020603050405020304" pitchFamily="18" charset="0"/>
              </a:rPr>
              <a:t>  </a:t>
            </a:r>
            <a:endParaRPr lang="cs-CZ" sz="20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cs-CZ" sz="2000" b="1" dirty="0">
                <a:latin typeface="Times New Roman" panose="02020603050405020304" pitchFamily="18" charset="0"/>
                <a:cs typeface="Times New Roman" panose="02020603050405020304" pitchFamily="18" charset="0"/>
              </a:rPr>
              <a:t>Dílčí oslabení výkonu  </a:t>
            </a:r>
            <a:r>
              <a:rPr lang="cs-CZ" sz="2000" dirty="0">
                <a:latin typeface="Times New Roman" panose="02020603050405020304" pitchFamily="18" charset="0"/>
                <a:cs typeface="Times New Roman" panose="02020603050405020304" pitchFamily="18" charset="0"/>
              </a:rPr>
              <a:t>- pro děti od 6 let</a:t>
            </a:r>
          </a:p>
          <a:p>
            <a:pPr marL="0" indent="0">
              <a:buNone/>
            </a:pPr>
            <a:r>
              <a:rPr lang="cs-CZ" sz="2000" dirty="0">
                <a:latin typeface="Times New Roman" panose="02020603050405020304" pitchFamily="18" charset="0"/>
                <a:cs typeface="Times New Roman" panose="02020603050405020304" pitchFamily="18" charset="0"/>
              </a:rPr>
              <a:t>    T</a:t>
            </a:r>
            <a:r>
              <a:rPr lang="cs-CZ" sz="2000" b="0" i="0" dirty="0">
                <a:solidFill>
                  <a:srgbClr val="000000"/>
                </a:solidFill>
                <a:effectLst/>
                <a:latin typeface="Times New Roman" panose="02020603050405020304" pitchFamily="18" charset="0"/>
                <a:cs typeface="Times New Roman" panose="02020603050405020304" pitchFamily="18" charset="0"/>
              </a:rPr>
              <a:t>réninkový program na odstraňování dílčích oslabení výkonu, která bývají hlavní příčinou obtíží při</a:t>
            </a:r>
          </a:p>
          <a:p>
            <a:pPr marL="0" indent="0">
              <a:buNone/>
            </a:pPr>
            <a:r>
              <a:rPr lang="cs-CZ" sz="2000" b="0" i="0" dirty="0">
                <a:solidFill>
                  <a:srgbClr val="000000"/>
                </a:solidFill>
                <a:effectLst/>
                <a:latin typeface="Times New Roman" panose="02020603050405020304" pitchFamily="18" charset="0"/>
                <a:cs typeface="Times New Roman" panose="02020603050405020304" pitchFamily="18" charset="0"/>
              </a:rPr>
              <a:t>     učení.</a:t>
            </a:r>
          </a:p>
          <a:p>
            <a:pPr>
              <a:buFont typeface="Arial" panose="020B0604020202020204" pitchFamily="34" charset="0"/>
              <a:buChar char="•"/>
            </a:pPr>
            <a:r>
              <a:rPr lang="cs-CZ" sz="2000" b="1" i="0" dirty="0" err="1">
                <a:solidFill>
                  <a:srgbClr val="000000"/>
                </a:solidFill>
                <a:effectLst/>
                <a:latin typeface="Times New Roman" panose="02020603050405020304" pitchFamily="18" charset="0"/>
                <a:cs typeface="Times New Roman" panose="02020603050405020304" pitchFamily="18" charset="0"/>
              </a:rPr>
              <a:t>Maxík</a:t>
            </a:r>
            <a:r>
              <a:rPr lang="cs-CZ" sz="2000" b="0" i="0" dirty="0">
                <a:solidFill>
                  <a:srgbClr val="000000"/>
                </a:solidFill>
                <a:effectLst/>
                <a:latin typeface="Times New Roman" panose="02020603050405020304" pitchFamily="18" charset="0"/>
                <a:cs typeface="Times New Roman" panose="02020603050405020304" pitchFamily="18" charset="0"/>
              </a:rPr>
              <a:t>  (Bubeníčková a kol.) - http://www.mujmaxik.snadno.eu/ </a:t>
            </a:r>
          </a:p>
          <a:p>
            <a:pPr>
              <a:buFont typeface="Arial" panose="020B0604020202020204" pitchFamily="34" charset="0"/>
              <a:buChar char="•"/>
            </a:pPr>
            <a:r>
              <a:rPr lang="cs-CZ" sz="2000" b="1" i="0" dirty="0">
                <a:solidFill>
                  <a:srgbClr val="000000"/>
                </a:solidFill>
                <a:effectLst/>
                <a:latin typeface="Times New Roman" panose="02020603050405020304" pitchFamily="18" charset="0"/>
                <a:cs typeface="Times New Roman" panose="02020603050405020304" pitchFamily="18" charset="0"/>
              </a:rPr>
              <a:t>Program HYPO </a:t>
            </a:r>
            <a:r>
              <a:rPr lang="cs-CZ" sz="2000" b="0" i="0" dirty="0">
                <a:solidFill>
                  <a:srgbClr val="000000"/>
                </a:solidFill>
                <a:effectLst/>
                <a:latin typeface="Times New Roman" panose="02020603050405020304" pitchFamily="18" charset="0"/>
                <a:cs typeface="Times New Roman" panose="02020603050405020304" pitchFamily="18" charset="0"/>
              </a:rPr>
              <a:t>(Michalová) - </a:t>
            </a:r>
            <a:r>
              <a:rPr lang="cs-CZ" sz="2000" b="0" i="0" dirty="0">
                <a:solidFill>
                  <a:schemeClr val="tx1"/>
                </a:solidFill>
                <a:effectLst/>
                <a:latin typeface="Times New Roman" panose="02020603050405020304" pitchFamily="18" charset="0"/>
                <a:cs typeface="Times New Roman" panose="02020603050405020304" pitchFamily="18" charset="0"/>
              </a:rPr>
              <a:t>p</a:t>
            </a:r>
            <a:r>
              <a:rPr lang="cs-CZ" sz="1600" b="0" i="0" dirty="0">
                <a:solidFill>
                  <a:schemeClr val="tx1"/>
                </a:solidFill>
                <a:effectLst/>
                <a:latin typeface="Times New Roman" panose="02020603050405020304" pitchFamily="18" charset="0"/>
                <a:cs typeface="Times New Roman" panose="02020603050405020304" pitchFamily="18" charset="0"/>
              </a:rPr>
              <a:t>rogram zlepšuje soustředění a pozornost, psychomotorické tempo, zrakové i sluchové vnímání a komunikační dovednosti.</a:t>
            </a:r>
            <a:endParaRPr lang="cs-CZ" sz="2000" b="0" i="0" dirty="0">
              <a:solidFill>
                <a:schemeClr val="tx1"/>
              </a:solidFill>
              <a:effectLst/>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cs-CZ" sz="2000" b="1" dirty="0">
                <a:solidFill>
                  <a:srgbClr val="000000"/>
                </a:solidFill>
                <a:latin typeface="Times New Roman" panose="02020603050405020304" pitchFamily="18" charset="0"/>
                <a:cs typeface="Times New Roman" panose="02020603050405020304" pitchFamily="18" charset="0"/>
              </a:rPr>
              <a:t>Metoda dobrého startu  </a:t>
            </a:r>
            <a:r>
              <a:rPr lang="cs-CZ" sz="2000" dirty="0">
                <a:solidFill>
                  <a:srgbClr val="000000"/>
                </a:solidFill>
                <a:latin typeface="Times New Roman" panose="02020603050405020304" pitchFamily="18" charset="0"/>
                <a:cs typeface="Times New Roman" panose="02020603050405020304" pitchFamily="18" charset="0"/>
              </a:rPr>
              <a:t>(</a:t>
            </a:r>
            <a:r>
              <a:rPr lang="cs-CZ" sz="2000" dirty="0" err="1">
                <a:solidFill>
                  <a:srgbClr val="000000"/>
                </a:solidFill>
                <a:latin typeface="Times New Roman" panose="02020603050405020304" pitchFamily="18" charset="0"/>
                <a:cs typeface="Times New Roman" panose="02020603050405020304" pitchFamily="18" charset="0"/>
              </a:rPr>
              <a:t>Bogdanowicz</a:t>
            </a:r>
            <a:r>
              <a:rPr lang="cs-CZ" sz="2000" dirty="0">
                <a:solidFill>
                  <a:srgbClr val="000000"/>
                </a:solidFill>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cs-CZ" sz="2000" b="1" dirty="0">
                <a:solidFill>
                  <a:srgbClr val="000000"/>
                </a:solidFill>
                <a:latin typeface="Times New Roman" panose="02020603050405020304" pitchFamily="18" charset="0"/>
                <a:cs typeface="Times New Roman" panose="02020603050405020304" pitchFamily="18" charset="0"/>
              </a:rPr>
              <a:t>Trénink jazykových schopností podle </a:t>
            </a:r>
            <a:r>
              <a:rPr lang="cs-CZ" sz="2000" b="1" dirty="0" err="1">
                <a:solidFill>
                  <a:srgbClr val="000000"/>
                </a:solidFill>
                <a:latin typeface="Times New Roman" panose="02020603050405020304" pitchFamily="18" charset="0"/>
                <a:cs typeface="Times New Roman" panose="02020603050405020304" pitchFamily="18" charset="0"/>
              </a:rPr>
              <a:t>Elkonina</a:t>
            </a:r>
            <a:endParaRPr lang="cs-CZ" sz="2000" b="1" dirty="0">
              <a:solidFill>
                <a:srgbClr val="00000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cs-CZ" sz="2000" b="1" dirty="0" err="1">
                <a:solidFill>
                  <a:srgbClr val="000000"/>
                </a:solidFill>
                <a:latin typeface="Times New Roman" panose="02020603050405020304" pitchFamily="18" charset="0"/>
                <a:cs typeface="Times New Roman" panose="02020603050405020304" pitchFamily="18" charset="0"/>
              </a:rPr>
              <a:t>B.Sindelarová</a:t>
            </a:r>
            <a:r>
              <a:rPr lang="cs-CZ" sz="2000" b="1" dirty="0">
                <a:solidFill>
                  <a:srgbClr val="000000"/>
                </a:solidFill>
                <a:latin typeface="Times New Roman" panose="02020603050405020304" pitchFamily="18" charset="0"/>
                <a:cs typeface="Times New Roman" panose="02020603050405020304" pitchFamily="18" charset="0"/>
              </a:rPr>
              <a:t> </a:t>
            </a:r>
            <a:r>
              <a:rPr lang="cs-CZ" sz="2000" dirty="0">
                <a:solidFill>
                  <a:srgbClr val="000000"/>
                </a:solidFill>
                <a:latin typeface="Times New Roman" panose="02020603050405020304" pitchFamily="18" charset="0"/>
                <a:cs typeface="Times New Roman" panose="02020603050405020304" pitchFamily="18" charset="0"/>
              </a:rPr>
              <a:t>– Předcházíme poruchám učení (soubor cvičení pro děti v předškolním roce a v první třídě)</a:t>
            </a:r>
          </a:p>
          <a:p>
            <a:pPr>
              <a:buFont typeface="Arial" panose="020B0604020202020204" pitchFamily="34" charset="0"/>
              <a:buChar char="•"/>
            </a:pPr>
            <a:r>
              <a:rPr lang="cs-CZ" sz="2000" b="1" dirty="0" err="1">
                <a:solidFill>
                  <a:srgbClr val="000000"/>
                </a:solidFill>
                <a:latin typeface="Times New Roman" panose="02020603050405020304" pitchFamily="18" charset="0"/>
                <a:cs typeface="Times New Roman" panose="02020603050405020304" pitchFamily="18" charset="0"/>
              </a:rPr>
              <a:t>J.Bednářová</a:t>
            </a:r>
            <a:r>
              <a:rPr lang="cs-CZ" sz="2000" b="1" dirty="0">
                <a:solidFill>
                  <a:srgbClr val="000000"/>
                </a:solidFill>
                <a:latin typeface="Times New Roman" panose="02020603050405020304" pitchFamily="18" charset="0"/>
                <a:cs typeface="Times New Roman" panose="02020603050405020304" pitchFamily="18" charset="0"/>
              </a:rPr>
              <a:t>, </a:t>
            </a:r>
            <a:r>
              <a:rPr lang="cs-CZ" sz="2000" b="1" dirty="0" err="1">
                <a:solidFill>
                  <a:srgbClr val="000000"/>
                </a:solidFill>
                <a:latin typeface="Times New Roman" panose="02020603050405020304" pitchFamily="18" charset="0"/>
                <a:cs typeface="Times New Roman" panose="02020603050405020304" pitchFamily="18" charset="0"/>
              </a:rPr>
              <a:t>V.Šmardová</a:t>
            </a:r>
            <a:r>
              <a:rPr lang="cs-CZ" sz="2000" b="1" dirty="0">
                <a:solidFill>
                  <a:srgbClr val="000000"/>
                </a:solidFill>
                <a:latin typeface="Times New Roman" panose="02020603050405020304" pitchFamily="18" charset="0"/>
                <a:cs typeface="Times New Roman" panose="02020603050405020304" pitchFamily="18" charset="0"/>
              </a:rPr>
              <a:t>  </a:t>
            </a:r>
            <a:r>
              <a:rPr lang="cs-CZ" sz="2000" dirty="0">
                <a:solidFill>
                  <a:srgbClr val="000000"/>
                </a:solidFill>
                <a:latin typeface="Times New Roman" panose="02020603050405020304" pitchFamily="18" charset="0"/>
                <a:cs typeface="Times New Roman" panose="02020603050405020304" pitchFamily="18" charset="0"/>
              </a:rPr>
              <a:t>(a kol.)- Edukativně-stimulační skupiny, Klokanův kufr, Klokanovy kapsy, Diagnostika dítěte předškolního věku</a:t>
            </a:r>
          </a:p>
          <a:p>
            <a:pPr>
              <a:buFont typeface="Arial" panose="020B0604020202020204" pitchFamily="34" charset="0"/>
              <a:buChar char="•"/>
            </a:pPr>
            <a:r>
              <a:rPr lang="cs-CZ" sz="1800" b="1" i="0" dirty="0">
                <a:solidFill>
                  <a:srgbClr val="7030A0"/>
                </a:solidFill>
                <a:effectLst/>
                <a:latin typeface="Times New Roman" panose="02020603050405020304" pitchFamily="18" charset="0"/>
                <a:cs typeface="Times New Roman" panose="02020603050405020304" pitchFamily="18" charset="0"/>
              </a:rPr>
              <a:t>Úkol:</a:t>
            </a:r>
          </a:p>
          <a:p>
            <a:pPr>
              <a:buFont typeface="Arial" panose="020B0604020202020204" pitchFamily="34" charset="0"/>
              <a:buChar char="•"/>
            </a:pPr>
            <a:r>
              <a:rPr lang="cs-CZ" sz="1800" b="1" dirty="0">
                <a:solidFill>
                  <a:srgbClr val="7030A0"/>
                </a:solidFill>
                <a:latin typeface="Times New Roman" panose="02020603050405020304" pitchFamily="18" charset="0"/>
                <a:cs typeface="Times New Roman" panose="02020603050405020304" pitchFamily="18" charset="0"/>
              </a:rPr>
              <a:t>„Pokud máte zkušenosti s některým programem/s materiály, v čem vnímáte pozitiva?“</a:t>
            </a:r>
            <a:endParaRPr lang="cs-CZ" sz="1800" b="1" i="0" dirty="0">
              <a:solidFill>
                <a:srgbClr val="7030A0"/>
              </a:solidFill>
              <a:effectLst/>
              <a:latin typeface="Times New Roman" panose="02020603050405020304" pitchFamily="18" charset="0"/>
              <a:cs typeface="Times New Roman" panose="02020603050405020304" pitchFamily="18" charset="0"/>
            </a:endParaRPr>
          </a:p>
          <a:p>
            <a:pPr marL="0" indent="0">
              <a:buNone/>
            </a:pPr>
            <a:endParaRPr lang="cs-CZ"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07340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618C95-9481-405E-9DE5-79C218EF2A29}"/>
              </a:ext>
            </a:extLst>
          </p:cNvPr>
          <p:cNvSpPr>
            <a:spLocks noGrp="1"/>
          </p:cNvSpPr>
          <p:nvPr>
            <p:ph type="title"/>
          </p:nvPr>
        </p:nvSpPr>
        <p:spPr/>
        <p:txBody>
          <a:bodyPr/>
          <a:lstStyle/>
          <a:p>
            <a:r>
              <a:rPr lang="cs-CZ" dirty="0"/>
              <a:t>Další……</a:t>
            </a:r>
          </a:p>
        </p:txBody>
      </p:sp>
      <p:sp>
        <p:nvSpPr>
          <p:cNvPr id="3" name="Zástupný obsah 2">
            <a:extLst>
              <a:ext uri="{FF2B5EF4-FFF2-40B4-BE49-F238E27FC236}">
                <a16:creationId xmlns:a16="http://schemas.microsoft.com/office/drawing/2014/main" id="{6DDC89A7-EECB-4796-9B7E-05A9243383CC}"/>
              </a:ext>
            </a:extLst>
          </p:cNvPr>
          <p:cNvSpPr>
            <a:spLocks noGrp="1"/>
          </p:cNvSpPr>
          <p:nvPr>
            <p:ph idx="1"/>
          </p:nvPr>
        </p:nvSpPr>
        <p:spPr/>
        <p:txBody>
          <a:bodyPr>
            <a:normAutofit/>
          </a:bodyPr>
          <a:lstStyle/>
          <a:p>
            <a:r>
              <a:rPr lang="cs-CZ" sz="3000" dirty="0">
                <a:latin typeface="Times New Roman" panose="02020603050405020304" pitchFamily="18" charset="0"/>
                <a:cs typeface="Times New Roman" panose="02020603050405020304" pitchFamily="18" charset="0"/>
              </a:rPr>
              <a:t>OTÁZKY?</a:t>
            </a:r>
          </a:p>
          <a:p>
            <a:endParaRPr lang="cs-CZ" sz="3000" dirty="0">
              <a:latin typeface="Times New Roman" panose="02020603050405020304" pitchFamily="18" charset="0"/>
              <a:cs typeface="Times New Roman" panose="02020603050405020304" pitchFamily="18" charset="0"/>
            </a:endParaRPr>
          </a:p>
          <a:p>
            <a:r>
              <a:rPr lang="cs-CZ" sz="3000" dirty="0">
                <a:latin typeface="Times New Roman" panose="02020603050405020304" pitchFamily="18" charset="0"/>
                <a:cs typeface="Times New Roman" panose="02020603050405020304" pitchFamily="18" charset="0"/>
              </a:rPr>
              <a:t>ZKUŠENOSTI?</a:t>
            </a:r>
          </a:p>
          <a:p>
            <a:endParaRPr lang="cs-CZ" sz="3000" dirty="0">
              <a:latin typeface="Times New Roman" panose="02020603050405020304" pitchFamily="18" charset="0"/>
              <a:cs typeface="Times New Roman" panose="02020603050405020304" pitchFamily="18" charset="0"/>
            </a:endParaRPr>
          </a:p>
          <a:p>
            <a:r>
              <a:rPr lang="cs-CZ" sz="3000" dirty="0">
                <a:latin typeface="Times New Roman" panose="02020603050405020304" pitchFamily="18" charset="0"/>
                <a:cs typeface="Times New Roman" panose="02020603050405020304" pitchFamily="18" charset="0"/>
              </a:rPr>
              <a:t>PRŮBĚH PORADENSKÉ SLUŽBY, PÉČE V PPP – DLE ZÁJMU</a:t>
            </a:r>
          </a:p>
        </p:txBody>
      </p:sp>
    </p:spTree>
    <p:extLst>
      <p:ext uri="{BB962C8B-B14F-4D97-AF65-F5344CB8AC3E}">
        <p14:creationId xmlns:p14="http://schemas.microsoft.com/office/powerpoint/2010/main" val="42237588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8F542C-8706-4B29-B30E-CFCC28C24C4F}"/>
              </a:ext>
            </a:extLst>
          </p:cNvPr>
          <p:cNvSpPr>
            <a:spLocks noGrp="1"/>
          </p:cNvSpPr>
          <p:nvPr>
            <p:ph type="title"/>
          </p:nvPr>
        </p:nvSpPr>
        <p:spPr/>
        <p:txBody>
          <a:bodyPr/>
          <a:lstStyle/>
          <a:p>
            <a:r>
              <a:rPr lang="cs-CZ" dirty="0"/>
              <a:t>Zdroje a doporučená literatura</a:t>
            </a:r>
          </a:p>
        </p:txBody>
      </p:sp>
      <p:sp>
        <p:nvSpPr>
          <p:cNvPr id="3" name="Zástupný obsah 2">
            <a:extLst>
              <a:ext uri="{FF2B5EF4-FFF2-40B4-BE49-F238E27FC236}">
                <a16:creationId xmlns:a16="http://schemas.microsoft.com/office/drawing/2014/main" id="{1B872FCA-30C5-4415-AC15-6903D5659498}"/>
              </a:ext>
            </a:extLst>
          </p:cNvPr>
          <p:cNvSpPr>
            <a:spLocks noGrp="1"/>
          </p:cNvSpPr>
          <p:nvPr>
            <p:ph idx="1"/>
          </p:nvPr>
        </p:nvSpPr>
        <p:spPr/>
        <p:txBody>
          <a:bodyPr>
            <a:normAutofit fontScale="47500" lnSpcReduction="20000"/>
          </a:bodyPr>
          <a:lstStyle/>
          <a:p>
            <a:pPr algn="l"/>
            <a:r>
              <a:rPr lang="cs-CZ" sz="3400" b="0" i="0" dirty="0">
                <a:solidFill>
                  <a:srgbClr val="000000"/>
                </a:solidFill>
                <a:effectLst/>
                <a:latin typeface="Times New Roman" panose="02020603050405020304" pitchFamily="18" charset="0"/>
                <a:cs typeface="Times New Roman" panose="02020603050405020304" pitchFamily="18" charset="0"/>
              </a:rPr>
              <a:t>Bednářová, J.; Šmardová, V. (2015). </a:t>
            </a:r>
            <a:r>
              <a:rPr lang="cs-CZ" sz="3400" b="0" i="1" dirty="0">
                <a:solidFill>
                  <a:srgbClr val="000000"/>
                </a:solidFill>
                <a:effectLst/>
                <a:latin typeface="Times New Roman" panose="02020603050405020304" pitchFamily="18" charset="0"/>
                <a:cs typeface="Times New Roman" panose="02020603050405020304" pitchFamily="18" charset="0"/>
              </a:rPr>
              <a:t>Diagnostika dítěte předškolního věku: co by dítě mělo umět ve věku od 3 do 6</a:t>
            </a:r>
            <a:r>
              <a:rPr lang="cs-CZ" sz="3400" b="0" i="0" dirty="0">
                <a:solidFill>
                  <a:srgbClr val="000000"/>
                </a:solidFill>
                <a:effectLst/>
                <a:latin typeface="Times New Roman" panose="02020603050405020304" pitchFamily="18" charset="0"/>
                <a:cs typeface="Times New Roman" panose="02020603050405020304" pitchFamily="18" charset="0"/>
              </a:rPr>
              <a:t> let. Vyd. 2. Brno: </a:t>
            </a:r>
            <a:r>
              <a:rPr lang="cs-CZ" sz="3400" b="0" i="0" dirty="0" err="1">
                <a:solidFill>
                  <a:srgbClr val="000000"/>
                </a:solidFill>
                <a:effectLst/>
                <a:latin typeface="Times New Roman" panose="02020603050405020304" pitchFamily="18" charset="0"/>
                <a:cs typeface="Times New Roman" panose="02020603050405020304" pitchFamily="18" charset="0"/>
              </a:rPr>
              <a:t>Computer</a:t>
            </a:r>
            <a:r>
              <a:rPr lang="cs-CZ" sz="3400" b="0" i="0" dirty="0">
                <a:solidFill>
                  <a:srgbClr val="000000"/>
                </a:solidFill>
                <a:effectLst/>
                <a:latin typeface="Times New Roman" panose="02020603050405020304" pitchFamily="18" charset="0"/>
                <a:cs typeface="Times New Roman" panose="02020603050405020304" pitchFamily="18" charset="0"/>
              </a:rPr>
              <a:t> </a:t>
            </a:r>
            <a:r>
              <a:rPr lang="cs-CZ" sz="3400" b="0" i="0" dirty="0" err="1">
                <a:solidFill>
                  <a:srgbClr val="000000"/>
                </a:solidFill>
                <a:effectLst/>
                <a:latin typeface="Times New Roman" panose="02020603050405020304" pitchFamily="18" charset="0"/>
                <a:cs typeface="Times New Roman" panose="02020603050405020304" pitchFamily="18" charset="0"/>
              </a:rPr>
              <a:t>Press</a:t>
            </a:r>
            <a:r>
              <a:rPr lang="cs-CZ" sz="3400" b="0" i="0" dirty="0">
                <a:solidFill>
                  <a:srgbClr val="000000"/>
                </a:solidFill>
                <a:effectLst/>
                <a:latin typeface="Times New Roman" panose="02020603050405020304" pitchFamily="18" charset="0"/>
                <a:cs typeface="Times New Roman" panose="02020603050405020304" pitchFamily="18" charset="0"/>
              </a:rPr>
              <a:t>. ISBN 978-80-266-0658-1.</a:t>
            </a:r>
          </a:p>
          <a:p>
            <a:pPr algn="l"/>
            <a:r>
              <a:rPr lang="cs-CZ" sz="3400" b="0" i="0" dirty="0">
                <a:solidFill>
                  <a:srgbClr val="000000"/>
                </a:solidFill>
                <a:effectLst/>
                <a:latin typeface="Times New Roman" panose="02020603050405020304" pitchFamily="18" charset="0"/>
                <a:cs typeface="Times New Roman" panose="02020603050405020304" pitchFamily="18" charset="0"/>
              </a:rPr>
              <a:t>Bednářová, J.; Šmardová, V. (2010). </a:t>
            </a:r>
            <a:r>
              <a:rPr lang="cs-CZ" sz="3400" b="0" i="1" dirty="0">
                <a:solidFill>
                  <a:srgbClr val="000000"/>
                </a:solidFill>
                <a:effectLst/>
                <a:latin typeface="Times New Roman" panose="02020603050405020304" pitchFamily="18" charset="0"/>
                <a:cs typeface="Times New Roman" panose="02020603050405020304" pitchFamily="18" charset="0"/>
              </a:rPr>
              <a:t>Školní zralost: co by mělo umět dítě před vstupem do školy.</a:t>
            </a:r>
            <a:r>
              <a:rPr lang="cs-CZ" sz="3400" b="0" i="0" dirty="0">
                <a:solidFill>
                  <a:srgbClr val="000000"/>
                </a:solidFill>
                <a:effectLst/>
                <a:latin typeface="Times New Roman" panose="02020603050405020304" pitchFamily="18" charset="0"/>
                <a:cs typeface="Times New Roman" panose="02020603050405020304" pitchFamily="18" charset="0"/>
              </a:rPr>
              <a:t> Vyd. 1. Brno: </a:t>
            </a:r>
            <a:r>
              <a:rPr lang="cs-CZ" sz="3400" b="0" i="0" dirty="0" err="1">
                <a:solidFill>
                  <a:srgbClr val="000000"/>
                </a:solidFill>
                <a:effectLst/>
                <a:latin typeface="Times New Roman" panose="02020603050405020304" pitchFamily="18" charset="0"/>
                <a:cs typeface="Times New Roman" panose="02020603050405020304" pitchFamily="18" charset="0"/>
              </a:rPr>
              <a:t>Computer</a:t>
            </a:r>
            <a:r>
              <a:rPr lang="cs-CZ" sz="3400" b="0" i="0" dirty="0">
                <a:solidFill>
                  <a:srgbClr val="000000"/>
                </a:solidFill>
                <a:effectLst/>
                <a:latin typeface="Times New Roman" panose="02020603050405020304" pitchFamily="18" charset="0"/>
                <a:cs typeface="Times New Roman" panose="02020603050405020304" pitchFamily="18" charset="0"/>
              </a:rPr>
              <a:t> </a:t>
            </a:r>
            <a:r>
              <a:rPr lang="cs-CZ" sz="3400" b="0" i="0" dirty="0" err="1">
                <a:solidFill>
                  <a:srgbClr val="000000"/>
                </a:solidFill>
                <a:effectLst/>
                <a:latin typeface="Times New Roman" panose="02020603050405020304" pitchFamily="18" charset="0"/>
                <a:cs typeface="Times New Roman" panose="02020603050405020304" pitchFamily="18" charset="0"/>
              </a:rPr>
              <a:t>Press</a:t>
            </a:r>
            <a:r>
              <a:rPr lang="cs-CZ" sz="3400" b="0" i="0" dirty="0">
                <a:solidFill>
                  <a:srgbClr val="000000"/>
                </a:solidFill>
                <a:effectLst/>
                <a:latin typeface="Times New Roman" panose="02020603050405020304" pitchFamily="18" charset="0"/>
                <a:cs typeface="Times New Roman" panose="02020603050405020304" pitchFamily="18" charset="0"/>
              </a:rPr>
              <a:t>. ISBN 978-802-5125-694.</a:t>
            </a:r>
          </a:p>
          <a:p>
            <a:pPr marL="0" indent="0" algn="l">
              <a:buNone/>
            </a:pPr>
            <a:endParaRPr lang="cs-CZ" sz="2500" b="0" i="0" dirty="0">
              <a:solidFill>
                <a:srgbClr val="000000"/>
              </a:solidFill>
              <a:effectLst/>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cs-CZ" sz="2500" b="0" i="0" dirty="0">
                <a:solidFill>
                  <a:srgbClr val="000000"/>
                </a:solidFill>
                <a:effectLst/>
                <a:latin typeface="Times New Roman" panose="02020603050405020304" pitchFamily="18" charset="0"/>
                <a:cs typeface="Times New Roman" panose="02020603050405020304" pitchFamily="18" charset="0"/>
              </a:rPr>
              <a:t>KOVÁŘOVÁ, M.: Rozvíjíme řeč a komunikační schopnosti dítěte, IV. díl: od 3 do 6 let</a:t>
            </a:r>
            <a:endParaRPr lang="cs-CZ" sz="2500" b="0" i="0" dirty="0">
              <a:solidFill>
                <a:srgbClr val="575757"/>
              </a:solidFill>
              <a:effectLst/>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cs-CZ" sz="2500" b="0" i="0" dirty="0">
                <a:solidFill>
                  <a:srgbClr val="000000"/>
                </a:solidFill>
                <a:effectLst/>
                <a:latin typeface="Times New Roman" panose="02020603050405020304" pitchFamily="18" charset="0"/>
                <a:cs typeface="Times New Roman" panose="02020603050405020304" pitchFamily="18" charset="0"/>
              </a:rPr>
              <a:t>MICHALOVÁ, Z.: Vývoj dítěte v některých oblastech od narození do zahájení školní docházky, Metodický portál – inspirace a zkušenosti učitelů, dostupné na </a:t>
            </a:r>
            <a:r>
              <a:rPr lang="cs-CZ" sz="2500" b="0" i="0" dirty="0">
                <a:solidFill>
                  <a:srgbClr val="000000"/>
                </a:solidFill>
                <a:effectLst/>
                <a:latin typeface="Times New Roman" panose="02020603050405020304" pitchFamily="18" charset="0"/>
                <a:cs typeface="Times New Roman" panose="02020603050405020304" pitchFamily="18" charset="0"/>
                <a:hlinkClick r:id="rId2"/>
              </a:rPr>
              <a:t>http://clanky.rvp.cz</a:t>
            </a:r>
            <a:r>
              <a:rPr lang="cs-CZ" sz="2500" b="0" i="0" dirty="0">
                <a:solidFill>
                  <a:srgbClr val="000000"/>
                </a:solidFill>
                <a:effectLst/>
                <a:latin typeface="Times New Roman" panose="02020603050405020304" pitchFamily="18" charset="0"/>
                <a:cs typeface="Times New Roman" panose="02020603050405020304" pitchFamily="18" charset="0"/>
              </a:rPr>
              <a:t>, 2007</a:t>
            </a:r>
            <a:endParaRPr lang="cs-CZ" sz="2500" b="0" i="0" dirty="0">
              <a:solidFill>
                <a:srgbClr val="575757"/>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cs-CZ" sz="2500" b="0" i="0" dirty="0">
                <a:solidFill>
                  <a:srgbClr val="000000"/>
                </a:solidFill>
                <a:effectLst/>
                <a:latin typeface="Times New Roman" panose="02020603050405020304" pitchFamily="18" charset="0"/>
                <a:cs typeface="Times New Roman" panose="02020603050405020304" pitchFamily="18" charset="0"/>
              </a:rPr>
              <a:t>CHARVÁTOVÁ-KOPICOVÁ, V.; BOHÁČOVÁ, Š.: </a:t>
            </a:r>
            <a:r>
              <a:rPr lang="cs-CZ" sz="2500" b="0" i="1" dirty="0">
                <a:solidFill>
                  <a:srgbClr val="000000"/>
                </a:solidFill>
                <a:effectLst/>
                <a:latin typeface="Times New Roman" panose="02020603050405020304" pitchFamily="18" charset="0"/>
                <a:cs typeface="Times New Roman" panose="02020603050405020304" pitchFamily="18" charset="0"/>
              </a:rPr>
              <a:t>Šimonovy pracovní listy 6 – Logopedická cvičení I</a:t>
            </a:r>
            <a:r>
              <a:rPr lang="cs-CZ" sz="2500" b="0" i="0" dirty="0">
                <a:solidFill>
                  <a:srgbClr val="000000"/>
                </a:solidFill>
                <a:effectLst/>
                <a:latin typeface="Times New Roman" panose="02020603050405020304" pitchFamily="18" charset="0"/>
                <a:cs typeface="Times New Roman" panose="02020603050405020304" pitchFamily="18" charset="0"/>
              </a:rPr>
              <a:t>. Portál, Praha 2007. ISBN 978-80-7367-260-7.</a:t>
            </a:r>
          </a:p>
          <a:p>
            <a:pPr algn="l">
              <a:buFont typeface="Arial" panose="020B0604020202020204" pitchFamily="34" charset="0"/>
              <a:buChar char="•"/>
            </a:pPr>
            <a:r>
              <a:rPr lang="cs-CZ" sz="2500" b="0" i="0" dirty="0">
                <a:solidFill>
                  <a:srgbClr val="000000"/>
                </a:solidFill>
                <a:effectLst/>
                <a:latin typeface="Times New Roman" panose="02020603050405020304" pitchFamily="18" charset="0"/>
                <a:cs typeface="Times New Roman" panose="02020603050405020304" pitchFamily="18" charset="0"/>
              </a:rPr>
              <a:t>CHARVÁTOVÁ-KOPICOVÁ, V.; BOHÁČOVÁ, Š.: </a:t>
            </a:r>
            <a:r>
              <a:rPr lang="cs-CZ" sz="2500" b="0" i="1" dirty="0">
                <a:solidFill>
                  <a:srgbClr val="000000"/>
                </a:solidFill>
                <a:effectLst/>
                <a:latin typeface="Times New Roman" panose="02020603050405020304" pitchFamily="18" charset="0"/>
                <a:cs typeface="Times New Roman" panose="02020603050405020304" pitchFamily="18" charset="0"/>
              </a:rPr>
              <a:t>Šimonovy pracovní listy 7 – Logopedická cvičení II</a:t>
            </a:r>
            <a:r>
              <a:rPr lang="cs-CZ" sz="2500" b="0" i="0" dirty="0">
                <a:solidFill>
                  <a:srgbClr val="000000"/>
                </a:solidFill>
                <a:effectLst/>
                <a:latin typeface="Times New Roman" panose="02020603050405020304" pitchFamily="18" charset="0"/>
                <a:cs typeface="Times New Roman" panose="02020603050405020304" pitchFamily="18" charset="0"/>
              </a:rPr>
              <a:t>. Portál, Praha 2007. ISBN 978-80-7367-261-4.</a:t>
            </a:r>
          </a:p>
          <a:p>
            <a:pPr algn="l">
              <a:buFont typeface="Arial" panose="020B0604020202020204" pitchFamily="34" charset="0"/>
              <a:buChar char="•"/>
            </a:pPr>
            <a:r>
              <a:rPr lang="cs-CZ" sz="2500" b="0" i="0" dirty="0" err="1">
                <a:solidFill>
                  <a:srgbClr val="000000"/>
                </a:solidFill>
                <a:effectLst/>
                <a:latin typeface="Times New Roman" panose="02020603050405020304" pitchFamily="18" charset="0"/>
                <a:cs typeface="Times New Roman" panose="02020603050405020304" pitchFamily="18" charset="0"/>
              </a:rPr>
              <a:t>Bytešníková</a:t>
            </a:r>
            <a:r>
              <a:rPr lang="cs-CZ" sz="2500" b="0" i="0" dirty="0">
                <a:solidFill>
                  <a:srgbClr val="000000"/>
                </a:solidFill>
                <a:effectLst/>
                <a:latin typeface="Times New Roman" panose="02020603050405020304" pitchFamily="18" charset="0"/>
                <a:cs typeface="Times New Roman" panose="02020603050405020304" pitchFamily="18" charset="0"/>
              </a:rPr>
              <a:t>, I., Komunikace dětí předškolního věku, Praha: Grada, 2012. ISBN 978-80-247-3008-0</a:t>
            </a:r>
          </a:p>
          <a:p>
            <a:pPr algn="l">
              <a:buFont typeface="Arial" panose="020B0604020202020204" pitchFamily="34" charset="0"/>
              <a:buChar char="•"/>
            </a:pPr>
            <a:r>
              <a:rPr lang="cs-CZ" sz="2500" b="0" i="0" dirty="0">
                <a:solidFill>
                  <a:srgbClr val="000000"/>
                </a:solidFill>
                <a:effectLst/>
                <a:latin typeface="Times New Roman" panose="02020603050405020304" pitchFamily="18" charset="0"/>
                <a:cs typeface="Times New Roman" panose="02020603050405020304" pitchFamily="18" charset="0"/>
              </a:rPr>
              <a:t>BEDNÁŘOVÁ, J. </a:t>
            </a:r>
            <a:r>
              <a:rPr lang="cs-CZ" sz="2500" b="0" i="1" dirty="0">
                <a:solidFill>
                  <a:srgbClr val="000000"/>
                </a:solidFill>
                <a:effectLst/>
                <a:latin typeface="Times New Roman" panose="02020603050405020304" pitchFamily="18" charset="0"/>
                <a:cs typeface="Times New Roman" panose="02020603050405020304" pitchFamily="18" charset="0"/>
              </a:rPr>
              <a:t>Čtení s porozuměním a hry s jazykem. Čteme se skřítkem Alfrédem.</a:t>
            </a:r>
            <a:r>
              <a:rPr lang="cs-CZ" sz="2500" b="0" i="0" dirty="0">
                <a:solidFill>
                  <a:srgbClr val="000000"/>
                </a:solidFill>
                <a:effectLst/>
                <a:latin typeface="Times New Roman" panose="02020603050405020304" pitchFamily="18" charset="0"/>
                <a:cs typeface="Times New Roman" panose="02020603050405020304" pitchFamily="18" charset="0"/>
              </a:rPr>
              <a:t> Brno: </a:t>
            </a:r>
            <a:r>
              <a:rPr lang="cs-CZ" sz="2500" b="0" i="0" dirty="0" err="1">
                <a:solidFill>
                  <a:srgbClr val="000000"/>
                </a:solidFill>
                <a:effectLst/>
                <a:latin typeface="Times New Roman" panose="02020603050405020304" pitchFamily="18" charset="0"/>
                <a:cs typeface="Times New Roman" panose="02020603050405020304" pitchFamily="18" charset="0"/>
              </a:rPr>
              <a:t>Edika</a:t>
            </a:r>
            <a:r>
              <a:rPr lang="cs-CZ" sz="2500" b="0" i="0" dirty="0">
                <a:solidFill>
                  <a:srgbClr val="000000"/>
                </a:solidFill>
                <a:effectLst/>
                <a:latin typeface="Times New Roman" panose="02020603050405020304" pitchFamily="18" charset="0"/>
                <a:cs typeface="Times New Roman" panose="02020603050405020304" pitchFamily="18" charset="0"/>
              </a:rPr>
              <a:t>, 2012. ISBN 978-80-266-0004-6.</a:t>
            </a:r>
          </a:p>
          <a:p>
            <a:pPr algn="l">
              <a:buFont typeface="Arial" panose="020B0604020202020204" pitchFamily="34" charset="0"/>
              <a:buChar char="•"/>
            </a:pPr>
            <a:r>
              <a:rPr lang="cs-CZ" sz="2500" b="0" i="0" dirty="0">
                <a:solidFill>
                  <a:srgbClr val="000000"/>
                </a:solidFill>
                <a:effectLst/>
                <a:latin typeface="Times New Roman" panose="02020603050405020304" pitchFamily="18" charset="0"/>
                <a:cs typeface="Times New Roman" panose="02020603050405020304" pitchFamily="18" charset="0"/>
              </a:rPr>
              <a:t> BEDNÁŘOVÁ, J. </a:t>
            </a:r>
            <a:r>
              <a:rPr lang="cs-CZ" sz="2500" b="0" i="1" dirty="0">
                <a:solidFill>
                  <a:srgbClr val="000000"/>
                </a:solidFill>
                <a:effectLst/>
                <a:latin typeface="Times New Roman" panose="02020603050405020304" pitchFamily="18" charset="0"/>
                <a:cs typeface="Times New Roman" panose="02020603050405020304" pitchFamily="18" charset="0"/>
              </a:rPr>
              <a:t>Orientace v prostoru a v čase. Kdy to bylo, kde se stalo, medvídě již nebloudilo</a:t>
            </a:r>
            <a:r>
              <a:rPr lang="cs-CZ" sz="2500" b="0" i="0" dirty="0">
                <a:solidFill>
                  <a:srgbClr val="000000"/>
                </a:solidFill>
                <a:effectLst/>
                <a:latin typeface="Times New Roman" panose="02020603050405020304" pitchFamily="18" charset="0"/>
                <a:cs typeface="Times New Roman" panose="02020603050405020304" pitchFamily="18" charset="0"/>
              </a:rPr>
              <a:t>. Brno: </a:t>
            </a:r>
            <a:r>
              <a:rPr lang="cs-CZ" sz="2500" b="0" i="0" dirty="0" err="1">
                <a:solidFill>
                  <a:srgbClr val="000000"/>
                </a:solidFill>
                <a:effectLst/>
                <a:latin typeface="Times New Roman" panose="02020603050405020304" pitchFamily="18" charset="0"/>
                <a:cs typeface="Times New Roman" panose="02020603050405020304" pitchFamily="18" charset="0"/>
              </a:rPr>
              <a:t>Edika</a:t>
            </a:r>
            <a:r>
              <a:rPr lang="cs-CZ" sz="2500" b="0" i="0" dirty="0">
                <a:solidFill>
                  <a:srgbClr val="000000"/>
                </a:solidFill>
                <a:effectLst/>
                <a:latin typeface="Times New Roman" panose="02020603050405020304" pitchFamily="18" charset="0"/>
                <a:cs typeface="Times New Roman" panose="02020603050405020304" pitchFamily="18" charset="0"/>
              </a:rPr>
              <a:t>, 2012. ISBN 978-80-266-0078-7.</a:t>
            </a:r>
          </a:p>
          <a:p>
            <a:pPr algn="l">
              <a:buFont typeface="Arial" panose="020B0604020202020204" pitchFamily="34" charset="0"/>
              <a:buChar char="•"/>
            </a:pPr>
            <a:r>
              <a:rPr lang="cs-CZ" sz="2500" b="0" i="0" dirty="0">
                <a:solidFill>
                  <a:srgbClr val="000000"/>
                </a:solidFill>
                <a:effectLst/>
                <a:latin typeface="Times New Roman" panose="02020603050405020304" pitchFamily="18" charset="0"/>
                <a:cs typeface="Times New Roman" panose="02020603050405020304" pitchFamily="18" charset="0"/>
              </a:rPr>
              <a:t>DVOŘÁK, J. </a:t>
            </a:r>
            <a:r>
              <a:rPr lang="cs-CZ" sz="2500" b="0" i="1" dirty="0">
                <a:solidFill>
                  <a:srgbClr val="000000"/>
                </a:solidFill>
                <a:effectLst/>
                <a:latin typeface="Times New Roman" panose="02020603050405020304" pitchFamily="18" charset="0"/>
                <a:cs typeface="Times New Roman" panose="02020603050405020304" pitchFamily="18" charset="0"/>
              </a:rPr>
              <a:t>Logopedický slovník</a:t>
            </a:r>
            <a:r>
              <a:rPr lang="cs-CZ" sz="2500" b="0" i="0" dirty="0">
                <a:solidFill>
                  <a:srgbClr val="000000"/>
                </a:solidFill>
                <a:effectLst/>
                <a:latin typeface="Times New Roman" panose="02020603050405020304" pitchFamily="18" charset="0"/>
                <a:cs typeface="Times New Roman" panose="02020603050405020304" pitchFamily="18" charset="0"/>
              </a:rPr>
              <a:t>. Žďár nad Sázavou: Logopedické centrum.</a:t>
            </a:r>
          </a:p>
          <a:p>
            <a:endParaRPr lang="cs-CZ" dirty="0"/>
          </a:p>
        </p:txBody>
      </p:sp>
    </p:spTree>
    <p:extLst>
      <p:ext uri="{BB962C8B-B14F-4D97-AF65-F5344CB8AC3E}">
        <p14:creationId xmlns:p14="http://schemas.microsoft.com/office/powerpoint/2010/main" val="87423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DC9275F9-8B24-4E56-A753-2DBB45F32C11}"/>
              </a:ext>
            </a:extLst>
          </p:cNvPr>
          <p:cNvSpPr>
            <a:spLocks noGrp="1"/>
          </p:cNvSpPr>
          <p:nvPr>
            <p:ph idx="1"/>
          </p:nvPr>
        </p:nvSpPr>
        <p:spPr>
          <a:xfrm>
            <a:off x="676656" y="1364776"/>
            <a:ext cx="10753725" cy="4413089"/>
          </a:xfrm>
        </p:spPr>
        <p:txBody>
          <a:bodyPr>
            <a:normAutofit fontScale="92500"/>
          </a:bodyPr>
          <a:lstStyle/>
          <a:p>
            <a:pPr algn="l">
              <a:buFont typeface="Arial" panose="020B0604020202020204" pitchFamily="34" charset="0"/>
              <a:buChar char="•"/>
            </a:pPr>
            <a:r>
              <a:rPr lang="cs-CZ" b="0" i="0" dirty="0">
                <a:solidFill>
                  <a:srgbClr val="323D4F"/>
                </a:solidFill>
                <a:effectLst/>
                <a:latin typeface="Times New Roman" panose="02020603050405020304" pitchFamily="18" charset="0"/>
                <a:cs typeface="Times New Roman" panose="02020603050405020304" pitchFamily="18" charset="0"/>
              </a:rPr>
              <a:t>ZELINKOVÁ, O.: </a:t>
            </a:r>
            <a:r>
              <a:rPr lang="cs-CZ" b="0" i="1" dirty="0">
                <a:solidFill>
                  <a:srgbClr val="323D4F"/>
                </a:solidFill>
                <a:effectLst/>
                <a:latin typeface="Times New Roman" panose="02020603050405020304" pitchFamily="18" charset="0"/>
                <a:cs typeface="Times New Roman" panose="02020603050405020304" pitchFamily="18" charset="0"/>
              </a:rPr>
              <a:t>Poruchy učení</a:t>
            </a:r>
            <a:r>
              <a:rPr lang="cs-CZ" b="0" i="0" dirty="0">
                <a:solidFill>
                  <a:srgbClr val="323D4F"/>
                </a:solidFill>
                <a:effectLst/>
                <a:latin typeface="Times New Roman" panose="02020603050405020304" pitchFamily="18" charset="0"/>
                <a:cs typeface="Times New Roman" panose="02020603050405020304" pitchFamily="18" charset="0"/>
              </a:rPr>
              <a:t>. Portál, Praha 2003.</a:t>
            </a:r>
          </a:p>
          <a:p>
            <a:pPr algn="l">
              <a:buFont typeface="Arial" panose="020B0604020202020204" pitchFamily="34" charset="0"/>
              <a:buChar char="•"/>
            </a:pPr>
            <a:r>
              <a:rPr lang="cs-CZ" b="0" i="0" dirty="0">
                <a:solidFill>
                  <a:srgbClr val="323D4F"/>
                </a:solidFill>
                <a:effectLst/>
                <a:latin typeface="Times New Roman" panose="02020603050405020304" pitchFamily="18" charset="0"/>
                <a:cs typeface="Times New Roman" panose="02020603050405020304" pitchFamily="18" charset="0"/>
              </a:rPr>
              <a:t>JUCOVIČOVÁ, D., ŽÁČKOVÁ,H.: </a:t>
            </a:r>
            <a:r>
              <a:rPr lang="cs-CZ" b="0" i="1" dirty="0">
                <a:solidFill>
                  <a:srgbClr val="323D4F"/>
                </a:solidFill>
                <a:effectLst/>
                <a:latin typeface="Times New Roman" panose="02020603050405020304" pitchFamily="18" charset="0"/>
                <a:cs typeface="Times New Roman" panose="02020603050405020304" pitchFamily="18" charset="0"/>
              </a:rPr>
              <a:t>Smyslové vnímání</a:t>
            </a:r>
            <a:r>
              <a:rPr lang="cs-CZ" b="0" i="0" dirty="0">
                <a:solidFill>
                  <a:srgbClr val="323D4F"/>
                </a:solidFill>
                <a:effectLst/>
                <a:latin typeface="Times New Roman" panose="02020603050405020304" pitchFamily="18" charset="0"/>
                <a:cs typeface="Times New Roman" panose="02020603050405020304" pitchFamily="18" charset="0"/>
              </a:rPr>
              <a:t>. Nakladatelství D+H, Praha 2003.</a:t>
            </a:r>
          </a:p>
          <a:p>
            <a:pPr algn="l">
              <a:buFont typeface="Arial" panose="020B0604020202020204" pitchFamily="34" charset="0"/>
              <a:buChar char="•"/>
            </a:pPr>
            <a:r>
              <a:rPr lang="cs-CZ" b="0" i="0" dirty="0">
                <a:solidFill>
                  <a:srgbClr val="323D4F"/>
                </a:solidFill>
                <a:effectLst/>
                <a:latin typeface="Times New Roman" panose="02020603050405020304" pitchFamily="18" charset="0"/>
                <a:cs typeface="Times New Roman" panose="02020603050405020304" pitchFamily="18" charset="0"/>
              </a:rPr>
              <a:t>POKORNÁ, V.: </a:t>
            </a:r>
            <a:r>
              <a:rPr lang="cs-CZ" b="0" i="1" dirty="0">
                <a:solidFill>
                  <a:srgbClr val="323D4F"/>
                </a:solidFill>
                <a:effectLst/>
                <a:latin typeface="Times New Roman" panose="02020603050405020304" pitchFamily="18" charset="0"/>
                <a:cs typeface="Times New Roman" panose="02020603050405020304" pitchFamily="18" charset="0"/>
              </a:rPr>
              <a:t>Cvičení pro děti se specifickými poruchami učení.</a:t>
            </a:r>
            <a:r>
              <a:rPr lang="cs-CZ" b="0" i="0" dirty="0">
                <a:solidFill>
                  <a:srgbClr val="323D4F"/>
                </a:solidFill>
                <a:effectLst/>
                <a:latin typeface="Times New Roman" panose="02020603050405020304" pitchFamily="18" charset="0"/>
                <a:cs typeface="Times New Roman" panose="02020603050405020304" pitchFamily="18" charset="0"/>
              </a:rPr>
              <a:t> Portál, Praha 2007.</a:t>
            </a:r>
          </a:p>
          <a:p>
            <a:pPr algn="l">
              <a:buFont typeface="Arial" panose="020B0604020202020204" pitchFamily="34" charset="0"/>
              <a:buChar char="•"/>
            </a:pPr>
            <a:r>
              <a:rPr lang="cs-CZ" b="0" i="0" dirty="0">
                <a:solidFill>
                  <a:srgbClr val="323D4F"/>
                </a:solidFill>
                <a:effectLst/>
                <a:latin typeface="Times New Roman" panose="02020603050405020304" pitchFamily="18" charset="0"/>
                <a:cs typeface="Times New Roman" panose="02020603050405020304" pitchFamily="18" charset="0"/>
              </a:rPr>
              <a:t>MICHALOVÁ, Z. a kol.: </a:t>
            </a:r>
            <a:r>
              <a:rPr lang="cs-CZ" b="0" i="1" dirty="0">
                <a:solidFill>
                  <a:srgbClr val="323D4F"/>
                </a:solidFill>
                <a:effectLst/>
                <a:latin typeface="Times New Roman" panose="02020603050405020304" pitchFamily="18" charset="0"/>
                <a:cs typeface="Times New Roman" panose="02020603050405020304" pitchFamily="18" charset="0"/>
              </a:rPr>
              <a:t>Speciálně pedagogická čítanka.</a:t>
            </a:r>
            <a:r>
              <a:rPr lang="cs-CZ" b="0" i="0" dirty="0">
                <a:solidFill>
                  <a:srgbClr val="323D4F"/>
                </a:solidFill>
                <a:effectLst/>
                <a:latin typeface="Times New Roman" panose="02020603050405020304" pitchFamily="18" charset="0"/>
                <a:cs typeface="Times New Roman" panose="02020603050405020304" pitchFamily="18" charset="0"/>
              </a:rPr>
              <a:t> </a:t>
            </a:r>
            <a:r>
              <a:rPr lang="cs-CZ" b="0" i="0" dirty="0" err="1">
                <a:solidFill>
                  <a:srgbClr val="323D4F"/>
                </a:solidFill>
                <a:effectLst/>
                <a:latin typeface="Times New Roman" panose="02020603050405020304" pitchFamily="18" charset="0"/>
                <a:cs typeface="Times New Roman" panose="02020603050405020304" pitchFamily="18" charset="0"/>
              </a:rPr>
              <a:t>PedfUK</a:t>
            </a:r>
            <a:r>
              <a:rPr lang="cs-CZ" b="0" i="0" dirty="0">
                <a:solidFill>
                  <a:srgbClr val="323D4F"/>
                </a:solidFill>
                <a:effectLst/>
                <a:latin typeface="Times New Roman" panose="02020603050405020304" pitchFamily="18" charset="0"/>
                <a:cs typeface="Times New Roman" panose="02020603050405020304" pitchFamily="18" charset="0"/>
              </a:rPr>
              <a:t>, Praha 2003.</a:t>
            </a:r>
          </a:p>
          <a:p>
            <a:pPr algn="l">
              <a:buFont typeface="Arial" panose="020B0604020202020204" pitchFamily="34" charset="0"/>
              <a:buChar char="•"/>
            </a:pPr>
            <a:r>
              <a:rPr lang="cs-CZ" b="0" i="0" dirty="0">
                <a:solidFill>
                  <a:srgbClr val="323D4F"/>
                </a:solidFill>
                <a:effectLst/>
                <a:latin typeface="Times New Roman" panose="02020603050405020304" pitchFamily="18" charset="0"/>
                <a:cs typeface="Times New Roman" panose="02020603050405020304" pitchFamily="18" charset="0"/>
              </a:rPr>
              <a:t>JUCOVIČOVÁ, D., ŽÁČKOVÁ,H.: </a:t>
            </a:r>
            <a:r>
              <a:rPr lang="cs-CZ" b="0" i="1" dirty="0">
                <a:solidFill>
                  <a:srgbClr val="323D4F"/>
                </a:solidFill>
                <a:effectLst/>
                <a:latin typeface="Times New Roman" panose="02020603050405020304" pitchFamily="18" charset="0"/>
                <a:cs typeface="Times New Roman" panose="02020603050405020304" pitchFamily="18" charset="0"/>
              </a:rPr>
              <a:t>Děti s odkladem školní docházky a jejich úspěšný start ve škole. </a:t>
            </a:r>
            <a:r>
              <a:rPr lang="cs-CZ" b="0" i="0" dirty="0">
                <a:solidFill>
                  <a:srgbClr val="323D4F"/>
                </a:solidFill>
                <a:effectLst/>
                <a:latin typeface="Times New Roman" panose="02020603050405020304" pitchFamily="18" charset="0"/>
                <a:cs typeface="Times New Roman" panose="02020603050405020304" pitchFamily="18" charset="0"/>
              </a:rPr>
              <a:t>. Nakladatelství D+H, Praha 2007.</a:t>
            </a:r>
          </a:p>
          <a:p>
            <a:pPr algn="l">
              <a:buFont typeface="Arial" panose="020B0604020202020204" pitchFamily="34" charset="0"/>
              <a:buChar char="•"/>
            </a:pPr>
            <a:r>
              <a:rPr lang="cs-CZ" b="0" i="0" dirty="0">
                <a:solidFill>
                  <a:srgbClr val="323D4F"/>
                </a:solidFill>
                <a:effectLst/>
                <a:latin typeface="Times New Roman" panose="02020603050405020304" pitchFamily="18" charset="0"/>
                <a:cs typeface="Times New Roman" panose="02020603050405020304" pitchFamily="18" charset="0"/>
              </a:rPr>
              <a:t>JUCOVIČOVÁ, D., ŽÁČKOVÁ,H.: </a:t>
            </a:r>
            <a:r>
              <a:rPr lang="cs-CZ" b="0" i="1" dirty="0">
                <a:solidFill>
                  <a:srgbClr val="323D4F"/>
                </a:solidFill>
                <a:effectLst/>
                <a:latin typeface="Times New Roman" panose="02020603050405020304" pitchFamily="18" charset="0"/>
                <a:cs typeface="Times New Roman" panose="02020603050405020304" pitchFamily="18" charset="0"/>
              </a:rPr>
              <a:t>Metody hodnocení a tolerance dětí s SPU.</a:t>
            </a:r>
            <a:r>
              <a:rPr lang="cs-CZ" b="0" i="0" dirty="0">
                <a:solidFill>
                  <a:srgbClr val="323D4F"/>
                </a:solidFill>
                <a:effectLst/>
                <a:latin typeface="Times New Roman" panose="02020603050405020304" pitchFamily="18" charset="0"/>
                <a:cs typeface="Times New Roman" panose="02020603050405020304" pitchFamily="18" charset="0"/>
              </a:rPr>
              <a:t>. Nakladatelství D+H, Praha 2006.</a:t>
            </a:r>
          </a:p>
          <a:p>
            <a:pPr algn="l">
              <a:buFont typeface="Arial" panose="020B0604020202020204" pitchFamily="34" charset="0"/>
              <a:buChar char="•"/>
            </a:pPr>
            <a:r>
              <a:rPr lang="cs-CZ" b="0" i="0" dirty="0">
                <a:solidFill>
                  <a:srgbClr val="323D4F"/>
                </a:solidFill>
                <a:effectLst/>
                <a:latin typeface="Times New Roman" panose="02020603050405020304" pitchFamily="18" charset="0"/>
                <a:cs typeface="Times New Roman" panose="02020603050405020304" pitchFamily="18" charset="0"/>
              </a:rPr>
              <a:t>JUCOVIČOVÁ, D., ŽÁČKOVÁ,H.: </a:t>
            </a:r>
            <a:r>
              <a:rPr lang="cs-CZ" b="0" i="1" dirty="0">
                <a:solidFill>
                  <a:srgbClr val="323D4F"/>
                </a:solidFill>
                <a:effectLst/>
                <a:latin typeface="Times New Roman" panose="02020603050405020304" pitchFamily="18" charset="0"/>
                <a:cs typeface="Times New Roman" panose="02020603050405020304" pitchFamily="18" charset="0"/>
              </a:rPr>
              <a:t>Dysortografie.</a:t>
            </a:r>
            <a:r>
              <a:rPr lang="cs-CZ" b="0" i="0" dirty="0">
                <a:solidFill>
                  <a:srgbClr val="323D4F"/>
                </a:solidFill>
                <a:effectLst/>
                <a:latin typeface="Times New Roman" panose="02020603050405020304" pitchFamily="18" charset="0"/>
                <a:cs typeface="Times New Roman" panose="02020603050405020304" pitchFamily="18" charset="0"/>
              </a:rPr>
              <a:t> Nakladatelství D+H, Praha 2008.</a:t>
            </a:r>
          </a:p>
          <a:p>
            <a:pPr algn="l">
              <a:buFont typeface="Arial" panose="020B0604020202020204" pitchFamily="34" charset="0"/>
              <a:buChar char="•"/>
            </a:pPr>
            <a:r>
              <a:rPr lang="cs-CZ" b="0" i="0" dirty="0">
                <a:solidFill>
                  <a:srgbClr val="323D4F"/>
                </a:solidFill>
                <a:effectLst/>
                <a:latin typeface="Times New Roman" panose="02020603050405020304" pitchFamily="18" charset="0"/>
                <a:cs typeface="Times New Roman" panose="02020603050405020304" pitchFamily="18" charset="0"/>
              </a:rPr>
              <a:t>JUCOVIČOVÁ, D., ŽÁČKOVÁ,H.: </a:t>
            </a:r>
            <a:r>
              <a:rPr lang="cs-CZ" b="0" i="1" dirty="0">
                <a:solidFill>
                  <a:srgbClr val="323D4F"/>
                </a:solidFill>
                <a:effectLst/>
                <a:latin typeface="Times New Roman" panose="02020603050405020304" pitchFamily="18" charset="0"/>
                <a:cs typeface="Times New Roman" panose="02020603050405020304" pitchFamily="18" charset="0"/>
              </a:rPr>
              <a:t>Dyslexie.</a:t>
            </a:r>
            <a:r>
              <a:rPr lang="cs-CZ" b="0" i="0" dirty="0">
                <a:solidFill>
                  <a:srgbClr val="323D4F"/>
                </a:solidFill>
                <a:effectLst/>
                <a:latin typeface="Times New Roman" panose="02020603050405020304" pitchFamily="18" charset="0"/>
                <a:cs typeface="Times New Roman" panose="02020603050405020304" pitchFamily="18" charset="0"/>
              </a:rPr>
              <a:t> Nakladatelství D+H, Praha 2004.</a:t>
            </a:r>
          </a:p>
          <a:p>
            <a:endParaRPr lang="cs-CZ" dirty="0"/>
          </a:p>
        </p:txBody>
      </p:sp>
    </p:spTree>
    <p:extLst>
      <p:ext uri="{BB962C8B-B14F-4D97-AF65-F5344CB8AC3E}">
        <p14:creationId xmlns:p14="http://schemas.microsoft.com/office/powerpoint/2010/main" val="472277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201F1C-8735-4E17-9512-CE3E43B73CAD}"/>
              </a:ext>
            </a:extLst>
          </p:cNvPr>
          <p:cNvSpPr>
            <a:spLocks noGrp="1"/>
          </p:cNvSpPr>
          <p:nvPr>
            <p:ph type="title"/>
          </p:nvPr>
        </p:nvSpPr>
        <p:spPr/>
        <p:txBody>
          <a:bodyPr/>
          <a:lstStyle/>
          <a:p>
            <a:r>
              <a:rPr lang="cs-CZ" dirty="0"/>
              <a:t>Předškolní období</a:t>
            </a:r>
          </a:p>
        </p:txBody>
      </p:sp>
      <p:sp>
        <p:nvSpPr>
          <p:cNvPr id="3" name="Zástupný obsah 2">
            <a:extLst>
              <a:ext uri="{FF2B5EF4-FFF2-40B4-BE49-F238E27FC236}">
                <a16:creationId xmlns:a16="http://schemas.microsoft.com/office/drawing/2014/main" id="{534522A8-A039-4E8E-9FA4-5877570D645C}"/>
              </a:ext>
            </a:extLst>
          </p:cNvPr>
          <p:cNvSpPr>
            <a:spLocks noGrp="1"/>
          </p:cNvSpPr>
          <p:nvPr>
            <p:ph sz="half" idx="1"/>
          </p:nvPr>
        </p:nvSpPr>
        <p:spPr>
          <a:xfrm>
            <a:off x="676656" y="1998134"/>
            <a:ext cx="5041756" cy="3767328"/>
          </a:xfrm>
        </p:spPr>
        <p:txBody>
          <a:bodyPr>
            <a:normAutofit fontScale="92500" lnSpcReduction="20000"/>
          </a:bodyPr>
          <a:lstStyle/>
          <a:p>
            <a:pPr algn="l" fontAlgn="base"/>
            <a:r>
              <a:rPr lang="cs-CZ" b="1" i="0" dirty="0">
                <a:solidFill>
                  <a:srgbClr val="000000"/>
                </a:solidFill>
                <a:effectLst/>
                <a:latin typeface="Times New Roman" panose="02020603050405020304" pitchFamily="18" charset="0"/>
                <a:cs typeface="Times New Roman" panose="02020603050405020304" pitchFamily="18" charset="0"/>
              </a:rPr>
              <a:t>Vývojové úkoly</a:t>
            </a:r>
          </a:p>
          <a:p>
            <a:pPr algn="l" fontAlgn="base"/>
            <a:r>
              <a:rPr lang="cs-CZ" b="1" i="0" dirty="0">
                <a:solidFill>
                  <a:srgbClr val="000000"/>
                </a:solidFill>
                <a:effectLst/>
                <a:latin typeface="Times New Roman" panose="02020603050405020304" pitchFamily="18" charset="0"/>
                <a:cs typeface="Times New Roman" panose="02020603050405020304" pitchFamily="18" charset="0"/>
              </a:rPr>
              <a:t>Splnění vývojových úkolů znamená u dítěte předškolního věku:</a:t>
            </a:r>
          </a:p>
          <a:p>
            <a:pPr algn="l" fontAlgn="base">
              <a:buFont typeface="Arial" panose="020B0604020202020204" pitchFamily="34" charset="0"/>
              <a:buChar char="•"/>
            </a:pPr>
            <a:r>
              <a:rPr lang="cs-CZ" b="0" i="0" dirty="0">
                <a:solidFill>
                  <a:schemeClr val="tx1"/>
                </a:solidFill>
                <a:effectLst/>
                <a:latin typeface="Times New Roman" panose="02020603050405020304" pitchFamily="18" charset="0"/>
                <a:cs typeface="Times New Roman" panose="02020603050405020304" pitchFamily="18" charset="0"/>
              </a:rPr>
              <a:t>Zvládnutí sebeobsluhy.</a:t>
            </a:r>
          </a:p>
          <a:p>
            <a:pPr algn="l" fontAlgn="base">
              <a:buFont typeface="Arial" panose="020B0604020202020204" pitchFamily="34" charset="0"/>
              <a:buChar char="•"/>
            </a:pPr>
            <a:r>
              <a:rPr lang="cs-CZ" b="0" i="0" dirty="0">
                <a:solidFill>
                  <a:schemeClr val="tx1"/>
                </a:solidFill>
                <a:effectLst/>
                <a:latin typeface="Times New Roman" panose="02020603050405020304" pitchFamily="18" charset="0"/>
                <a:cs typeface="Times New Roman" panose="02020603050405020304" pitchFamily="18" charset="0"/>
              </a:rPr>
              <a:t>Rozvoj rozumového vývoje, řeči.</a:t>
            </a:r>
          </a:p>
          <a:p>
            <a:pPr algn="l" fontAlgn="base">
              <a:buFont typeface="Arial" panose="020B0604020202020204" pitchFamily="34" charset="0"/>
              <a:buChar char="•"/>
            </a:pPr>
            <a:r>
              <a:rPr lang="cs-CZ" b="0" i="0" dirty="0">
                <a:solidFill>
                  <a:schemeClr val="tx1"/>
                </a:solidFill>
                <a:effectLst/>
                <a:latin typeface="Times New Roman" panose="02020603050405020304" pitchFamily="18" charset="0"/>
                <a:cs typeface="Times New Roman" panose="02020603050405020304" pitchFamily="18" charset="0"/>
              </a:rPr>
              <a:t>Rozvoj citového vývoje.</a:t>
            </a:r>
          </a:p>
          <a:p>
            <a:pPr algn="l" fontAlgn="base">
              <a:buFont typeface="Arial" panose="020B0604020202020204" pitchFamily="34" charset="0"/>
              <a:buChar char="•"/>
            </a:pPr>
            <a:r>
              <a:rPr lang="cs-CZ" b="0" i="0" dirty="0">
                <a:solidFill>
                  <a:schemeClr val="tx1"/>
                </a:solidFill>
                <a:effectLst/>
                <a:latin typeface="Times New Roman" panose="02020603050405020304" pitchFamily="18" charset="0"/>
                <a:cs typeface="Times New Roman" panose="02020603050405020304" pitchFamily="18" charset="0"/>
              </a:rPr>
              <a:t>Rozvoj volních a osobních vlastností.</a:t>
            </a:r>
          </a:p>
          <a:p>
            <a:pPr algn="l" fontAlgn="base">
              <a:buFont typeface="Arial" panose="020B0604020202020204" pitchFamily="34" charset="0"/>
              <a:buChar char="•"/>
            </a:pPr>
            <a:r>
              <a:rPr lang="cs-CZ" b="0" i="0" dirty="0">
                <a:solidFill>
                  <a:schemeClr val="tx1"/>
                </a:solidFill>
                <a:effectLst/>
                <a:latin typeface="Times New Roman" panose="02020603050405020304" pitchFamily="18" charset="0"/>
                <a:cs typeface="Times New Roman" panose="02020603050405020304" pitchFamily="18" charset="0"/>
              </a:rPr>
              <a:t>Rozvoj sociálních schopností.</a:t>
            </a:r>
          </a:p>
          <a:p>
            <a:endParaRPr lang="cs-CZ" dirty="0"/>
          </a:p>
        </p:txBody>
      </p:sp>
      <p:sp>
        <p:nvSpPr>
          <p:cNvPr id="4" name="Zástupný obsah 3">
            <a:extLst>
              <a:ext uri="{FF2B5EF4-FFF2-40B4-BE49-F238E27FC236}">
                <a16:creationId xmlns:a16="http://schemas.microsoft.com/office/drawing/2014/main" id="{2B7470EA-E8F7-46E3-809F-CC25804AE91B}"/>
              </a:ext>
            </a:extLst>
          </p:cNvPr>
          <p:cNvSpPr>
            <a:spLocks noGrp="1"/>
          </p:cNvSpPr>
          <p:nvPr>
            <p:ph sz="half" idx="2"/>
          </p:nvPr>
        </p:nvSpPr>
        <p:spPr>
          <a:xfrm>
            <a:off x="6011330" y="1296537"/>
            <a:ext cx="5504014" cy="4468925"/>
          </a:xfrm>
        </p:spPr>
        <p:txBody>
          <a:bodyPr>
            <a:normAutofit fontScale="92500" lnSpcReduction="20000"/>
          </a:bodyPr>
          <a:lstStyle/>
          <a:p>
            <a:pPr algn="l" fontAlgn="base"/>
            <a:r>
              <a:rPr lang="cs-CZ" b="0" i="0" dirty="0">
                <a:solidFill>
                  <a:schemeClr val="tx1"/>
                </a:solidFill>
                <a:effectLst/>
                <a:latin typeface="Times New Roman" panose="02020603050405020304" pitchFamily="18" charset="0"/>
                <a:cs typeface="Times New Roman" panose="02020603050405020304" pitchFamily="18" charset="0"/>
              </a:rPr>
              <a:t>Dítě může mít v tomto věku na zátěžové události reagovat širokou škálou neurotických projevů, které slouží k uvolnění napětí. Může jít o slabší nervový typ dítěte, který reaguje přehnaně na běžnou zátěž, může však jít o následek nějakého silnějšího traumatizujícího zážitku. Jde o projevy typu:</a:t>
            </a:r>
          </a:p>
          <a:p>
            <a:pPr algn="l" fontAlgn="base">
              <a:buFont typeface="Arial" panose="020B0604020202020204" pitchFamily="34" charset="0"/>
              <a:buChar char="•"/>
            </a:pPr>
            <a:r>
              <a:rPr lang="cs-CZ" b="0" i="0" dirty="0">
                <a:solidFill>
                  <a:schemeClr val="tx1"/>
                </a:solidFill>
                <a:effectLst/>
                <a:latin typeface="Times New Roman" panose="02020603050405020304" pitchFamily="18" charset="0"/>
                <a:cs typeface="Times New Roman" panose="02020603050405020304" pitchFamily="18" charset="0"/>
              </a:rPr>
              <a:t>koktání</a:t>
            </a:r>
          </a:p>
          <a:p>
            <a:pPr algn="l" fontAlgn="base">
              <a:buFont typeface="Arial" panose="020B0604020202020204" pitchFamily="34" charset="0"/>
              <a:buChar char="•"/>
            </a:pPr>
            <a:r>
              <a:rPr lang="cs-CZ" b="0" i="0" dirty="0">
                <a:solidFill>
                  <a:schemeClr val="tx1"/>
                </a:solidFill>
                <a:effectLst/>
                <a:latin typeface="Times New Roman" panose="02020603050405020304" pitchFamily="18" charset="0"/>
                <a:cs typeface="Times New Roman" panose="02020603050405020304" pitchFamily="18" charset="0"/>
              </a:rPr>
              <a:t>pomočování</a:t>
            </a:r>
          </a:p>
          <a:p>
            <a:pPr algn="l" fontAlgn="base">
              <a:buFont typeface="Arial" panose="020B0604020202020204" pitchFamily="34" charset="0"/>
              <a:buChar char="•"/>
            </a:pPr>
            <a:r>
              <a:rPr lang="cs-CZ" b="0" i="0" dirty="0">
                <a:solidFill>
                  <a:schemeClr val="tx1"/>
                </a:solidFill>
                <a:effectLst/>
                <a:latin typeface="Times New Roman" panose="02020603050405020304" pitchFamily="18" charset="0"/>
                <a:cs typeface="Times New Roman" panose="02020603050405020304" pitchFamily="18" charset="0"/>
              </a:rPr>
              <a:t>stereotypie, neúčelné pohyby</a:t>
            </a:r>
          </a:p>
          <a:p>
            <a:pPr algn="l" fontAlgn="base">
              <a:buFont typeface="Arial" panose="020B0604020202020204" pitchFamily="34" charset="0"/>
              <a:buChar char="•"/>
            </a:pPr>
            <a:r>
              <a:rPr lang="cs-CZ" b="0" i="0" dirty="0">
                <a:solidFill>
                  <a:schemeClr val="tx1"/>
                </a:solidFill>
                <a:effectLst/>
                <a:latin typeface="Times New Roman" panose="02020603050405020304" pitchFamily="18" charset="0"/>
                <a:cs typeface="Times New Roman" panose="02020603050405020304" pitchFamily="18" charset="0"/>
              </a:rPr>
              <a:t>strach/úzkost (fobie/</a:t>
            </a:r>
            <a:r>
              <a:rPr lang="cs-CZ" b="0" i="0" dirty="0" err="1">
                <a:solidFill>
                  <a:schemeClr val="tx1"/>
                </a:solidFill>
                <a:effectLst/>
                <a:latin typeface="Times New Roman" panose="02020603050405020304" pitchFamily="18" charset="0"/>
                <a:cs typeface="Times New Roman" panose="02020603050405020304" pitchFamily="18" charset="0"/>
              </a:rPr>
              <a:t>anxieta</a:t>
            </a:r>
            <a:r>
              <a:rPr lang="cs-CZ" b="0" i="0" dirty="0">
                <a:solidFill>
                  <a:schemeClr val="tx1"/>
                </a:solidFill>
                <a:effectLst/>
                <a:latin typeface="Times New Roman" panose="02020603050405020304" pitchFamily="18" charset="0"/>
                <a:cs typeface="Times New Roman" panose="02020603050405020304" pitchFamily="18" charset="0"/>
              </a:rPr>
              <a:t>)</a:t>
            </a:r>
          </a:p>
          <a:p>
            <a:pPr algn="l" fontAlgn="base">
              <a:buFont typeface="Arial" panose="020B0604020202020204" pitchFamily="34" charset="0"/>
              <a:buChar char="•"/>
            </a:pPr>
            <a:r>
              <a:rPr lang="cs-CZ" b="0" i="0" dirty="0">
                <a:solidFill>
                  <a:schemeClr val="tx1"/>
                </a:solidFill>
                <a:effectLst/>
                <a:latin typeface="Times New Roman" panose="02020603050405020304" pitchFamily="18" charset="0"/>
                <a:cs typeface="Times New Roman" panose="02020603050405020304" pitchFamily="18" charset="0"/>
              </a:rPr>
              <a:t>noční děs (</a:t>
            </a:r>
            <a:r>
              <a:rPr lang="cs-CZ" b="0" i="0" dirty="0" err="1">
                <a:solidFill>
                  <a:schemeClr val="tx1"/>
                </a:solidFill>
                <a:effectLst/>
                <a:latin typeface="Times New Roman" panose="02020603050405020304" pitchFamily="18" charset="0"/>
                <a:cs typeface="Times New Roman" panose="02020603050405020304" pitchFamily="18" charset="0"/>
              </a:rPr>
              <a:t>pavor</a:t>
            </a:r>
            <a:r>
              <a:rPr lang="cs-CZ" b="0" i="0" dirty="0">
                <a:solidFill>
                  <a:schemeClr val="tx1"/>
                </a:solidFill>
                <a:effectLst/>
                <a:latin typeface="Times New Roman" panose="02020603050405020304" pitchFamily="18" charset="0"/>
                <a:cs typeface="Times New Roman" panose="02020603050405020304" pitchFamily="18" charset="0"/>
              </a:rPr>
              <a:t> </a:t>
            </a:r>
            <a:r>
              <a:rPr lang="cs-CZ" b="0" i="0" dirty="0" err="1">
                <a:solidFill>
                  <a:schemeClr val="tx1"/>
                </a:solidFill>
                <a:effectLst/>
                <a:latin typeface="Times New Roman" panose="02020603050405020304" pitchFamily="18" charset="0"/>
                <a:cs typeface="Times New Roman" panose="02020603050405020304" pitchFamily="18" charset="0"/>
              </a:rPr>
              <a:t>nocturnus</a:t>
            </a:r>
            <a:r>
              <a:rPr lang="cs-CZ" b="0" i="0" dirty="0">
                <a:solidFill>
                  <a:schemeClr val="tx1"/>
                </a:solidFill>
                <a:effectLst/>
                <a:latin typeface="Times New Roman" panose="02020603050405020304" pitchFamily="18" charset="0"/>
                <a:cs typeface="Times New Roman" panose="02020603050405020304" pitchFamily="18" charset="0"/>
              </a:rPr>
              <a:t>)</a:t>
            </a:r>
          </a:p>
          <a:p>
            <a:pPr algn="l" fontAlgn="base">
              <a:buFont typeface="Arial" panose="020B0604020202020204" pitchFamily="34" charset="0"/>
              <a:buChar char="•"/>
            </a:pPr>
            <a:r>
              <a:rPr lang="cs-CZ" b="0" i="0" dirty="0">
                <a:solidFill>
                  <a:schemeClr val="tx1"/>
                </a:solidFill>
                <a:effectLst/>
                <a:latin typeface="Times New Roman" panose="02020603050405020304" pitchFamily="18" charset="0"/>
                <a:cs typeface="Times New Roman" panose="02020603050405020304" pitchFamily="18" charset="0"/>
              </a:rPr>
              <a:t>tiky (záškuby)</a:t>
            </a:r>
          </a:p>
          <a:p>
            <a:pPr algn="l" fontAlgn="base">
              <a:buFont typeface="Arial" panose="020B0604020202020204" pitchFamily="34" charset="0"/>
              <a:buChar char="•"/>
            </a:pPr>
            <a:r>
              <a:rPr lang="cs-CZ" b="0" i="0" dirty="0">
                <a:solidFill>
                  <a:schemeClr val="tx1"/>
                </a:solidFill>
                <a:effectLst/>
                <a:latin typeface="Times New Roman" panose="02020603050405020304" pitchFamily="18" charset="0"/>
                <a:cs typeface="Times New Roman" panose="02020603050405020304" pitchFamily="18" charset="0"/>
              </a:rPr>
              <a:t>okusování nehtů</a:t>
            </a:r>
          </a:p>
          <a:p>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24818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B9B019F7-7E64-47BD-9AEA-2FA0C66A08C8}"/>
              </a:ext>
            </a:extLst>
          </p:cNvPr>
          <p:cNvSpPr>
            <a:spLocks noGrp="1"/>
          </p:cNvSpPr>
          <p:nvPr>
            <p:ph idx="1"/>
          </p:nvPr>
        </p:nvSpPr>
        <p:spPr>
          <a:xfrm>
            <a:off x="676656" y="1310186"/>
            <a:ext cx="10753725" cy="4467680"/>
          </a:xfrm>
        </p:spPr>
        <p:txBody>
          <a:bodyPr>
            <a:normAutofit fontScale="92500" lnSpcReduction="20000"/>
          </a:bodyPr>
          <a:lstStyle/>
          <a:p>
            <a:pPr algn="l">
              <a:buFont typeface="Arial" panose="020B0604020202020204" pitchFamily="34" charset="0"/>
              <a:buChar char="•"/>
            </a:pPr>
            <a:r>
              <a:rPr lang="cs-CZ" b="0" i="0" dirty="0">
                <a:solidFill>
                  <a:srgbClr val="000000"/>
                </a:solidFill>
                <a:effectLst/>
                <a:latin typeface="Anivers-Regular"/>
              </a:rPr>
              <a:t>LECHTA, V. a kol. </a:t>
            </a:r>
            <a:r>
              <a:rPr lang="cs-CZ" b="0" i="1" dirty="0">
                <a:solidFill>
                  <a:srgbClr val="000000"/>
                </a:solidFill>
                <a:effectLst/>
                <a:latin typeface="Anivers-Regular"/>
              </a:rPr>
              <a:t>Diagnostika narušení komunikační schopnosti. </a:t>
            </a:r>
            <a:r>
              <a:rPr lang="cs-CZ" b="0" i="0" dirty="0">
                <a:solidFill>
                  <a:srgbClr val="000000"/>
                </a:solidFill>
                <a:effectLst/>
                <a:latin typeface="Anivers-Regular"/>
              </a:rPr>
              <a:t>Praha: Portál, 2003. ISBN 80-7178-801-5.</a:t>
            </a:r>
          </a:p>
          <a:p>
            <a:pPr algn="l">
              <a:buFont typeface="Arial" panose="020B0604020202020204" pitchFamily="34" charset="0"/>
              <a:buChar char="•"/>
            </a:pPr>
            <a:r>
              <a:rPr lang="cs-CZ" b="0" i="0" dirty="0">
                <a:solidFill>
                  <a:srgbClr val="000000"/>
                </a:solidFill>
                <a:effectLst/>
                <a:latin typeface="Anivers-Regular"/>
              </a:rPr>
              <a:t>MATĚJČEK, Z. </a:t>
            </a:r>
            <a:r>
              <a:rPr lang="cs-CZ" b="0" i="1" dirty="0">
                <a:solidFill>
                  <a:srgbClr val="000000"/>
                </a:solidFill>
                <a:effectLst/>
                <a:latin typeface="Anivers-Regular"/>
              </a:rPr>
              <a:t>Dyslexie. </a:t>
            </a:r>
            <a:r>
              <a:rPr lang="cs-CZ" b="0" i="0" dirty="0">
                <a:solidFill>
                  <a:srgbClr val="000000"/>
                </a:solidFill>
                <a:effectLst/>
                <a:latin typeface="Anivers-Regular"/>
              </a:rPr>
              <a:t>Praha: SPN, 1998. ISBN 80-85787-27-X.</a:t>
            </a:r>
          </a:p>
          <a:p>
            <a:pPr algn="l">
              <a:buFont typeface="Arial" panose="020B0604020202020204" pitchFamily="34" charset="0"/>
              <a:buChar char="•"/>
            </a:pPr>
            <a:r>
              <a:rPr lang="cs-CZ" b="0" i="0" dirty="0">
                <a:solidFill>
                  <a:srgbClr val="000000"/>
                </a:solidFill>
                <a:effectLst/>
                <a:latin typeface="Anivers-Regular"/>
              </a:rPr>
              <a:t>MICHALOVÁ, Z. </a:t>
            </a:r>
            <a:r>
              <a:rPr lang="cs-CZ" b="0" i="1" dirty="0">
                <a:solidFill>
                  <a:srgbClr val="000000"/>
                </a:solidFill>
                <a:effectLst/>
                <a:latin typeface="Anivers-Regular"/>
              </a:rPr>
              <a:t>Specifické poruchy učení a chování.</a:t>
            </a:r>
            <a:r>
              <a:rPr lang="cs-CZ" b="0" i="0" dirty="0">
                <a:solidFill>
                  <a:srgbClr val="000000"/>
                </a:solidFill>
                <a:effectLst/>
                <a:latin typeface="Anivers-Regular"/>
              </a:rPr>
              <a:t> Praha: UK, 2003.ISBN 80-7290-115.</a:t>
            </a:r>
          </a:p>
          <a:p>
            <a:pPr algn="l">
              <a:buFont typeface="Arial" panose="020B0604020202020204" pitchFamily="34" charset="0"/>
              <a:buChar char="•"/>
            </a:pPr>
            <a:r>
              <a:rPr lang="cs-CZ" b="0" i="0" dirty="0">
                <a:solidFill>
                  <a:srgbClr val="000000"/>
                </a:solidFill>
                <a:effectLst/>
                <a:latin typeface="Anivers-Regular"/>
              </a:rPr>
              <a:t>POKORNÁ, V.</a:t>
            </a:r>
            <a:r>
              <a:rPr lang="cs-CZ" b="0" i="1" dirty="0">
                <a:solidFill>
                  <a:srgbClr val="000000"/>
                </a:solidFill>
                <a:effectLst/>
                <a:latin typeface="Anivers-Regular"/>
              </a:rPr>
              <a:t> Cvičení pro děti se specifickými poruchami učení.</a:t>
            </a:r>
            <a:r>
              <a:rPr lang="cs-CZ" b="0" i="0" dirty="0">
                <a:solidFill>
                  <a:srgbClr val="000000"/>
                </a:solidFill>
                <a:effectLst/>
                <a:latin typeface="Anivers-Regular"/>
              </a:rPr>
              <a:t> Praha: Portál, 1998.</a:t>
            </a:r>
          </a:p>
          <a:p>
            <a:pPr algn="l">
              <a:buFont typeface="Arial" panose="020B0604020202020204" pitchFamily="34" charset="0"/>
              <a:buChar char="•"/>
            </a:pPr>
            <a:r>
              <a:rPr lang="cs-CZ" b="0" i="0" dirty="0">
                <a:solidFill>
                  <a:srgbClr val="000000"/>
                </a:solidFill>
                <a:effectLst/>
                <a:latin typeface="Anivers-Regular"/>
              </a:rPr>
              <a:t> POKORNÁ, V. </a:t>
            </a:r>
            <a:r>
              <a:rPr lang="cs-CZ" b="0" i="1" dirty="0">
                <a:solidFill>
                  <a:srgbClr val="000000"/>
                </a:solidFill>
                <a:effectLst/>
                <a:latin typeface="Anivers-Regular"/>
              </a:rPr>
              <a:t>Teorie, diagnostika a náprava specifických poruch učení</a:t>
            </a:r>
            <a:r>
              <a:rPr lang="cs-CZ" b="0" i="0" dirty="0">
                <a:solidFill>
                  <a:srgbClr val="000000"/>
                </a:solidFill>
                <a:effectLst/>
                <a:latin typeface="Anivers-Regular"/>
              </a:rPr>
              <a:t>. Praha: Portál, 1997. ISBN 80-7178-135-5.</a:t>
            </a:r>
          </a:p>
          <a:p>
            <a:pPr algn="l">
              <a:buFont typeface="Arial" panose="020B0604020202020204" pitchFamily="34" charset="0"/>
              <a:buChar char="•"/>
            </a:pPr>
            <a:r>
              <a:rPr lang="cs-CZ" b="0" i="0" dirty="0">
                <a:solidFill>
                  <a:srgbClr val="000000"/>
                </a:solidFill>
                <a:effectLst/>
                <a:latin typeface="Anivers-Regular"/>
              </a:rPr>
              <a:t>POKORNÁ, V. </a:t>
            </a:r>
            <a:r>
              <a:rPr lang="cs-CZ" b="0" i="1" dirty="0">
                <a:solidFill>
                  <a:srgbClr val="000000"/>
                </a:solidFill>
                <a:effectLst/>
                <a:latin typeface="Anivers-Regular"/>
              </a:rPr>
              <a:t>Vývojové poruchy učení v dětství a dospělosti</a:t>
            </a:r>
            <a:r>
              <a:rPr lang="cs-CZ" b="0" i="0" dirty="0">
                <a:solidFill>
                  <a:srgbClr val="000000"/>
                </a:solidFill>
                <a:effectLst/>
                <a:latin typeface="Anivers-Regular"/>
              </a:rPr>
              <a:t>. Praha: Portál, 2010.ISBN 978-80-7367-773-2.</a:t>
            </a:r>
          </a:p>
          <a:p>
            <a:pPr algn="l">
              <a:buFont typeface="Arial" panose="020B0604020202020204" pitchFamily="34" charset="0"/>
              <a:buChar char="•"/>
            </a:pPr>
            <a:r>
              <a:rPr lang="cs-CZ" b="0" i="0" dirty="0">
                <a:solidFill>
                  <a:srgbClr val="000000"/>
                </a:solidFill>
                <a:effectLst/>
                <a:latin typeface="Anivers-Regular"/>
              </a:rPr>
              <a:t>SINDELAROVÁ, B. </a:t>
            </a:r>
            <a:r>
              <a:rPr lang="cs-CZ" b="0" i="1" dirty="0">
                <a:solidFill>
                  <a:srgbClr val="000000"/>
                </a:solidFill>
                <a:effectLst/>
                <a:latin typeface="Anivers-Regular"/>
              </a:rPr>
              <a:t>Předcházíme poruchám učení: soubor cvičení pro děti v předškolním roce a v první třídě</a:t>
            </a:r>
            <a:r>
              <a:rPr lang="cs-CZ" b="0" i="0" dirty="0">
                <a:solidFill>
                  <a:srgbClr val="000000"/>
                </a:solidFill>
                <a:effectLst/>
                <a:latin typeface="Anivers-Regular"/>
              </a:rPr>
              <a:t>. Praha: Portál, 2016. ISBN 978-80-262-1082-5.</a:t>
            </a:r>
          </a:p>
          <a:p>
            <a:pPr algn="l">
              <a:buFont typeface="Arial" panose="020B0604020202020204" pitchFamily="34" charset="0"/>
              <a:buChar char="•"/>
            </a:pPr>
            <a:r>
              <a:rPr lang="cs-CZ" b="0" i="0" dirty="0">
                <a:solidFill>
                  <a:srgbClr val="000000"/>
                </a:solidFill>
                <a:effectLst/>
                <a:latin typeface="Anivers-Regular"/>
              </a:rPr>
              <a:t>ŠKODOVÁ, E.; JEDLIČKA, I. a kol. </a:t>
            </a:r>
            <a:r>
              <a:rPr lang="cs-CZ" b="0" i="1" dirty="0">
                <a:solidFill>
                  <a:srgbClr val="000000"/>
                </a:solidFill>
                <a:effectLst/>
                <a:latin typeface="Anivers-Regular"/>
              </a:rPr>
              <a:t>Klinická logopedie. </a:t>
            </a:r>
            <a:r>
              <a:rPr lang="cs-CZ" b="0" i="0" dirty="0">
                <a:solidFill>
                  <a:srgbClr val="000000"/>
                </a:solidFill>
                <a:effectLst/>
                <a:latin typeface="Anivers-Regular"/>
              </a:rPr>
              <a:t>Praha: Portál, 2003.ISBN 80-7178-546-6.</a:t>
            </a:r>
          </a:p>
          <a:p>
            <a:pPr algn="l">
              <a:buFont typeface="Arial" panose="020B0604020202020204" pitchFamily="34" charset="0"/>
              <a:buChar char="•"/>
            </a:pPr>
            <a:r>
              <a:rPr lang="cs-CZ" b="0" i="0" dirty="0">
                <a:solidFill>
                  <a:srgbClr val="000000"/>
                </a:solidFill>
                <a:effectLst/>
                <a:latin typeface="Anivers-Regular"/>
              </a:rPr>
              <a:t>ZELINKOVÁ, O. </a:t>
            </a:r>
            <a:r>
              <a:rPr lang="cs-CZ" b="0" i="1" dirty="0">
                <a:solidFill>
                  <a:srgbClr val="000000"/>
                </a:solidFill>
                <a:effectLst/>
                <a:latin typeface="Anivers-Regular"/>
              </a:rPr>
              <a:t>Dyslexie v předškolním věku.</a:t>
            </a:r>
            <a:r>
              <a:rPr lang="cs-CZ" b="0" i="0" dirty="0">
                <a:solidFill>
                  <a:srgbClr val="000000"/>
                </a:solidFill>
                <a:effectLst/>
                <a:latin typeface="Anivers-Regular"/>
              </a:rPr>
              <a:t> Praha: Portál, 2012.ISBN 978-80-262-0194-6.</a:t>
            </a:r>
          </a:p>
          <a:p>
            <a:endParaRPr lang="cs-CZ" dirty="0"/>
          </a:p>
        </p:txBody>
      </p:sp>
    </p:spTree>
    <p:extLst>
      <p:ext uri="{BB962C8B-B14F-4D97-AF65-F5344CB8AC3E}">
        <p14:creationId xmlns:p14="http://schemas.microsoft.com/office/powerpoint/2010/main" val="12537821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E0312AE9-A58C-4B33-997E-4916079C2736}"/>
              </a:ext>
            </a:extLst>
          </p:cNvPr>
          <p:cNvSpPr>
            <a:spLocks noGrp="1"/>
          </p:cNvSpPr>
          <p:nvPr>
            <p:ph idx="1"/>
          </p:nvPr>
        </p:nvSpPr>
        <p:spPr>
          <a:xfrm>
            <a:off x="676656" y="1542198"/>
            <a:ext cx="10753725" cy="4235668"/>
          </a:xfrm>
        </p:spPr>
        <p:txBody>
          <a:bodyPr>
            <a:normAutofit/>
          </a:bodyPr>
          <a:lstStyle/>
          <a:p>
            <a:pPr algn="l"/>
            <a:r>
              <a:rPr lang="cs-CZ" b="0" i="0" dirty="0">
                <a:solidFill>
                  <a:srgbClr val="000000"/>
                </a:solidFill>
                <a:effectLst/>
                <a:latin typeface="Times New Roman" panose="02020603050405020304" pitchFamily="18" charset="0"/>
                <a:cs typeface="Times New Roman" panose="02020603050405020304" pitchFamily="18" charset="0"/>
              </a:rPr>
              <a:t>Felcmanová, L. (2013). </a:t>
            </a:r>
            <a:r>
              <a:rPr lang="cs-CZ" b="0" i="1" dirty="0">
                <a:solidFill>
                  <a:srgbClr val="000000"/>
                </a:solidFill>
                <a:effectLst/>
                <a:latin typeface="Times New Roman" panose="02020603050405020304" pitchFamily="18" charset="0"/>
                <a:cs typeface="Times New Roman" panose="02020603050405020304" pitchFamily="18" charset="0"/>
              </a:rPr>
              <a:t>Test zrakového vnímání a soubor pracovních listů pro rozvoj zrakového vnímání</a:t>
            </a:r>
            <a:r>
              <a:rPr lang="cs-CZ" b="0" i="0" dirty="0">
                <a:solidFill>
                  <a:srgbClr val="000000"/>
                </a:solidFill>
                <a:effectLst/>
                <a:latin typeface="Times New Roman" panose="02020603050405020304" pitchFamily="18" charset="0"/>
                <a:cs typeface="Times New Roman" panose="02020603050405020304" pitchFamily="18" charset="0"/>
              </a:rPr>
              <a:t>. 1. vyd. Praha: </a:t>
            </a:r>
            <a:r>
              <a:rPr lang="cs-CZ" b="0" i="0" dirty="0" err="1">
                <a:solidFill>
                  <a:srgbClr val="000000"/>
                </a:solidFill>
                <a:effectLst/>
                <a:latin typeface="Times New Roman" panose="02020603050405020304" pitchFamily="18" charset="0"/>
                <a:cs typeface="Times New Roman" panose="02020603050405020304" pitchFamily="18" charset="0"/>
              </a:rPr>
              <a:t>Dyscentrum</a:t>
            </a:r>
            <a:r>
              <a:rPr lang="cs-CZ" b="0" i="0" dirty="0">
                <a:solidFill>
                  <a:srgbClr val="000000"/>
                </a:solidFill>
                <a:effectLst/>
                <a:latin typeface="Times New Roman" panose="02020603050405020304" pitchFamily="18" charset="0"/>
                <a:cs typeface="Times New Roman" panose="02020603050405020304" pitchFamily="18" charset="0"/>
              </a:rPr>
              <a:t>. 1 </a:t>
            </a:r>
            <a:r>
              <a:rPr lang="cs-CZ" b="0" i="0" dirty="0" err="1">
                <a:solidFill>
                  <a:srgbClr val="000000"/>
                </a:solidFill>
                <a:effectLst/>
                <a:latin typeface="Times New Roman" panose="02020603050405020304" pitchFamily="18" charset="0"/>
                <a:cs typeface="Times New Roman" panose="02020603050405020304" pitchFamily="18" charset="0"/>
              </a:rPr>
              <a:t>fasc</a:t>
            </a:r>
            <a:r>
              <a:rPr lang="cs-CZ" b="0" i="0" dirty="0">
                <a:solidFill>
                  <a:srgbClr val="000000"/>
                </a:solidFill>
                <a:effectLst/>
                <a:latin typeface="Times New Roman" panose="02020603050405020304" pitchFamily="18" charset="0"/>
                <a:cs typeface="Times New Roman" panose="02020603050405020304" pitchFamily="18" charset="0"/>
              </a:rPr>
              <a:t>. (19 s., [67] l.). ISBN 978-80-87581-02-5.</a:t>
            </a:r>
          </a:p>
          <a:p>
            <a:pPr algn="l"/>
            <a:r>
              <a:rPr lang="cs-CZ" b="0" i="0" dirty="0">
                <a:solidFill>
                  <a:srgbClr val="000000"/>
                </a:solidFill>
                <a:effectLst/>
                <a:latin typeface="Times New Roman" panose="02020603050405020304" pitchFamily="18" charset="0"/>
                <a:cs typeface="Times New Roman" panose="02020603050405020304" pitchFamily="18" charset="0"/>
              </a:rPr>
              <a:t>Pokorná, V. (2007). Cv</a:t>
            </a:r>
            <a:r>
              <a:rPr lang="cs-CZ" b="0" i="1" dirty="0">
                <a:solidFill>
                  <a:srgbClr val="000000"/>
                </a:solidFill>
                <a:effectLst/>
                <a:latin typeface="Times New Roman" panose="02020603050405020304" pitchFamily="18" charset="0"/>
                <a:cs typeface="Times New Roman" panose="02020603050405020304" pitchFamily="18" charset="0"/>
              </a:rPr>
              <a:t>ičení pro děti se specifickými poruchami učení: rozvoj vnímání a poznávání</a:t>
            </a:r>
            <a:r>
              <a:rPr lang="cs-CZ" b="0" i="0" dirty="0">
                <a:solidFill>
                  <a:srgbClr val="000000"/>
                </a:solidFill>
                <a:effectLst/>
                <a:latin typeface="Times New Roman" panose="02020603050405020304" pitchFamily="18" charset="0"/>
                <a:cs typeface="Times New Roman" panose="02020603050405020304" pitchFamily="18" charset="0"/>
              </a:rPr>
              <a:t>. Vyd. 4. Praha: Portál. 153 s. ISBN 978-80-7367-350-5.</a:t>
            </a:r>
          </a:p>
          <a:p>
            <a:pPr algn="l"/>
            <a:r>
              <a:rPr lang="cs-CZ" b="0" i="0" dirty="0">
                <a:solidFill>
                  <a:srgbClr val="000000"/>
                </a:solidFill>
                <a:effectLst/>
                <a:latin typeface="Times New Roman" panose="02020603050405020304" pitchFamily="18" charset="0"/>
                <a:cs typeface="Times New Roman" panose="02020603050405020304" pitchFamily="18" charset="0"/>
              </a:rPr>
              <a:t>Zelinková, O. (2012). </a:t>
            </a:r>
            <a:r>
              <a:rPr lang="cs-CZ" b="0" i="1" dirty="0">
                <a:solidFill>
                  <a:srgbClr val="000000"/>
                </a:solidFill>
                <a:effectLst/>
                <a:latin typeface="Times New Roman" panose="02020603050405020304" pitchFamily="18" charset="0"/>
                <a:cs typeface="Times New Roman" panose="02020603050405020304" pitchFamily="18" charset="0"/>
              </a:rPr>
              <a:t>Dyslexie v předškolním věku?</a:t>
            </a:r>
            <a:r>
              <a:rPr lang="cs-CZ" b="0" i="0" dirty="0">
                <a:solidFill>
                  <a:srgbClr val="000000"/>
                </a:solidFill>
                <a:effectLst/>
                <a:latin typeface="Times New Roman" panose="02020603050405020304" pitchFamily="18" charset="0"/>
                <a:cs typeface="Times New Roman" panose="02020603050405020304" pitchFamily="18" charset="0"/>
              </a:rPr>
              <a:t>. Vyd. 2. Praha: Portál. 197 s. ISBN 978-80-262-0194-6.</a:t>
            </a:r>
          </a:p>
          <a:p>
            <a:pPr algn="l"/>
            <a:r>
              <a:rPr lang="cs-CZ" b="0" i="0" dirty="0" err="1">
                <a:solidFill>
                  <a:srgbClr val="000000"/>
                </a:solidFill>
                <a:effectLst/>
                <a:latin typeface="Times New Roman" panose="02020603050405020304" pitchFamily="18" charset="0"/>
                <a:cs typeface="Times New Roman" panose="02020603050405020304" pitchFamily="18" charset="0"/>
              </a:rPr>
              <a:t>Sindelar</a:t>
            </a:r>
            <a:r>
              <a:rPr lang="cs-CZ" b="0" i="0" dirty="0">
                <a:solidFill>
                  <a:srgbClr val="000000"/>
                </a:solidFill>
                <a:effectLst/>
                <a:latin typeface="Times New Roman" panose="02020603050405020304" pitchFamily="18" charset="0"/>
                <a:cs typeface="Times New Roman" panose="02020603050405020304" pitchFamily="18" charset="0"/>
              </a:rPr>
              <a:t>, B. (2007). </a:t>
            </a:r>
            <a:r>
              <a:rPr lang="cs-CZ" b="0" i="1" dirty="0">
                <a:solidFill>
                  <a:srgbClr val="000000"/>
                </a:solidFill>
                <a:effectLst/>
                <a:latin typeface="Times New Roman" panose="02020603050405020304" pitchFamily="18" charset="0"/>
                <a:cs typeface="Times New Roman" panose="02020603050405020304" pitchFamily="18" charset="0"/>
              </a:rPr>
              <a:t>Deficity dílčích funkcí</a:t>
            </a:r>
            <a:r>
              <a:rPr lang="cs-CZ" b="0" i="0" dirty="0">
                <a:solidFill>
                  <a:srgbClr val="000000"/>
                </a:solidFill>
                <a:effectLst/>
                <a:latin typeface="Times New Roman" panose="02020603050405020304" pitchFamily="18" charset="0"/>
                <a:cs typeface="Times New Roman" panose="02020603050405020304" pitchFamily="18" charset="0"/>
              </a:rPr>
              <a:t>. Brno: Psychodiagnostika.</a:t>
            </a:r>
          </a:p>
          <a:p>
            <a:pPr algn="l"/>
            <a:r>
              <a:rPr lang="cs-CZ" b="0" i="0" dirty="0">
                <a:solidFill>
                  <a:srgbClr val="000000"/>
                </a:solidFill>
                <a:effectLst/>
                <a:latin typeface="Times New Roman" panose="02020603050405020304" pitchFamily="18" charset="0"/>
                <a:cs typeface="Times New Roman" panose="02020603050405020304" pitchFamily="18" charset="0"/>
              </a:rPr>
              <a:t>Žáčková, H.; </a:t>
            </a:r>
            <a:r>
              <a:rPr lang="cs-CZ" b="0" i="0" dirty="0" err="1">
                <a:solidFill>
                  <a:srgbClr val="000000"/>
                </a:solidFill>
                <a:effectLst/>
                <a:latin typeface="Times New Roman" panose="02020603050405020304" pitchFamily="18" charset="0"/>
                <a:cs typeface="Times New Roman" panose="02020603050405020304" pitchFamily="18" charset="0"/>
              </a:rPr>
              <a:t>Jucovičová</a:t>
            </a:r>
            <a:r>
              <a:rPr lang="cs-CZ" b="0" i="0" dirty="0">
                <a:solidFill>
                  <a:srgbClr val="000000"/>
                </a:solidFill>
                <a:effectLst/>
                <a:latin typeface="Times New Roman" panose="02020603050405020304" pitchFamily="18" charset="0"/>
                <a:cs typeface="Times New Roman" panose="02020603050405020304" pitchFamily="18" charset="0"/>
              </a:rPr>
              <a:t>, D. (2007). </a:t>
            </a:r>
            <a:r>
              <a:rPr lang="cs-CZ" b="0" i="1" dirty="0">
                <a:solidFill>
                  <a:srgbClr val="000000"/>
                </a:solidFill>
                <a:effectLst/>
                <a:latin typeface="Times New Roman" panose="02020603050405020304" pitchFamily="18" charset="0"/>
                <a:cs typeface="Times New Roman" panose="02020603050405020304" pitchFamily="18" charset="0"/>
              </a:rPr>
              <a:t>Smyslové vnímání</a:t>
            </a:r>
            <a:r>
              <a:rPr lang="cs-CZ" b="0" i="0" dirty="0">
                <a:solidFill>
                  <a:srgbClr val="000000"/>
                </a:solidFill>
                <a:effectLst/>
                <a:latin typeface="Times New Roman" panose="02020603050405020304" pitchFamily="18" charset="0"/>
                <a:cs typeface="Times New Roman" panose="02020603050405020304" pitchFamily="18" charset="0"/>
              </a:rPr>
              <a:t>. 2. vyd. Praha: D + H. 68 s. ISBN 978-80-903579-9-0.</a:t>
            </a:r>
          </a:p>
          <a:p>
            <a:endParaRPr lang="cs-CZ" dirty="0"/>
          </a:p>
        </p:txBody>
      </p:sp>
    </p:spTree>
    <p:extLst>
      <p:ext uri="{BB962C8B-B14F-4D97-AF65-F5344CB8AC3E}">
        <p14:creationId xmlns:p14="http://schemas.microsoft.com/office/powerpoint/2010/main" val="403379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32DBB3-2AB1-4DCC-84D1-F05CFB14DAD3}"/>
              </a:ext>
            </a:extLst>
          </p:cNvPr>
          <p:cNvSpPr>
            <a:spLocks noGrp="1"/>
          </p:cNvSpPr>
          <p:nvPr>
            <p:ph type="title"/>
          </p:nvPr>
        </p:nvSpPr>
        <p:spPr/>
        <p:txBody>
          <a:bodyPr/>
          <a:lstStyle/>
          <a:p>
            <a:r>
              <a:rPr lang="cs-CZ" dirty="0"/>
              <a:t>Školní zralost, školní připravenost</a:t>
            </a:r>
          </a:p>
        </p:txBody>
      </p:sp>
      <p:sp>
        <p:nvSpPr>
          <p:cNvPr id="3" name="Zástupný obsah 2">
            <a:extLst>
              <a:ext uri="{FF2B5EF4-FFF2-40B4-BE49-F238E27FC236}">
                <a16:creationId xmlns:a16="http://schemas.microsoft.com/office/drawing/2014/main" id="{A27635B8-7866-4148-82D4-92C95531C7F0}"/>
              </a:ext>
            </a:extLst>
          </p:cNvPr>
          <p:cNvSpPr>
            <a:spLocks noGrp="1"/>
          </p:cNvSpPr>
          <p:nvPr>
            <p:ph idx="1"/>
          </p:nvPr>
        </p:nvSpPr>
        <p:spPr>
          <a:xfrm>
            <a:off x="838200" y="1728787"/>
            <a:ext cx="10515600" cy="4814888"/>
          </a:xfrm>
        </p:spPr>
        <p:txBody>
          <a:bodyPr>
            <a:normAutofit/>
          </a:bodyPr>
          <a:lstStyle/>
          <a:p>
            <a:r>
              <a:rPr lang="cs-CZ" sz="1700" dirty="0">
                <a:latin typeface="Times New Roman" panose="02020603050405020304" pitchFamily="18" charset="0"/>
                <a:cs typeface="Times New Roman" panose="02020603050405020304" pitchFamily="18" charset="0"/>
              </a:rPr>
              <a:t>Školní zralost můžeme vymezit jako dosažení takového stupně vývoje (v oblasti fyzické, mentální, emocionálně-sociální), aby se dítě bylo schopno bez obtíží účastnit výchovně-vzdělávacího procesu; nebo alespoň bez větších obtíží. </a:t>
            </a:r>
          </a:p>
          <a:p>
            <a:r>
              <a:rPr lang="cs-CZ" sz="1700" dirty="0">
                <a:latin typeface="Times New Roman" panose="02020603050405020304" pitchFamily="18" charset="0"/>
                <a:cs typeface="Times New Roman" panose="02020603050405020304" pitchFamily="18" charset="0"/>
              </a:rPr>
              <a:t>Kromě pojmu školní zralost začala zejména pedagogická veřejnost používat termín školní připravenost. Ta v podstatě zahrnuje kompetence v oblasti kognitivní, emocionálně-sociální, pracovní a somatické, které dítě nabývá a rozvíjí učením, sociální zkušeností (zejména v MŠ). Uvedené kompetence jsou podrobněji rozpracovány v Rámcovém vzdělávacím programu pro předškolní vzdělávání. </a:t>
            </a:r>
          </a:p>
          <a:p>
            <a:r>
              <a:rPr lang="cs-CZ" sz="1700" dirty="0" err="1">
                <a:latin typeface="Times New Roman" panose="02020603050405020304" pitchFamily="18" charset="0"/>
                <a:cs typeface="Times New Roman" panose="02020603050405020304" pitchFamily="18" charset="0"/>
              </a:rPr>
              <a:t>Goleman</a:t>
            </a:r>
            <a:r>
              <a:rPr lang="cs-CZ" sz="1700" dirty="0">
                <a:latin typeface="Times New Roman" panose="02020603050405020304" pitchFamily="18" charset="0"/>
                <a:cs typeface="Times New Roman" panose="02020603050405020304" pitchFamily="18" charset="0"/>
              </a:rPr>
              <a:t> (1997) v knize Emoční inteligence uvádí, že připravenost dítěte pro školní docházku závisí na nejzákladnější ze všech znalostí – na znalosti, jak se učit; vyjmenovává sedm nejdůležitějších aspektů této schopnosti: </a:t>
            </a:r>
          </a:p>
          <a:p>
            <a:pPr marL="0">
              <a:lnSpc>
                <a:spcPct val="110000"/>
              </a:lnSpc>
              <a:spcBef>
                <a:spcPts val="0"/>
              </a:spcBef>
            </a:pPr>
            <a:r>
              <a:rPr lang="cs-CZ" sz="1700" dirty="0">
                <a:latin typeface="Times New Roman" panose="02020603050405020304" pitchFamily="18" charset="0"/>
                <a:cs typeface="Times New Roman" panose="02020603050405020304" pitchFamily="18" charset="0"/>
              </a:rPr>
              <a:t>1. Sebevědomí</a:t>
            </a:r>
          </a:p>
          <a:p>
            <a:pPr marL="0">
              <a:lnSpc>
                <a:spcPct val="110000"/>
              </a:lnSpc>
              <a:spcBef>
                <a:spcPts val="0"/>
              </a:spcBef>
            </a:pPr>
            <a:r>
              <a:rPr lang="cs-CZ" sz="1700" dirty="0">
                <a:latin typeface="Times New Roman" panose="02020603050405020304" pitchFamily="18" charset="0"/>
                <a:cs typeface="Times New Roman" panose="02020603050405020304" pitchFamily="18" charset="0"/>
              </a:rPr>
              <a:t>2. Zvídavost. </a:t>
            </a:r>
          </a:p>
          <a:p>
            <a:pPr marL="0">
              <a:lnSpc>
                <a:spcPct val="110000"/>
              </a:lnSpc>
              <a:spcBef>
                <a:spcPts val="0"/>
              </a:spcBef>
            </a:pPr>
            <a:r>
              <a:rPr lang="cs-CZ" sz="1700" dirty="0">
                <a:latin typeface="Times New Roman" panose="02020603050405020304" pitchFamily="18" charset="0"/>
                <a:cs typeface="Times New Roman" panose="02020603050405020304" pitchFamily="18" charset="0"/>
              </a:rPr>
              <a:t>3. Schopnost jednat s určitým cílem</a:t>
            </a:r>
          </a:p>
          <a:p>
            <a:pPr marL="0">
              <a:lnSpc>
                <a:spcPct val="110000"/>
              </a:lnSpc>
              <a:spcBef>
                <a:spcPts val="0"/>
              </a:spcBef>
            </a:pPr>
            <a:r>
              <a:rPr lang="cs-CZ" sz="1700" dirty="0">
                <a:latin typeface="Times New Roman" panose="02020603050405020304" pitchFamily="18" charset="0"/>
                <a:cs typeface="Times New Roman" panose="02020603050405020304" pitchFamily="18" charset="0"/>
              </a:rPr>
              <a:t>4. Sebeovládání. </a:t>
            </a:r>
          </a:p>
          <a:p>
            <a:pPr marL="0">
              <a:lnSpc>
                <a:spcPct val="110000"/>
              </a:lnSpc>
              <a:spcBef>
                <a:spcPts val="0"/>
              </a:spcBef>
            </a:pPr>
            <a:r>
              <a:rPr lang="cs-CZ" sz="1700" dirty="0">
                <a:latin typeface="Times New Roman" panose="02020603050405020304" pitchFamily="18" charset="0"/>
                <a:cs typeface="Times New Roman" panose="02020603050405020304" pitchFamily="18" charset="0"/>
              </a:rPr>
              <a:t>5. Schopnost pracovat s ostatními. </a:t>
            </a:r>
          </a:p>
          <a:p>
            <a:pPr marL="0">
              <a:lnSpc>
                <a:spcPct val="110000"/>
              </a:lnSpc>
              <a:spcBef>
                <a:spcPts val="0"/>
              </a:spcBef>
            </a:pPr>
            <a:r>
              <a:rPr lang="cs-CZ" sz="1700" dirty="0">
                <a:latin typeface="Times New Roman" panose="02020603050405020304" pitchFamily="18" charset="0"/>
                <a:cs typeface="Times New Roman" panose="02020603050405020304" pitchFamily="18" charset="0"/>
              </a:rPr>
              <a:t>6. Schopnost komunikovat. </a:t>
            </a:r>
          </a:p>
          <a:p>
            <a:pPr marL="0">
              <a:lnSpc>
                <a:spcPct val="110000"/>
              </a:lnSpc>
              <a:spcBef>
                <a:spcPts val="0"/>
              </a:spcBef>
            </a:pPr>
            <a:r>
              <a:rPr lang="cs-CZ" sz="1700" dirty="0">
                <a:latin typeface="Times New Roman" panose="02020603050405020304" pitchFamily="18" charset="0"/>
                <a:cs typeface="Times New Roman" panose="02020603050405020304" pitchFamily="18" charset="0"/>
              </a:rPr>
              <a:t>7. Schopnost spolupracovat a nalézt při společné činnosti rovnováhu mezi vlastními potřebami a potřebami ostatních</a:t>
            </a:r>
            <a:r>
              <a:rPr lang="cs-CZ" dirty="0"/>
              <a:t>.</a:t>
            </a:r>
          </a:p>
        </p:txBody>
      </p:sp>
    </p:spTree>
    <p:extLst>
      <p:ext uri="{BB962C8B-B14F-4D97-AF65-F5344CB8AC3E}">
        <p14:creationId xmlns:p14="http://schemas.microsoft.com/office/powerpoint/2010/main" val="2094722089"/>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Metropole">
  <a:themeElements>
    <a:clrScheme name="Metropole">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e">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Zasedací místnost Ion</Template>
  <TotalTime>5302</TotalTime>
  <Words>8024</Words>
  <Application>Microsoft Office PowerPoint</Application>
  <PresentationFormat>Širokoúhlá obrazovka</PresentationFormat>
  <Paragraphs>574</Paragraphs>
  <Slides>81</Slides>
  <Notes>10</Notes>
  <HiddenSlides>0</HiddenSlides>
  <MMClips>0</MMClips>
  <ScaleCrop>false</ScaleCrop>
  <HeadingPairs>
    <vt:vector size="6" baseType="variant">
      <vt:variant>
        <vt:lpstr>Použitá písma</vt:lpstr>
      </vt:variant>
      <vt:variant>
        <vt:i4>8</vt:i4>
      </vt:variant>
      <vt:variant>
        <vt:lpstr>Motiv</vt:lpstr>
      </vt:variant>
      <vt:variant>
        <vt:i4>2</vt:i4>
      </vt:variant>
      <vt:variant>
        <vt:lpstr>Nadpisy snímků</vt:lpstr>
      </vt:variant>
      <vt:variant>
        <vt:i4>81</vt:i4>
      </vt:variant>
    </vt:vector>
  </HeadingPairs>
  <TitlesOfParts>
    <vt:vector size="91" baseType="lpstr">
      <vt:lpstr>Anivers-Regular</vt:lpstr>
      <vt:lpstr>Arial</vt:lpstr>
      <vt:lpstr>Arimo</vt:lpstr>
      <vt:lpstr>Calibri</vt:lpstr>
      <vt:lpstr>Calibri Light</vt:lpstr>
      <vt:lpstr>Open Sans</vt:lpstr>
      <vt:lpstr>Times New Roman</vt:lpstr>
      <vt:lpstr>Wingdings 2</vt:lpstr>
      <vt:lpstr>HDOfficeLightV0</vt:lpstr>
      <vt:lpstr>Metropole</vt:lpstr>
      <vt:lpstr>YSPk01 Oslabení dílčích funkcí a prevence deficitů v předškolním věku </vt:lpstr>
      <vt:lpstr>Ukončení předmětu</vt:lpstr>
      <vt:lpstr>Práce s prezentací</vt:lpstr>
      <vt:lpstr>Dílčí funkce a jejich rozvoj, oslabení, prevence v předškolním věku</vt:lpstr>
      <vt:lpstr>Prezentace aplikace PowerPoint</vt:lpstr>
      <vt:lpstr>Prezentace aplikace PowerPoint</vt:lpstr>
      <vt:lpstr>B.Sindelarová, Předcházíme poruchám učení</vt:lpstr>
      <vt:lpstr>Předškolní období</vt:lpstr>
      <vt:lpstr>Školní zralost, školní připravenost</vt:lpstr>
      <vt:lpstr>Školní zralost</vt:lpstr>
      <vt:lpstr>PERCEPCE, KOGNITIVNÍ OBLAST, MOTORIKA, POZORNOST, ŘEČ– VÝZNAM, OSLABENÍ, PREVENCE  https://www.youtube.com/watch?v=yfB2JZYrnx4 </vt:lpstr>
      <vt:lpstr>ZRAKOVÉ VNÍMÁNÍ (zraková percepce)</vt:lpstr>
      <vt:lpstr>Zrakové vnímání  </vt:lpstr>
      <vt:lpstr>Zrakové vnímání</vt:lpstr>
      <vt:lpstr>Zrakové vnímání </vt:lpstr>
      <vt:lpstr>Zrakové vnímání</vt:lpstr>
      <vt:lpstr>Zrakové vnímání </vt:lpstr>
      <vt:lpstr>Zrakové vnímání </vt:lpstr>
      <vt:lpstr>Zrakové vnímání</vt:lpstr>
      <vt:lpstr>Zrakové vnímání</vt:lpstr>
      <vt:lpstr>Zrakové vnímání</vt:lpstr>
      <vt:lpstr>Zrakové vnímání</vt:lpstr>
      <vt:lpstr>SLUCHOVÉ VNÍMÁNÍ (sluchová percepce)</vt:lpstr>
      <vt:lpstr>Sluchové vnímání</vt:lpstr>
      <vt:lpstr>Sluchové vnímání</vt:lpstr>
      <vt:lpstr>Prezentace aplikace PowerPoint</vt:lpstr>
      <vt:lpstr>Sluchové vnímání</vt:lpstr>
      <vt:lpstr>Prezentace aplikace PowerPoint</vt:lpstr>
      <vt:lpstr>Sluchové vnímání</vt:lpstr>
      <vt:lpstr>Prezentace aplikace PowerPoint</vt:lpstr>
      <vt:lpstr>Sluchové vnímání</vt:lpstr>
      <vt:lpstr>Prezentace aplikace PowerPoint</vt:lpstr>
      <vt:lpstr>Sluchové vnímání</vt:lpstr>
      <vt:lpstr>Prezentace aplikace PowerPoint</vt:lpstr>
      <vt:lpstr>PROSTOROVÉ VNÍMÁNÍ</vt:lpstr>
      <vt:lpstr>Prostorové vnímání</vt:lpstr>
      <vt:lpstr>Prostorové vnímání</vt:lpstr>
      <vt:lpstr>Prostorové vnímání</vt:lpstr>
      <vt:lpstr>ZÁKLADNÍ MATEMATICKÉ PŘEDSTAVY</vt:lpstr>
      <vt:lpstr>Základní matematické představy</vt:lpstr>
      <vt:lpstr>Základní matematické představy</vt:lpstr>
      <vt:lpstr>Základní matematické představy</vt:lpstr>
      <vt:lpstr>MOTORIKA, GRAFOMOTORIKA </vt:lpstr>
      <vt:lpstr>Grafomotorika</vt:lpstr>
      <vt:lpstr>Prezentace aplikace PowerPoint</vt:lpstr>
      <vt:lpstr>Grafomotorika</vt:lpstr>
      <vt:lpstr>Grafomotorika</vt:lpstr>
      <vt:lpstr>Grafomotorický vývoj </vt:lpstr>
      <vt:lpstr>Grafomotorické obtíže</vt:lpstr>
      <vt:lpstr>Obtíže – grafomotorika, motorika</vt:lpstr>
      <vt:lpstr>Prezentace aplikace PowerPoint</vt:lpstr>
      <vt:lpstr>Lateralita</vt:lpstr>
      <vt:lpstr>Lateralita</vt:lpstr>
      <vt:lpstr>Lateralita</vt:lpstr>
      <vt:lpstr>Psychomotorika</vt:lpstr>
      <vt:lpstr>Psychomotorika</vt:lpstr>
      <vt:lpstr>Oslabení motorických schopností a dovedností</vt:lpstr>
      <vt:lpstr>ŘEČ </vt:lpstr>
      <vt:lpstr>Řeč</vt:lpstr>
      <vt:lpstr>Řeč Komunikace dětí předškolního věku, I.Bytešníková, Praha: Grada, 2012. ISBN 978-80-247-3008-0</vt:lpstr>
      <vt:lpstr>Řeč</vt:lpstr>
      <vt:lpstr>Oslabení v oblasti řeči</vt:lpstr>
      <vt:lpstr>Prezentace aplikace PowerPoint</vt:lpstr>
      <vt:lpstr>Intermodální kódování a serialita</vt:lpstr>
      <vt:lpstr>Intermodální kódování a serialita</vt:lpstr>
      <vt:lpstr>POZORNOST, PRÁCESCHOPNOST </vt:lpstr>
      <vt:lpstr>Pozornost, práceschopnost</vt:lpstr>
      <vt:lpstr>Pozornost</vt:lpstr>
      <vt:lpstr>Pozornost</vt:lpstr>
      <vt:lpstr>Pozornost v předškolním věku</vt:lpstr>
      <vt:lpstr>Pozornost</vt:lpstr>
      <vt:lpstr>Sociálně-emoční oblast</vt:lpstr>
      <vt:lpstr>Sociálně-emoční dovednosti</vt:lpstr>
      <vt:lpstr>Materiály, programy, zdroje (výběrově)</vt:lpstr>
      <vt:lpstr>Prezentace aplikace PowerPoint</vt:lpstr>
      <vt:lpstr>Preventivní programy, materiály</vt:lpstr>
      <vt:lpstr>Další……</vt:lpstr>
      <vt:lpstr>Zdroje a doporučená literatura</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Dílčí funkce a jejich rozvoj, oslabení, rizika v předškolním věku</dc:title>
  <dc:creator>Peťa</dc:creator>
  <cp:lastModifiedBy>Peťa</cp:lastModifiedBy>
  <cp:revision>159</cp:revision>
  <dcterms:created xsi:type="dcterms:W3CDTF">2020-11-02T10:19:33Z</dcterms:created>
  <dcterms:modified xsi:type="dcterms:W3CDTF">2020-11-07T06:45:39Z</dcterms:modified>
</cp:coreProperties>
</file>