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3" r:id="rId4"/>
    <p:sldId id="274" r:id="rId5"/>
    <p:sldId id="275" r:id="rId6"/>
    <p:sldId id="276" r:id="rId7"/>
    <p:sldId id="278" r:id="rId8"/>
    <p:sldId id="27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B8BD58-B848-4B16-BE0D-378638FFA86C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D33027-1F34-4058-8659-43F588F3B809}">
      <dgm:prSet/>
      <dgm:spPr/>
      <dgm:t>
        <a:bodyPr/>
        <a:lstStyle/>
        <a:p>
          <a:r>
            <a:rPr lang="en-US" b="1"/>
            <a:t>POZNÁMKA NA ZÁVĚR:</a:t>
          </a:r>
          <a:endParaRPr lang="en-US"/>
        </a:p>
      </dgm:t>
    </dgm:pt>
    <dgm:pt modelId="{E994A808-851C-449E-A2A1-6F14816E05FE}" type="parTrans" cxnId="{BBEA7ECE-7D5E-475C-B571-65DFEBFBF237}">
      <dgm:prSet/>
      <dgm:spPr/>
      <dgm:t>
        <a:bodyPr/>
        <a:lstStyle/>
        <a:p>
          <a:endParaRPr lang="en-US"/>
        </a:p>
      </dgm:t>
    </dgm:pt>
    <dgm:pt modelId="{1B8CC324-2CE1-4659-876E-F5CD99D0BE4A}" type="sibTrans" cxnId="{BBEA7ECE-7D5E-475C-B571-65DFEBFBF237}">
      <dgm:prSet/>
      <dgm:spPr/>
      <dgm:t>
        <a:bodyPr/>
        <a:lstStyle/>
        <a:p>
          <a:endParaRPr lang="en-US"/>
        </a:p>
      </dgm:t>
    </dgm:pt>
    <dgm:pt modelId="{BCD59CFD-CB07-4982-82F4-FE1D959737B8}">
      <dgm:prSet/>
      <dgm:spPr/>
      <dgm:t>
        <a:bodyPr/>
        <a:lstStyle/>
        <a:p>
          <a:r>
            <a:rPr lang="en-US"/>
            <a:t>1. S vyplněnou tabulkou budeme dále pracovat v didaktice geografie pro bakalářské studium.</a:t>
          </a:r>
        </a:p>
      </dgm:t>
    </dgm:pt>
    <dgm:pt modelId="{7591DD87-FF59-4D55-9A50-CCD3AD79F19B}" type="parTrans" cxnId="{734F005B-F4D9-4014-8FCE-EB13688C538C}">
      <dgm:prSet/>
      <dgm:spPr/>
      <dgm:t>
        <a:bodyPr/>
        <a:lstStyle/>
        <a:p>
          <a:endParaRPr lang="en-US"/>
        </a:p>
      </dgm:t>
    </dgm:pt>
    <dgm:pt modelId="{B91CF38E-9087-4B11-91A0-54C3A2B8CBC2}" type="sibTrans" cxnId="{734F005B-F4D9-4014-8FCE-EB13688C538C}">
      <dgm:prSet/>
      <dgm:spPr/>
      <dgm:t>
        <a:bodyPr/>
        <a:lstStyle/>
        <a:p>
          <a:endParaRPr lang="en-US"/>
        </a:p>
      </dgm:t>
    </dgm:pt>
    <dgm:pt modelId="{FAFBD7B1-2B7A-4717-AE7E-37E42DF034DC}">
      <dgm:prSet/>
      <dgm:spPr/>
      <dgm:t>
        <a:bodyPr/>
        <a:lstStyle/>
        <a:p>
          <a:r>
            <a:rPr lang="en-US" dirty="0"/>
            <a:t>2. </a:t>
          </a:r>
          <a:r>
            <a:rPr lang="en-US" dirty="0" err="1"/>
            <a:t>Uvědomění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obsahu</a:t>
          </a:r>
          <a:r>
            <a:rPr lang="en-US" dirty="0"/>
            <a:t> </a:t>
          </a:r>
          <a:r>
            <a:rPr lang="en-US" dirty="0" err="1"/>
            <a:t>jednotlivých</a:t>
          </a:r>
          <a:r>
            <a:rPr lang="en-US" dirty="0"/>
            <a:t> </a:t>
          </a:r>
          <a:r>
            <a:rPr lang="en-US" dirty="0" err="1"/>
            <a:t>geografických</a:t>
          </a:r>
          <a:r>
            <a:rPr lang="en-US" dirty="0"/>
            <a:t> </a:t>
          </a:r>
          <a:r>
            <a:rPr lang="en-US" dirty="0" err="1"/>
            <a:t>disciplín</a:t>
          </a:r>
          <a:r>
            <a:rPr lang="en-US" dirty="0"/>
            <a:t> </a:t>
          </a:r>
          <a:r>
            <a:rPr lang="en-US" dirty="0" err="1"/>
            <a:t>přes</a:t>
          </a:r>
          <a:r>
            <a:rPr lang="en-US" dirty="0"/>
            <a:t> </a:t>
          </a:r>
          <a:r>
            <a:rPr lang="en-US" dirty="0" err="1"/>
            <a:t>pojmy</a:t>
          </a:r>
          <a:r>
            <a:rPr lang="en-US" dirty="0"/>
            <a:t>, </a:t>
          </a:r>
          <a:r>
            <a:rPr lang="en-US" dirty="0" err="1"/>
            <a:t>které</a:t>
          </a:r>
          <a:r>
            <a:rPr lang="en-US" dirty="0"/>
            <a:t> </a:t>
          </a:r>
          <a:r>
            <a:rPr lang="en-US" dirty="0" err="1"/>
            <a:t>jste</a:t>
          </a:r>
          <a:r>
            <a:rPr lang="en-US" dirty="0"/>
            <a:t> </a:t>
          </a:r>
          <a:r>
            <a:rPr lang="en-US" dirty="0" err="1"/>
            <a:t>probírali</a:t>
          </a:r>
          <a:r>
            <a:rPr lang="en-US" dirty="0"/>
            <a:t> je pro </a:t>
          </a:r>
          <a:r>
            <a:rPr lang="en-US" dirty="0" err="1"/>
            <a:t>vaši</a:t>
          </a:r>
          <a:r>
            <a:rPr lang="en-US" dirty="0"/>
            <a:t> </a:t>
          </a:r>
          <a:r>
            <a:rPr lang="en-US" dirty="0" err="1"/>
            <a:t>učitelskou</a:t>
          </a:r>
          <a:r>
            <a:rPr lang="en-US" dirty="0"/>
            <a:t> </a:t>
          </a:r>
          <a:r>
            <a:rPr lang="en-US" dirty="0" err="1"/>
            <a:t>profesi</a:t>
          </a:r>
          <a:r>
            <a:rPr lang="en-US" dirty="0"/>
            <a:t> </a:t>
          </a:r>
          <a:r>
            <a:rPr lang="en-US" dirty="0" err="1"/>
            <a:t>důležité</a:t>
          </a:r>
          <a:r>
            <a:rPr lang="en-US" dirty="0"/>
            <a:t> </a:t>
          </a:r>
          <a:r>
            <a:rPr lang="en-US" dirty="0" err="1"/>
            <a:t>zejména</a:t>
          </a:r>
          <a:r>
            <a:rPr lang="en-US" dirty="0"/>
            <a:t> z </a:t>
          </a:r>
          <a:r>
            <a:rPr lang="en-US" dirty="0" err="1"/>
            <a:t>toho</a:t>
          </a:r>
          <a:r>
            <a:rPr lang="en-US" dirty="0"/>
            <a:t> </a:t>
          </a:r>
          <a:r>
            <a:rPr lang="en-US" dirty="0" err="1"/>
            <a:t>hlediska</a:t>
          </a:r>
          <a:r>
            <a:rPr lang="en-US" dirty="0"/>
            <a:t>, </a:t>
          </a:r>
          <a:r>
            <a:rPr lang="en-US" dirty="0" err="1"/>
            <a:t>že</a:t>
          </a:r>
          <a:r>
            <a:rPr lang="en-US" dirty="0"/>
            <a:t> </a:t>
          </a:r>
          <a:r>
            <a:rPr lang="en-US" dirty="0" err="1"/>
            <a:t>tyto</a:t>
          </a:r>
          <a:r>
            <a:rPr lang="en-US" dirty="0"/>
            <a:t> </a:t>
          </a:r>
          <a:r>
            <a:rPr lang="en-US" dirty="0" err="1"/>
            <a:t>pojmy</a:t>
          </a:r>
          <a:r>
            <a:rPr lang="en-US" dirty="0"/>
            <a:t> </a:t>
          </a:r>
          <a:r>
            <a:rPr lang="en-US" dirty="0" err="1"/>
            <a:t>pohromadě</a:t>
          </a:r>
          <a:r>
            <a:rPr lang="en-US" dirty="0"/>
            <a:t> v </a:t>
          </a:r>
          <a:r>
            <a:rPr lang="en-US" dirty="0" err="1"/>
            <a:t>žádném</a:t>
          </a:r>
          <a:r>
            <a:rPr lang="en-US" dirty="0"/>
            <a:t> z </a:t>
          </a:r>
          <a:r>
            <a:rPr lang="en-US" dirty="0" err="1"/>
            <a:t>kurikulárních</a:t>
          </a:r>
          <a:r>
            <a:rPr lang="en-US" dirty="0"/>
            <a:t> </a:t>
          </a:r>
          <a:r>
            <a:rPr lang="en-US" dirty="0" err="1"/>
            <a:t>dokumentů</a:t>
          </a:r>
          <a:r>
            <a:rPr lang="en-US" dirty="0"/>
            <a:t> </a:t>
          </a:r>
          <a:r>
            <a:rPr lang="en-US" dirty="0" err="1"/>
            <a:t>nenajdete</a:t>
          </a:r>
          <a:r>
            <a:rPr lang="en-US" dirty="0"/>
            <a:t>.</a:t>
          </a:r>
        </a:p>
      </dgm:t>
    </dgm:pt>
    <dgm:pt modelId="{832B34DD-C9F2-4CC6-8268-7ADE844C4FC2}" type="parTrans" cxnId="{6994F290-2455-42CF-AF08-29AD36E78E1A}">
      <dgm:prSet/>
      <dgm:spPr/>
      <dgm:t>
        <a:bodyPr/>
        <a:lstStyle/>
        <a:p>
          <a:endParaRPr lang="en-US"/>
        </a:p>
      </dgm:t>
    </dgm:pt>
    <dgm:pt modelId="{012F0E10-F65F-46F7-9546-B518C6CB8389}" type="sibTrans" cxnId="{6994F290-2455-42CF-AF08-29AD36E78E1A}">
      <dgm:prSet/>
      <dgm:spPr/>
      <dgm:t>
        <a:bodyPr/>
        <a:lstStyle/>
        <a:p>
          <a:endParaRPr lang="en-US"/>
        </a:p>
      </dgm:t>
    </dgm:pt>
    <dgm:pt modelId="{63AFA286-C94F-43E5-94B6-3ECA7F97FF0D}">
      <dgm:prSet/>
      <dgm:spPr/>
      <dgm:t>
        <a:bodyPr/>
        <a:lstStyle/>
        <a:p>
          <a:r>
            <a:rPr lang="en-US" sz="1200"/>
            <a:t>3. Cílem v oblasti pojmů bude:</a:t>
          </a:r>
        </a:p>
      </dgm:t>
    </dgm:pt>
    <dgm:pt modelId="{30A04E7D-EAE5-4250-9967-00D09FF3C2C5}" type="parTrans" cxnId="{16821295-198C-422C-A560-936E4685AEE1}">
      <dgm:prSet/>
      <dgm:spPr/>
      <dgm:t>
        <a:bodyPr/>
        <a:lstStyle/>
        <a:p>
          <a:endParaRPr lang="en-US"/>
        </a:p>
      </dgm:t>
    </dgm:pt>
    <dgm:pt modelId="{57D8FED0-68C3-49BC-9EBB-2ABBE4AF8B42}" type="sibTrans" cxnId="{16821295-198C-422C-A560-936E4685AEE1}">
      <dgm:prSet/>
      <dgm:spPr/>
      <dgm:t>
        <a:bodyPr/>
        <a:lstStyle/>
        <a:p>
          <a:endParaRPr lang="en-US"/>
        </a:p>
      </dgm:t>
    </dgm:pt>
    <dgm:pt modelId="{0205953F-57B7-4198-B670-DD42856E2730}">
      <dgm:prSet custT="1"/>
      <dgm:spPr/>
      <dgm:t>
        <a:bodyPr/>
        <a:lstStyle/>
        <a:p>
          <a:r>
            <a:rPr lang="en-US" sz="1050" dirty="0" err="1"/>
            <a:t>tvorba</a:t>
          </a:r>
          <a:r>
            <a:rPr lang="en-US" sz="1050" dirty="0"/>
            <a:t> </a:t>
          </a:r>
          <a:r>
            <a:rPr lang="en-US" sz="1050" dirty="0" err="1"/>
            <a:t>slovníčku</a:t>
          </a:r>
          <a:r>
            <a:rPr lang="en-US" sz="1050" dirty="0"/>
            <a:t> </a:t>
          </a:r>
          <a:r>
            <a:rPr lang="en-US" sz="1050" dirty="0" err="1"/>
            <a:t>používaných</a:t>
          </a:r>
          <a:r>
            <a:rPr lang="en-US" sz="1050" dirty="0"/>
            <a:t> </a:t>
          </a:r>
          <a:r>
            <a:rPr lang="en-US" sz="1050" dirty="0" err="1"/>
            <a:t>pojmů</a:t>
          </a:r>
          <a:r>
            <a:rPr lang="en-US" sz="1050" dirty="0"/>
            <a:t> – to </a:t>
          </a:r>
          <a:r>
            <a:rPr lang="en-US" sz="1050" dirty="0" err="1"/>
            <a:t>znamená</a:t>
          </a:r>
          <a:r>
            <a:rPr lang="en-US" sz="1050" dirty="0"/>
            <a:t> </a:t>
          </a:r>
          <a:r>
            <a:rPr lang="en-US" sz="1050" dirty="0" err="1"/>
            <a:t>pojem</a:t>
          </a:r>
          <a:r>
            <a:rPr lang="en-US" sz="1050" dirty="0"/>
            <a:t> a </a:t>
          </a:r>
          <a:r>
            <a:rPr lang="en-US" sz="1050" dirty="0" err="1"/>
            <a:t>jeho</a:t>
          </a:r>
          <a:r>
            <a:rPr lang="en-US" sz="1050" dirty="0"/>
            <a:t> </a:t>
          </a:r>
          <a:r>
            <a:rPr lang="en-US" sz="1050" dirty="0" err="1"/>
            <a:t>stručná</a:t>
          </a:r>
          <a:r>
            <a:rPr lang="en-US" sz="1050" dirty="0"/>
            <a:t> </a:t>
          </a:r>
          <a:r>
            <a:rPr lang="en-US" sz="1050" dirty="0" err="1"/>
            <a:t>charakteristika</a:t>
          </a:r>
          <a:r>
            <a:rPr lang="en-US" sz="1050" dirty="0"/>
            <a:t>; </a:t>
          </a:r>
        </a:p>
      </dgm:t>
    </dgm:pt>
    <dgm:pt modelId="{D018CEA7-09EB-484F-AC8B-231C7C85DD83}" type="parTrans" cxnId="{1577C7D8-DFDF-493C-8BAE-32200DCCCF27}">
      <dgm:prSet/>
      <dgm:spPr/>
      <dgm:t>
        <a:bodyPr/>
        <a:lstStyle/>
        <a:p>
          <a:endParaRPr lang="en-US"/>
        </a:p>
      </dgm:t>
    </dgm:pt>
    <dgm:pt modelId="{C172AC7B-AD3D-462B-9919-73D8436A6246}" type="sibTrans" cxnId="{1577C7D8-DFDF-493C-8BAE-32200DCCCF27}">
      <dgm:prSet/>
      <dgm:spPr/>
      <dgm:t>
        <a:bodyPr/>
        <a:lstStyle/>
        <a:p>
          <a:endParaRPr lang="en-US"/>
        </a:p>
      </dgm:t>
    </dgm:pt>
    <dgm:pt modelId="{AD570AB2-9947-49C3-BFA1-D508823EA9DE}">
      <dgm:prSet custT="1"/>
      <dgm:spPr/>
      <dgm:t>
        <a:bodyPr/>
        <a:lstStyle/>
        <a:p>
          <a:r>
            <a:rPr lang="en-US" sz="1050" dirty="0" err="1"/>
            <a:t>tvorba</a:t>
          </a:r>
          <a:r>
            <a:rPr lang="en-US" sz="1050" dirty="0"/>
            <a:t> </a:t>
          </a:r>
          <a:r>
            <a:rPr lang="en-US" sz="1050" dirty="0" err="1"/>
            <a:t>myšlenkové</a:t>
          </a:r>
          <a:r>
            <a:rPr lang="en-US" sz="1050" dirty="0"/>
            <a:t> </a:t>
          </a:r>
          <a:r>
            <a:rPr lang="en-US" sz="1050" dirty="0" err="1"/>
            <a:t>mapy</a:t>
          </a:r>
          <a:r>
            <a:rPr lang="en-US" sz="1050" dirty="0"/>
            <a:t> s </a:t>
          </a:r>
          <a:r>
            <a:rPr lang="en-US" sz="1050" dirty="0" err="1"/>
            <a:t>použitím</a:t>
          </a:r>
          <a:r>
            <a:rPr lang="en-US" sz="1050" dirty="0"/>
            <a:t> </a:t>
          </a:r>
          <a:r>
            <a:rPr lang="en-US" sz="1050" dirty="0" err="1"/>
            <a:t>probíraných</a:t>
          </a:r>
          <a:r>
            <a:rPr lang="en-US" sz="1050" dirty="0"/>
            <a:t> </a:t>
          </a:r>
          <a:r>
            <a:rPr lang="en-US" sz="1050" dirty="0" err="1"/>
            <a:t>pojmů</a:t>
          </a:r>
          <a:r>
            <a:rPr lang="en-US" sz="1050" dirty="0"/>
            <a:t> a </a:t>
          </a:r>
          <a:r>
            <a:rPr lang="en-US" sz="1050" dirty="0" err="1"/>
            <a:t>např</a:t>
          </a:r>
          <a:r>
            <a:rPr lang="en-US" sz="1050" dirty="0"/>
            <a:t>. </a:t>
          </a:r>
          <a:r>
            <a:rPr lang="en-US" sz="1050" dirty="0" err="1"/>
            <a:t>souvislost</a:t>
          </a:r>
          <a:r>
            <a:rPr lang="en-US" sz="1050" dirty="0"/>
            <a:t> s </a:t>
          </a:r>
          <a:r>
            <a:rPr lang="en-US" sz="1050" dirty="0" err="1"/>
            <a:t>jejich</a:t>
          </a:r>
          <a:r>
            <a:rPr lang="en-US" sz="1050" dirty="0"/>
            <a:t> </a:t>
          </a:r>
          <a:r>
            <a:rPr lang="en-US" sz="1050" dirty="0" err="1"/>
            <a:t>využitím</a:t>
          </a:r>
          <a:r>
            <a:rPr lang="en-US" sz="1050" dirty="0"/>
            <a:t> v </a:t>
          </a:r>
          <a:r>
            <a:rPr lang="en-US" sz="1050" dirty="0" err="1"/>
            <a:t>různých</a:t>
          </a:r>
          <a:r>
            <a:rPr lang="en-US" sz="1050" dirty="0"/>
            <a:t> </a:t>
          </a:r>
          <a:r>
            <a:rPr lang="en-US" sz="1050" dirty="0" err="1"/>
            <a:t>oblastech</a:t>
          </a:r>
          <a:r>
            <a:rPr lang="en-US" sz="1050" dirty="0"/>
            <a:t> </a:t>
          </a:r>
          <a:r>
            <a:rPr lang="en-US" sz="1050" dirty="0" err="1"/>
            <a:t>lidské</a:t>
          </a:r>
          <a:r>
            <a:rPr lang="en-US" sz="1050" dirty="0"/>
            <a:t> </a:t>
          </a:r>
          <a:r>
            <a:rPr lang="en-US" sz="1050" dirty="0" err="1"/>
            <a:t>činnosti</a:t>
          </a:r>
          <a:r>
            <a:rPr lang="en-US" sz="1050" dirty="0"/>
            <a:t>;</a:t>
          </a:r>
        </a:p>
      </dgm:t>
    </dgm:pt>
    <dgm:pt modelId="{EE6A243E-A77D-44BD-96D9-B8885303FD14}" type="parTrans" cxnId="{1E09063E-3647-4130-A5BF-190F12F7741C}">
      <dgm:prSet/>
      <dgm:spPr/>
      <dgm:t>
        <a:bodyPr/>
        <a:lstStyle/>
        <a:p>
          <a:endParaRPr lang="en-US"/>
        </a:p>
      </dgm:t>
    </dgm:pt>
    <dgm:pt modelId="{A04EB6DC-FF9E-44BB-8CA8-9873DA395160}" type="sibTrans" cxnId="{1E09063E-3647-4130-A5BF-190F12F7741C}">
      <dgm:prSet/>
      <dgm:spPr/>
      <dgm:t>
        <a:bodyPr/>
        <a:lstStyle/>
        <a:p>
          <a:endParaRPr lang="en-US"/>
        </a:p>
      </dgm:t>
    </dgm:pt>
    <dgm:pt modelId="{BC05787C-AB4C-456F-871F-BEFC6635C13D}">
      <dgm:prSet custT="1"/>
      <dgm:spPr/>
      <dgm:t>
        <a:bodyPr/>
        <a:lstStyle/>
        <a:p>
          <a:r>
            <a:rPr lang="en-US" sz="1050" dirty="0" err="1"/>
            <a:t>řešení</a:t>
          </a:r>
          <a:r>
            <a:rPr lang="en-US" sz="1050" dirty="0"/>
            <a:t> </a:t>
          </a:r>
          <a:r>
            <a:rPr lang="en-US" sz="1050" dirty="0" err="1"/>
            <a:t>případových</a:t>
          </a:r>
          <a:r>
            <a:rPr lang="en-US" sz="1050" dirty="0"/>
            <a:t> </a:t>
          </a:r>
          <a:r>
            <a:rPr lang="en-US" sz="1050" dirty="0" err="1"/>
            <a:t>studií</a:t>
          </a:r>
          <a:r>
            <a:rPr lang="en-US" sz="1050" dirty="0"/>
            <a:t>.</a:t>
          </a:r>
        </a:p>
      </dgm:t>
    </dgm:pt>
    <dgm:pt modelId="{3AE36133-626F-4662-86C3-2440FE1CF03D}" type="parTrans" cxnId="{FE6777AF-3958-4BE4-90E0-595CCFBC4CAE}">
      <dgm:prSet/>
      <dgm:spPr/>
      <dgm:t>
        <a:bodyPr/>
        <a:lstStyle/>
        <a:p>
          <a:endParaRPr lang="en-US"/>
        </a:p>
      </dgm:t>
    </dgm:pt>
    <dgm:pt modelId="{B71834FE-92C7-4625-8ECD-23604D479DF2}" type="sibTrans" cxnId="{FE6777AF-3958-4BE4-90E0-595CCFBC4CAE}">
      <dgm:prSet/>
      <dgm:spPr/>
      <dgm:t>
        <a:bodyPr/>
        <a:lstStyle/>
        <a:p>
          <a:endParaRPr lang="en-US"/>
        </a:p>
      </dgm:t>
    </dgm:pt>
    <dgm:pt modelId="{C64BA4B0-2634-4DC2-BC2D-E490905D31D9}" type="pres">
      <dgm:prSet presAssocID="{A4B8BD58-B848-4B16-BE0D-378638FFA86C}" presName="Name0" presStyleCnt="0">
        <dgm:presLayoutVars>
          <dgm:dir/>
          <dgm:resizeHandles val="exact"/>
        </dgm:presLayoutVars>
      </dgm:prSet>
      <dgm:spPr/>
    </dgm:pt>
    <dgm:pt modelId="{6162E20E-5447-40FB-9E4C-C78BD0E913DE}" type="pres">
      <dgm:prSet presAssocID="{2BD33027-1F34-4058-8659-43F588F3B809}" presName="node" presStyleLbl="node1" presStyleIdx="0" presStyleCnt="4">
        <dgm:presLayoutVars>
          <dgm:bulletEnabled val="1"/>
        </dgm:presLayoutVars>
      </dgm:prSet>
      <dgm:spPr/>
    </dgm:pt>
    <dgm:pt modelId="{4DB03115-73C4-4AA6-97EB-99E5036A3499}" type="pres">
      <dgm:prSet presAssocID="{1B8CC324-2CE1-4659-876E-F5CD99D0BE4A}" presName="sibTrans" presStyleLbl="sibTrans1D1" presStyleIdx="0" presStyleCnt="3"/>
      <dgm:spPr/>
    </dgm:pt>
    <dgm:pt modelId="{FC402CD5-EA0A-4E46-8B99-E5F0FCA90A32}" type="pres">
      <dgm:prSet presAssocID="{1B8CC324-2CE1-4659-876E-F5CD99D0BE4A}" presName="connectorText" presStyleLbl="sibTrans1D1" presStyleIdx="0" presStyleCnt="3"/>
      <dgm:spPr/>
    </dgm:pt>
    <dgm:pt modelId="{6FB81CFA-3A59-4023-ABEC-649692B1F62E}" type="pres">
      <dgm:prSet presAssocID="{BCD59CFD-CB07-4982-82F4-FE1D959737B8}" presName="node" presStyleLbl="node1" presStyleIdx="1" presStyleCnt="4" custScaleX="130584" custScaleY="120402">
        <dgm:presLayoutVars>
          <dgm:bulletEnabled val="1"/>
        </dgm:presLayoutVars>
      </dgm:prSet>
      <dgm:spPr/>
    </dgm:pt>
    <dgm:pt modelId="{4265001E-D286-466C-A748-E98A7779E740}" type="pres">
      <dgm:prSet presAssocID="{B91CF38E-9087-4B11-91A0-54C3A2B8CBC2}" presName="sibTrans" presStyleLbl="sibTrans1D1" presStyleIdx="1" presStyleCnt="3"/>
      <dgm:spPr/>
    </dgm:pt>
    <dgm:pt modelId="{001D6A3D-94FD-4CFA-AE63-F37DBA86EAF3}" type="pres">
      <dgm:prSet presAssocID="{B91CF38E-9087-4B11-91A0-54C3A2B8CBC2}" presName="connectorText" presStyleLbl="sibTrans1D1" presStyleIdx="1" presStyleCnt="3"/>
      <dgm:spPr/>
    </dgm:pt>
    <dgm:pt modelId="{873E260A-66FC-46B4-BFF8-837CDDF41545}" type="pres">
      <dgm:prSet presAssocID="{FAFBD7B1-2B7A-4717-AE7E-37E42DF034DC}" presName="node" presStyleLbl="node1" presStyleIdx="2" presStyleCnt="4" custScaleX="107663" custScaleY="116460">
        <dgm:presLayoutVars>
          <dgm:bulletEnabled val="1"/>
        </dgm:presLayoutVars>
      </dgm:prSet>
      <dgm:spPr/>
    </dgm:pt>
    <dgm:pt modelId="{C48151B9-71F5-42EE-A182-271A7CFA7700}" type="pres">
      <dgm:prSet presAssocID="{012F0E10-F65F-46F7-9546-B518C6CB8389}" presName="sibTrans" presStyleLbl="sibTrans1D1" presStyleIdx="2" presStyleCnt="3"/>
      <dgm:spPr/>
    </dgm:pt>
    <dgm:pt modelId="{D40FC4BD-D25D-4569-877E-EC48FF452A04}" type="pres">
      <dgm:prSet presAssocID="{012F0E10-F65F-46F7-9546-B518C6CB8389}" presName="connectorText" presStyleLbl="sibTrans1D1" presStyleIdx="2" presStyleCnt="3"/>
      <dgm:spPr/>
    </dgm:pt>
    <dgm:pt modelId="{5859A1CD-055A-43E6-B1DC-F28E1A434B63}" type="pres">
      <dgm:prSet presAssocID="{63AFA286-C94F-43E5-94B6-3ECA7F97FF0D}" presName="node" presStyleLbl="node1" presStyleIdx="3" presStyleCnt="4" custScaleX="124693" custScaleY="124998" custLinFactNeighborX="-1258" custLinFactNeighborY="3494">
        <dgm:presLayoutVars>
          <dgm:bulletEnabled val="1"/>
        </dgm:presLayoutVars>
      </dgm:prSet>
      <dgm:spPr/>
    </dgm:pt>
  </dgm:ptLst>
  <dgm:cxnLst>
    <dgm:cxn modelId="{97140A31-11B0-4103-815C-AAD439210701}" type="presOf" srcId="{AD570AB2-9947-49C3-BFA1-D508823EA9DE}" destId="{5859A1CD-055A-43E6-B1DC-F28E1A434B63}" srcOrd="0" destOrd="2" presId="urn:microsoft.com/office/officeart/2016/7/layout/RepeatingBendingProcessNew"/>
    <dgm:cxn modelId="{1E09063E-3647-4130-A5BF-190F12F7741C}" srcId="{63AFA286-C94F-43E5-94B6-3ECA7F97FF0D}" destId="{AD570AB2-9947-49C3-BFA1-D508823EA9DE}" srcOrd="1" destOrd="0" parTransId="{EE6A243E-A77D-44BD-96D9-B8885303FD14}" sibTransId="{A04EB6DC-FF9E-44BB-8CA8-9873DA395160}"/>
    <dgm:cxn modelId="{734F005B-F4D9-4014-8FCE-EB13688C538C}" srcId="{A4B8BD58-B848-4B16-BE0D-378638FFA86C}" destId="{BCD59CFD-CB07-4982-82F4-FE1D959737B8}" srcOrd="1" destOrd="0" parTransId="{7591DD87-FF59-4D55-9A50-CCD3AD79F19B}" sibTransId="{B91CF38E-9087-4B11-91A0-54C3A2B8CBC2}"/>
    <dgm:cxn modelId="{858A0B46-C1DC-40FB-9867-63A175A1C87F}" type="presOf" srcId="{2BD33027-1F34-4058-8659-43F588F3B809}" destId="{6162E20E-5447-40FB-9E4C-C78BD0E913DE}" srcOrd="0" destOrd="0" presId="urn:microsoft.com/office/officeart/2016/7/layout/RepeatingBendingProcessNew"/>
    <dgm:cxn modelId="{E7F07366-CC7C-48D4-A74F-566A5BAEF9A1}" type="presOf" srcId="{B91CF38E-9087-4B11-91A0-54C3A2B8CBC2}" destId="{001D6A3D-94FD-4CFA-AE63-F37DBA86EAF3}" srcOrd="1" destOrd="0" presId="urn:microsoft.com/office/officeart/2016/7/layout/RepeatingBendingProcessNew"/>
    <dgm:cxn modelId="{226DED72-656F-4F9A-BC9B-9C82D406E48E}" type="presOf" srcId="{012F0E10-F65F-46F7-9546-B518C6CB8389}" destId="{C48151B9-71F5-42EE-A182-271A7CFA7700}" srcOrd="0" destOrd="0" presId="urn:microsoft.com/office/officeart/2016/7/layout/RepeatingBendingProcessNew"/>
    <dgm:cxn modelId="{0FDD7C57-6F04-4E3C-A927-92B8753FE6CF}" type="presOf" srcId="{FAFBD7B1-2B7A-4717-AE7E-37E42DF034DC}" destId="{873E260A-66FC-46B4-BFF8-837CDDF41545}" srcOrd="0" destOrd="0" presId="urn:microsoft.com/office/officeart/2016/7/layout/RepeatingBendingProcessNew"/>
    <dgm:cxn modelId="{6994F290-2455-42CF-AF08-29AD36E78E1A}" srcId="{A4B8BD58-B848-4B16-BE0D-378638FFA86C}" destId="{FAFBD7B1-2B7A-4717-AE7E-37E42DF034DC}" srcOrd="2" destOrd="0" parTransId="{832B34DD-C9F2-4CC6-8268-7ADE844C4FC2}" sibTransId="{012F0E10-F65F-46F7-9546-B518C6CB8389}"/>
    <dgm:cxn modelId="{43268591-F2F4-43B8-828F-AE592A9AB9AA}" type="presOf" srcId="{1B8CC324-2CE1-4659-876E-F5CD99D0BE4A}" destId="{FC402CD5-EA0A-4E46-8B99-E5F0FCA90A32}" srcOrd="1" destOrd="0" presId="urn:microsoft.com/office/officeart/2016/7/layout/RepeatingBendingProcessNew"/>
    <dgm:cxn modelId="{D6AAC392-7342-44ED-B89C-5FA33F8F97CD}" type="presOf" srcId="{63AFA286-C94F-43E5-94B6-3ECA7F97FF0D}" destId="{5859A1CD-055A-43E6-B1DC-F28E1A434B63}" srcOrd="0" destOrd="0" presId="urn:microsoft.com/office/officeart/2016/7/layout/RepeatingBendingProcessNew"/>
    <dgm:cxn modelId="{16821295-198C-422C-A560-936E4685AEE1}" srcId="{A4B8BD58-B848-4B16-BE0D-378638FFA86C}" destId="{63AFA286-C94F-43E5-94B6-3ECA7F97FF0D}" srcOrd="3" destOrd="0" parTransId="{30A04E7D-EAE5-4250-9967-00D09FF3C2C5}" sibTransId="{57D8FED0-68C3-49BC-9EBB-2ABBE4AF8B42}"/>
    <dgm:cxn modelId="{FE6777AF-3958-4BE4-90E0-595CCFBC4CAE}" srcId="{63AFA286-C94F-43E5-94B6-3ECA7F97FF0D}" destId="{BC05787C-AB4C-456F-871F-BEFC6635C13D}" srcOrd="2" destOrd="0" parTransId="{3AE36133-626F-4662-86C3-2440FE1CF03D}" sibTransId="{B71834FE-92C7-4625-8ECD-23604D479DF2}"/>
    <dgm:cxn modelId="{1CBE9EB6-93D2-46BC-AD5E-090246A9E9B3}" type="presOf" srcId="{1B8CC324-2CE1-4659-876E-F5CD99D0BE4A}" destId="{4DB03115-73C4-4AA6-97EB-99E5036A3499}" srcOrd="0" destOrd="0" presId="urn:microsoft.com/office/officeart/2016/7/layout/RepeatingBendingProcessNew"/>
    <dgm:cxn modelId="{01CC54BE-BDC3-44A6-9F30-3C3A8E09D9ED}" type="presOf" srcId="{0205953F-57B7-4198-B670-DD42856E2730}" destId="{5859A1CD-055A-43E6-B1DC-F28E1A434B63}" srcOrd="0" destOrd="1" presId="urn:microsoft.com/office/officeart/2016/7/layout/RepeatingBendingProcessNew"/>
    <dgm:cxn modelId="{8BC309C2-F549-49E4-930B-9F5AA3B14E4C}" type="presOf" srcId="{BCD59CFD-CB07-4982-82F4-FE1D959737B8}" destId="{6FB81CFA-3A59-4023-ABEC-649692B1F62E}" srcOrd="0" destOrd="0" presId="urn:microsoft.com/office/officeart/2016/7/layout/RepeatingBendingProcessNew"/>
    <dgm:cxn modelId="{BBEA7ECE-7D5E-475C-B571-65DFEBFBF237}" srcId="{A4B8BD58-B848-4B16-BE0D-378638FFA86C}" destId="{2BD33027-1F34-4058-8659-43F588F3B809}" srcOrd="0" destOrd="0" parTransId="{E994A808-851C-449E-A2A1-6F14816E05FE}" sibTransId="{1B8CC324-2CE1-4659-876E-F5CD99D0BE4A}"/>
    <dgm:cxn modelId="{E0B457D1-B6B2-4BA5-9335-7A60AE1D8CC0}" type="presOf" srcId="{B91CF38E-9087-4B11-91A0-54C3A2B8CBC2}" destId="{4265001E-D286-466C-A748-E98A7779E740}" srcOrd="0" destOrd="0" presId="urn:microsoft.com/office/officeart/2016/7/layout/RepeatingBendingProcessNew"/>
    <dgm:cxn modelId="{1577C7D8-DFDF-493C-8BAE-32200DCCCF27}" srcId="{63AFA286-C94F-43E5-94B6-3ECA7F97FF0D}" destId="{0205953F-57B7-4198-B670-DD42856E2730}" srcOrd="0" destOrd="0" parTransId="{D018CEA7-09EB-484F-AC8B-231C7C85DD83}" sibTransId="{C172AC7B-AD3D-462B-9919-73D8436A6246}"/>
    <dgm:cxn modelId="{8CAFD5D9-282A-4D1A-9BA8-7CABFE413AF5}" type="presOf" srcId="{012F0E10-F65F-46F7-9546-B518C6CB8389}" destId="{D40FC4BD-D25D-4569-877E-EC48FF452A04}" srcOrd="1" destOrd="0" presId="urn:microsoft.com/office/officeart/2016/7/layout/RepeatingBendingProcessNew"/>
    <dgm:cxn modelId="{967EB5DA-1D9C-4D34-A18B-4FFF802E5A8E}" type="presOf" srcId="{A4B8BD58-B848-4B16-BE0D-378638FFA86C}" destId="{C64BA4B0-2634-4DC2-BC2D-E490905D31D9}" srcOrd="0" destOrd="0" presId="urn:microsoft.com/office/officeart/2016/7/layout/RepeatingBendingProcessNew"/>
    <dgm:cxn modelId="{998CA8E9-C97F-47F0-BBA0-E3864E862768}" type="presOf" srcId="{BC05787C-AB4C-456F-871F-BEFC6635C13D}" destId="{5859A1CD-055A-43E6-B1DC-F28E1A434B63}" srcOrd="0" destOrd="3" presId="urn:microsoft.com/office/officeart/2016/7/layout/RepeatingBendingProcessNew"/>
    <dgm:cxn modelId="{9782E646-CBBD-46A8-9971-FF896CD2D996}" type="presParOf" srcId="{C64BA4B0-2634-4DC2-BC2D-E490905D31D9}" destId="{6162E20E-5447-40FB-9E4C-C78BD0E913DE}" srcOrd="0" destOrd="0" presId="urn:microsoft.com/office/officeart/2016/7/layout/RepeatingBendingProcessNew"/>
    <dgm:cxn modelId="{84B0454D-CA18-4445-9005-D9AAA969324C}" type="presParOf" srcId="{C64BA4B0-2634-4DC2-BC2D-E490905D31D9}" destId="{4DB03115-73C4-4AA6-97EB-99E5036A3499}" srcOrd="1" destOrd="0" presId="urn:microsoft.com/office/officeart/2016/7/layout/RepeatingBendingProcessNew"/>
    <dgm:cxn modelId="{41535297-4F4F-48C8-8E45-A8A65C99C2C0}" type="presParOf" srcId="{4DB03115-73C4-4AA6-97EB-99E5036A3499}" destId="{FC402CD5-EA0A-4E46-8B99-E5F0FCA90A32}" srcOrd="0" destOrd="0" presId="urn:microsoft.com/office/officeart/2016/7/layout/RepeatingBendingProcessNew"/>
    <dgm:cxn modelId="{ACC65A70-116F-49C2-AA3E-F6ED68FA7969}" type="presParOf" srcId="{C64BA4B0-2634-4DC2-BC2D-E490905D31D9}" destId="{6FB81CFA-3A59-4023-ABEC-649692B1F62E}" srcOrd="2" destOrd="0" presId="urn:microsoft.com/office/officeart/2016/7/layout/RepeatingBendingProcessNew"/>
    <dgm:cxn modelId="{F05E773A-B6B6-4320-A612-72EAF1E1ED2F}" type="presParOf" srcId="{C64BA4B0-2634-4DC2-BC2D-E490905D31D9}" destId="{4265001E-D286-466C-A748-E98A7779E740}" srcOrd="3" destOrd="0" presId="urn:microsoft.com/office/officeart/2016/7/layout/RepeatingBendingProcessNew"/>
    <dgm:cxn modelId="{4612142E-DA9F-4D9A-9F42-3C6C73B34D86}" type="presParOf" srcId="{4265001E-D286-466C-A748-E98A7779E740}" destId="{001D6A3D-94FD-4CFA-AE63-F37DBA86EAF3}" srcOrd="0" destOrd="0" presId="urn:microsoft.com/office/officeart/2016/7/layout/RepeatingBendingProcessNew"/>
    <dgm:cxn modelId="{2146EF25-79E2-4D47-935E-31F7E06D8F4A}" type="presParOf" srcId="{C64BA4B0-2634-4DC2-BC2D-E490905D31D9}" destId="{873E260A-66FC-46B4-BFF8-837CDDF41545}" srcOrd="4" destOrd="0" presId="urn:microsoft.com/office/officeart/2016/7/layout/RepeatingBendingProcessNew"/>
    <dgm:cxn modelId="{6D651868-FF2B-43D8-8233-7BCD85A06B40}" type="presParOf" srcId="{C64BA4B0-2634-4DC2-BC2D-E490905D31D9}" destId="{C48151B9-71F5-42EE-A182-271A7CFA7700}" srcOrd="5" destOrd="0" presId="urn:microsoft.com/office/officeart/2016/7/layout/RepeatingBendingProcessNew"/>
    <dgm:cxn modelId="{1D16656C-38C8-4867-9797-1D7D3DD471EE}" type="presParOf" srcId="{C48151B9-71F5-42EE-A182-271A7CFA7700}" destId="{D40FC4BD-D25D-4569-877E-EC48FF452A04}" srcOrd="0" destOrd="0" presId="urn:microsoft.com/office/officeart/2016/7/layout/RepeatingBendingProcessNew"/>
    <dgm:cxn modelId="{A783C217-D5C4-4425-8D7F-5007EFC58736}" type="presParOf" srcId="{C64BA4B0-2634-4DC2-BC2D-E490905D31D9}" destId="{5859A1CD-055A-43E6-B1DC-F28E1A434B63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B03115-73C4-4AA6-97EB-99E5036A3499}">
      <dsp:nvSpPr>
        <dsp:cNvPr id="0" name=""/>
        <dsp:cNvSpPr/>
      </dsp:nvSpPr>
      <dsp:spPr>
        <a:xfrm>
          <a:off x="2272688" y="1603464"/>
          <a:ext cx="4918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865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05560" y="1646569"/>
        <a:ext cx="26123" cy="5229"/>
      </dsp:txXfrm>
    </dsp:sp>
    <dsp:sp modelId="{6162E20E-5447-40FB-9E4C-C78BD0E913DE}">
      <dsp:nvSpPr>
        <dsp:cNvPr id="0" name=""/>
        <dsp:cNvSpPr/>
      </dsp:nvSpPr>
      <dsp:spPr>
        <a:xfrm>
          <a:off x="2898" y="967707"/>
          <a:ext cx="2271590" cy="1362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10" tIns="116839" rIns="111310" bIns="11683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POZNÁMKA NA ZÁVĚR:</a:t>
          </a:r>
          <a:endParaRPr lang="en-US" sz="1200" kern="1200"/>
        </a:p>
      </dsp:txBody>
      <dsp:txXfrm>
        <a:off x="2898" y="967707"/>
        <a:ext cx="2271590" cy="1362954"/>
      </dsp:txXfrm>
    </dsp:sp>
    <dsp:sp modelId="{4265001E-D286-466C-A748-E98A7779E740}">
      <dsp:nvSpPr>
        <dsp:cNvPr id="0" name=""/>
        <dsp:cNvSpPr/>
      </dsp:nvSpPr>
      <dsp:spPr>
        <a:xfrm>
          <a:off x="1225729" y="2467896"/>
          <a:ext cx="3054391" cy="550050"/>
        </a:xfrm>
        <a:custGeom>
          <a:avLst/>
          <a:gdLst/>
          <a:ahLst/>
          <a:cxnLst/>
          <a:rect l="0" t="0" r="0" b="0"/>
          <a:pathLst>
            <a:path>
              <a:moveTo>
                <a:pt x="3054391" y="0"/>
              </a:moveTo>
              <a:lnTo>
                <a:pt x="3054391" y="292125"/>
              </a:lnTo>
              <a:lnTo>
                <a:pt x="0" y="292125"/>
              </a:lnTo>
              <a:lnTo>
                <a:pt x="0" y="55005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75198" y="2740306"/>
        <a:ext cx="155454" cy="5229"/>
      </dsp:txXfrm>
    </dsp:sp>
    <dsp:sp modelId="{6FB81CFA-3A59-4023-ABEC-649692B1F62E}">
      <dsp:nvSpPr>
        <dsp:cNvPr id="0" name=""/>
        <dsp:cNvSpPr/>
      </dsp:nvSpPr>
      <dsp:spPr>
        <a:xfrm>
          <a:off x="2796954" y="828672"/>
          <a:ext cx="2966333" cy="16410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10" tIns="116839" rIns="111310" bIns="11683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1. S vyplněnou tabulkou budeme dále pracovat v didaktice geografie pro bakalářské studium.</a:t>
          </a:r>
        </a:p>
      </dsp:txBody>
      <dsp:txXfrm>
        <a:off x="2796954" y="828672"/>
        <a:ext cx="2966333" cy="1641023"/>
      </dsp:txXfrm>
    </dsp:sp>
    <dsp:sp modelId="{C48151B9-71F5-42EE-A182-271A7CFA7700}">
      <dsp:nvSpPr>
        <dsp:cNvPr id="0" name=""/>
        <dsp:cNvSpPr/>
      </dsp:nvSpPr>
      <dsp:spPr>
        <a:xfrm>
          <a:off x="2446760" y="3798274"/>
          <a:ext cx="46328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8744" y="45720"/>
              </a:lnTo>
              <a:lnTo>
                <a:pt x="248744" y="93341"/>
              </a:lnTo>
              <a:lnTo>
                <a:pt x="463289" y="9334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66000" y="3841379"/>
        <a:ext cx="24808" cy="5229"/>
      </dsp:txXfrm>
    </dsp:sp>
    <dsp:sp modelId="{873E260A-66FC-46B4-BFF8-837CDDF41545}">
      <dsp:nvSpPr>
        <dsp:cNvPr id="0" name=""/>
        <dsp:cNvSpPr/>
      </dsp:nvSpPr>
      <dsp:spPr>
        <a:xfrm>
          <a:off x="2898" y="3050346"/>
          <a:ext cx="2445662" cy="1587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10" tIns="116839" rIns="111310" bIns="11683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2. </a:t>
          </a:r>
          <a:r>
            <a:rPr lang="en-US" sz="1200" kern="1200" dirty="0" err="1"/>
            <a:t>Uvědomění</a:t>
          </a:r>
          <a:r>
            <a:rPr lang="en-US" sz="1200" kern="1200" dirty="0"/>
            <a:t> </a:t>
          </a:r>
          <a:r>
            <a:rPr lang="en-US" sz="1200" kern="1200" dirty="0" err="1"/>
            <a:t>si</a:t>
          </a:r>
          <a:r>
            <a:rPr lang="en-US" sz="1200" kern="1200" dirty="0"/>
            <a:t> </a:t>
          </a:r>
          <a:r>
            <a:rPr lang="en-US" sz="1200" kern="1200" dirty="0" err="1"/>
            <a:t>obsahu</a:t>
          </a:r>
          <a:r>
            <a:rPr lang="en-US" sz="1200" kern="1200" dirty="0"/>
            <a:t> </a:t>
          </a:r>
          <a:r>
            <a:rPr lang="en-US" sz="1200" kern="1200" dirty="0" err="1"/>
            <a:t>jednotlivých</a:t>
          </a:r>
          <a:r>
            <a:rPr lang="en-US" sz="1200" kern="1200" dirty="0"/>
            <a:t> </a:t>
          </a:r>
          <a:r>
            <a:rPr lang="en-US" sz="1200" kern="1200" dirty="0" err="1"/>
            <a:t>geografických</a:t>
          </a:r>
          <a:r>
            <a:rPr lang="en-US" sz="1200" kern="1200" dirty="0"/>
            <a:t> </a:t>
          </a:r>
          <a:r>
            <a:rPr lang="en-US" sz="1200" kern="1200" dirty="0" err="1"/>
            <a:t>disciplín</a:t>
          </a:r>
          <a:r>
            <a:rPr lang="en-US" sz="1200" kern="1200" dirty="0"/>
            <a:t> </a:t>
          </a:r>
          <a:r>
            <a:rPr lang="en-US" sz="1200" kern="1200" dirty="0" err="1"/>
            <a:t>přes</a:t>
          </a:r>
          <a:r>
            <a:rPr lang="en-US" sz="1200" kern="1200" dirty="0"/>
            <a:t> </a:t>
          </a:r>
          <a:r>
            <a:rPr lang="en-US" sz="1200" kern="1200" dirty="0" err="1"/>
            <a:t>pojmy</a:t>
          </a:r>
          <a:r>
            <a:rPr lang="en-US" sz="1200" kern="1200" dirty="0"/>
            <a:t>, </a:t>
          </a:r>
          <a:r>
            <a:rPr lang="en-US" sz="1200" kern="1200" dirty="0" err="1"/>
            <a:t>které</a:t>
          </a:r>
          <a:r>
            <a:rPr lang="en-US" sz="1200" kern="1200" dirty="0"/>
            <a:t> </a:t>
          </a:r>
          <a:r>
            <a:rPr lang="en-US" sz="1200" kern="1200" dirty="0" err="1"/>
            <a:t>jste</a:t>
          </a:r>
          <a:r>
            <a:rPr lang="en-US" sz="1200" kern="1200" dirty="0"/>
            <a:t> </a:t>
          </a:r>
          <a:r>
            <a:rPr lang="en-US" sz="1200" kern="1200" dirty="0" err="1"/>
            <a:t>probírali</a:t>
          </a:r>
          <a:r>
            <a:rPr lang="en-US" sz="1200" kern="1200" dirty="0"/>
            <a:t> je pro </a:t>
          </a:r>
          <a:r>
            <a:rPr lang="en-US" sz="1200" kern="1200" dirty="0" err="1"/>
            <a:t>vaši</a:t>
          </a:r>
          <a:r>
            <a:rPr lang="en-US" sz="1200" kern="1200" dirty="0"/>
            <a:t> </a:t>
          </a:r>
          <a:r>
            <a:rPr lang="en-US" sz="1200" kern="1200" dirty="0" err="1"/>
            <a:t>učitelskou</a:t>
          </a:r>
          <a:r>
            <a:rPr lang="en-US" sz="1200" kern="1200" dirty="0"/>
            <a:t> </a:t>
          </a:r>
          <a:r>
            <a:rPr lang="en-US" sz="1200" kern="1200" dirty="0" err="1"/>
            <a:t>profesi</a:t>
          </a:r>
          <a:r>
            <a:rPr lang="en-US" sz="1200" kern="1200" dirty="0"/>
            <a:t> </a:t>
          </a:r>
          <a:r>
            <a:rPr lang="en-US" sz="1200" kern="1200" dirty="0" err="1"/>
            <a:t>důležité</a:t>
          </a:r>
          <a:r>
            <a:rPr lang="en-US" sz="1200" kern="1200" dirty="0"/>
            <a:t> </a:t>
          </a:r>
          <a:r>
            <a:rPr lang="en-US" sz="1200" kern="1200" dirty="0" err="1"/>
            <a:t>zejména</a:t>
          </a:r>
          <a:r>
            <a:rPr lang="en-US" sz="1200" kern="1200" dirty="0"/>
            <a:t> z </a:t>
          </a:r>
          <a:r>
            <a:rPr lang="en-US" sz="1200" kern="1200" dirty="0" err="1"/>
            <a:t>toho</a:t>
          </a:r>
          <a:r>
            <a:rPr lang="en-US" sz="1200" kern="1200" dirty="0"/>
            <a:t> </a:t>
          </a:r>
          <a:r>
            <a:rPr lang="en-US" sz="1200" kern="1200" dirty="0" err="1"/>
            <a:t>hlediska</a:t>
          </a:r>
          <a:r>
            <a:rPr lang="en-US" sz="1200" kern="1200" dirty="0"/>
            <a:t>, </a:t>
          </a:r>
          <a:r>
            <a:rPr lang="en-US" sz="1200" kern="1200" dirty="0" err="1"/>
            <a:t>že</a:t>
          </a:r>
          <a:r>
            <a:rPr lang="en-US" sz="1200" kern="1200" dirty="0"/>
            <a:t> </a:t>
          </a:r>
          <a:r>
            <a:rPr lang="en-US" sz="1200" kern="1200" dirty="0" err="1"/>
            <a:t>tyto</a:t>
          </a:r>
          <a:r>
            <a:rPr lang="en-US" sz="1200" kern="1200" dirty="0"/>
            <a:t> </a:t>
          </a:r>
          <a:r>
            <a:rPr lang="en-US" sz="1200" kern="1200" dirty="0" err="1"/>
            <a:t>pojmy</a:t>
          </a:r>
          <a:r>
            <a:rPr lang="en-US" sz="1200" kern="1200" dirty="0"/>
            <a:t> </a:t>
          </a:r>
          <a:r>
            <a:rPr lang="en-US" sz="1200" kern="1200" dirty="0" err="1"/>
            <a:t>pohromadě</a:t>
          </a:r>
          <a:r>
            <a:rPr lang="en-US" sz="1200" kern="1200" dirty="0"/>
            <a:t> v </a:t>
          </a:r>
          <a:r>
            <a:rPr lang="en-US" sz="1200" kern="1200" dirty="0" err="1"/>
            <a:t>žádném</a:t>
          </a:r>
          <a:r>
            <a:rPr lang="en-US" sz="1200" kern="1200" dirty="0"/>
            <a:t> z </a:t>
          </a:r>
          <a:r>
            <a:rPr lang="en-US" sz="1200" kern="1200" dirty="0" err="1"/>
            <a:t>kurikulárních</a:t>
          </a:r>
          <a:r>
            <a:rPr lang="en-US" sz="1200" kern="1200" dirty="0"/>
            <a:t> </a:t>
          </a:r>
          <a:r>
            <a:rPr lang="en-US" sz="1200" kern="1200" dirty="0" err="1"/>
            <a:t>dokumentů</a:t>
          </a:r>
          <a:r>
            <a:rPr lang="en-US" sz="1200" kern="1200" dirty="0"/>
            <a:t> </a:t>
          </a:r>
          <a:r>
            <a:rPr lang="en-US" sz="1200" kern="1200" dirty="0" err="1"/>
            <a:t>nenajdete</a:t>
          </a:r>
          <a:r>
            <a:rPr lang="en-US" sz="1200" kern="1200" dirty="0"/>
            <a:t>.</a:t>
          </a:r>
        </a:p>
      </dsp:txBody>
      <dsp:txXfrm>
        <a:off x="2898" y="3050346"/>
        <a:ext cx="2445662" cy="1587296"/>
      </dsp:txXfrm>
    </dsp:sp>
    <dsp:sp modelId="{5859A1CD-055A-43E6-B1DC-F28E1A434B63}">
      <dsp:nvSpPr>
        <dsp:cNvPr id="0" name=""/>
        <dsp:cNvSpPr/>
      </dsp:nvSpPr>
      <dsp:spPr>
        <a:xfrm>
          <a:off x="2942449" y="3039783"/>
          <a:ext cx="2832513" cy="17036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10" tIns="116839" rIns="111310" bIns="116839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3. Cílem v oblasti pojmů bude: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 err="1"/>
            <a:t>tvorba</a:t>
          </a:r>
          <a:r>
            <a:rPr lang="en-US" sz="1050" kern="1200" dirty="0"/>
            <a:t> </a:t>
          </a:r>
          <a:r>
            <a:rPr lang="en-US" sz="1050" kern="1200" dirty="0" err="1"/>
            <a:t>slovníčku</a:t>
          </a:r>
          <a:r>
            <a:rPr lang="en-US" sz="1050" kern="1200" dirty="0"/>
            <a:t> </a:t>
          </a:r>
          <a:r>
            <a:rPr lang="en-US" sz="1050" kern="1200" dirty="0" err="1"/>
            <a:t>používaných</a:t>
          </a:r>
          <a:r>
            <a:rPr lang="en-US" sz="1050" kern="1200" dirty="0"/>
            <a:t> </a:t>
          </a:r>
          <a:r>
            <a:rPr lang="en-US" sz="1050" kern="1200" dirty="0" err="1"/>
            <a:t>pojmů</a:t>
          </a:r>
          <a:r>
            <a:rPr lang="en-US" sz="1050" kern="1200" dirty="0"/>
            <a:t> – to </a:t>
          </a:r>
          <a:r>
            <a:rPr lang="en-US" sz="1050" kern="1200" dirty="0" err="1"/>
            <a:t>znamená</a:t>
          </a:r>
          <a:r>
            <a:rPr lang="en-US" sz="1050" kern="1200" dirty="0"/>
            <a:t> </a:t>
          </a:r>
          <a:r>
            <a:rPr lang="en-US" sz="1050" kern="1200" dirty="0" err="1"/>
            <a:t>pojem</a:t>
          </a:r>
          <a:r>
            <a:rPr lang="en-US" sz="1050" kern="1200" dirty="0"/>
            <a:t> a </a:t>
          </a:r>
          <a:r>
            <a:rPr lang="en-US" sz="1050" kern="1200" dirty="0" err="1"/>
            <a:t>jeho</a:t>
          </a:r>
          <a:r>
            <a:rPr lang="en-US" sz="1050" kern="1200" dirty="0"/>
            <a:t> </a:t>
          </a:r>
          <a:r>
            <a:rPr lang="en-US" sz="1050" kern="1200" dirty="0" err="1"/>
            <a:t>stručná</a:t>
          </a:r>
          <a:r>
            <a:rPr lang="en-US" sz="1050" kern="1200" dirty="0"/>
            <a:t> </a:t>
          </a:r>
          <a:r>
            <a:rPr lang="en-US" sz="1050" kern="1200" dirty="0" err="1"/>
            <a:t>charakteristika</a:t>
          </a:r>
          <a:r>
            <a:rPr lang="en-US" sz="1050" kern="1200" dirty="0"/>
            <a:t>; 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 err="1"/>
            <a:t>tvorba</a:t>
          </a:r>
          <a:r>
            <a:rPr lang="en-US" sz="1050" kern="1200" dirty="0"/>
            <a:t> </a:t>
          </a:r>
          <a:r>
            <a:rPr lang="en-US" sz="1050" kern="1200" dirty="0" err="1"/>
            <a:t>myšlenkové</a:t>
          </a:r>
          <a:r>
            <a:rPr lang="en-US" sz="1050" kern="1200" dirty="0"/>
            <a:t> </a:t>
          </a:r>
          <a:r>
            <a:rPr lang="en-US" sz="1050" kern="1200" dirty="0" err="1"/>
            <a:t>mapy</a:t>
          </a:r>
          <a:r>
            <a:rPr lang="en-US" sz="1050" kern="1200" dirty="0"/>
            <a:t> s </a:t>
          </a:r>
          <a:r>
            <a:rPr lang="en-US" sz="1050" kern="1200" dirty="0" err="1"/>
            <a:t>použitím</a:t>
          </a:r>
          <a:r>
            <a:rPr lang="en-US" sz="1050" kern="1200" dirty="0"/>
            <a:t> </a:t>
          </a:r>
          <a:r>
            <a:rPr lang="en-US" sz="1050" kern="1200" dirty="0" err="1"/>
            <a:t>probíraných</a:t>
          </a:r>
          <a:r>
            <a:rPr lang="en-US" sz="1050" kern="1200" dirty="0"/>
            <a:t> </a:t>
          </a:r>
          <a:r>
            <a:rPr lang="en-US" sz="1050" kern="1200" dirty="0" err="1"/>
            <a:t>pojmů</a:t>
          </a:r>
          <a:r>
            <a:rPr lang="en-US" sz="1050" kern="1200" dirty="0"/>
            <a:t> a </a:t>
          </a:r>
          <a:r>
            <a:rPr lang="en-US" sz="1050" kern="1200" dirty="0" err="1"/>
            <a:t>např</a:t>
          </a:r>
          <a:r>
            <a:rPr lang="en-US" sz="1050" kern="1200" dirty="0"/>
            <a:t>. </a:t>
          </a:r>
          <a:r>
            <a:rPr lang="en-US" sz="1050" kern="1200" dirty="0" err="1"/>
            <a:t>souvislost</a:t>
          </a:r>
          <a:r>
            <a:rPr lang="en-US" sz="1050" kern="1200" dirty="0"/>
            <a:t> s </a:t>
          </a:r>
          <a:r>
            <a:rPr lang="en-US" sz="1050" kern="1200" dirty="0" err="1"/>
            <a:t>jejich</a:t>
          </a:r>
          <a:r>
            <a:rPr lang="en-US" sz="1050" kern="1200" dirty="0"/>
            <a:t> </a:t>
          </a:r>
          <a:r>
            <a:rPr lang="en-US" sz="1050" kern="1200" dirty="0" err="1"/>
            <a:t>využitím</a:t>
          </a:r>
          <a:r>
            <a:rPr lang="en-US" sz="1050" kern="1200" dirty="0"/>
            <a:t> v </a:t>
          </a:r>
          <a:r>
            <a:rPr lang="en-US" sz="1050" kern="1200" dirty="0" err="1"/>
            <a:t>různých</a:t>
          </a:r>
          <a:r>
            <a:rPr lang="en-US" sz="1050" kern="1200" dirty="0"/>
            <a:t> </a:t>
          </a:r>
          <a:r>
            <a:rPr lang="en-US" sz="1050" kern="1200" dirty="0" err="1"/>
            <a:t>oblastech</a:t>
          </a:r>
          <a:r>
            <a:rPr lang="en-US" sz="1050" kern="1200" dirty="0"/>
            <a:t> </a:t>
          </a:r>
          <a:r>
            <a:rPr lang="en-US" sz="1050" kern="1200" dirty="0" err="1"/>
            <a:t>lidské</a:t>
          </a:r>
          <a:r>
            <a:rPr lang="en-US" sz="1050" kern="1200" dirty="0"/>
            <a:t> </a:t>
          </a:r>
          <a:r>
            <a:rPr lang="en-US" sz="1050" kern="1200" dirty="0" err="1"/>
            <a:t>činnosti</a:t>
          </a:r>
          <a:r>
            <a:rPr lang="en-US" sz="1050" kern="1200" dirty="0"/>
            <a:t>;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 err="1"/>
            <a:t>řešení</a:t>
          </a:r>
          <a:r>
            <a:rPr lang="en-US" sz="1050" kern="1200" dirty="0"/>
            <a:t> </a:t>
          </a:r>
          <a:r>
            <a:rPr lang="en-US" sz="1050" kern="1200" dirty="0" err="1"/>
            <a:t>případových</a:t>
          </a:r>
          <a:r>
            <a:rPr lang="en-US" sz="1050" kern="1200" dirty="0"/>
            <a:t> </a:t>
          </a:r>
          <a:r>
            <a:rPr lang="en-US" sz="1050" kern="1200" dirty="0" err="1"/>
            <a:t>studií</a:t>
          </a:r>
          <a:r>
            <a:rPr lang="en-US" sz="1050" kern="1200" dirty="0"/>
            <a:t>.</a:t>
          </a:r>
        </a:p>
      </dsp:txBody>
      <dsp:txXfrm>
        <a:off x="2942449" y="3039783"/>
        <a:ext cx="2832513" cy="1703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30CC04-1EBE-415A-9668-C602D05DD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AEE1AA-5A02-4643-964D-8C7D7E78A3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7BCC9F-9E6D-44D9-A9E7-E0B29F788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36DC04-B795-4094-9A26-5F1C6E99E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424DA8-204B-4E7D-A034-B10E611D4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89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CA6BD-591F-4D20-ABE4-0FC9124E9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EA0FF5-3AB8-4B26-855C-EB1511457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6BCB6D-685F-411F-AEA0-36B4C21A1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160668-6AC6-4F4E-9E8A-74B1947B4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618DD0-2B25-45F5-AA15-D650573CA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1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D6ED0E-1732-4129-82F9-422AB5938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864C5E5-E5E6-405E-9661-9DD137857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B5F351-2E38-4018-B528-5FF878B41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AC812F-090A-4053-A249-B08E5D75B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0E708D-99CF-4472-ACE7-5FF5B2331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2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0759A2-6848-4C28-9DA5-70375F3E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AC2EAF-38F4-46BA-A036-E31AC8016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871B73-468E-405D-B5EA-8E11F98C2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211BD4-64AD-4FDA-B5C4-E20BD2BA9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5B06F5-FE9A-4B5D-9406-1A029622E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5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68600-A03B-4C99-98E2-A4889006A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E8DD62-B6FE-4826-BFC4-E4BF67D20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B0B803-7A76-46C8-BDEF-2D0FBE1E4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181F86-72C1-45D6-A0C1-D04F7D5C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F00110-544C-4363-9E04-57B7AFE32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0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76ACB9-4988-47D4-86A8-40A46F4AE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A8DEC4-85CB-43E0-9B2F-6177990CD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2015708-ACD5-4613-9A92-4443E6437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E97217-D51A-4BFD-A673-83FD93317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8E77E5-FACB-438A-AEB6-ED72F49C5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3B461B-FAE6-4598-A25E-4162456A0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030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40428-15D6-4E8D-93AB-BD65A0D02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214023-4C6B-41A7-A846-9648CBEE4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1CB6C8F-605D-44EA-AF11-AE319E776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2421C87-C66F-432C-80DF-9A973809AA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DACF107-8D89-4F2A-94BC-814E01060F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A89B7F5-ED28-4A7F-867E-CDD967771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F028CC6-9037-44AF-A187-933EE1CE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5494639-6E5E-467A-84E1-985EE88E2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38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3D50C-F4C1-42A2-87D9-5B32D790D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AF6769B-4D77-45F6-A177-86C7E7039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8B42FD-1714-42EA-8732-1E132FC06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036B87-EA6F-4F34-8EE7-CC0BF125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60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D19E4DC-2D47-4B42-AE3E-39CEE9675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1712EA4-B75C-4262-A886-67338EADE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E22AA93-374B-4015-99A6-A2CA88F6C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78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FC1CF1-AB62-4869-8DDE-8FD54CF6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3D22C7-458A-4C11-B7A1-1D5AF4295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85F57B-788F-4D1E-99A4-C69C8C490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835FD7-BD7A-416A-A0E2-9A8E7DEE1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F04104-B8AB-4F16-B7DE-083F3AE0D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26C116-E1FA-476E-A82B-0CE2C59B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599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590F76-2535-4444-8D42-8747270D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0C38950-407D-45EC-BB60-9EAACC9711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18C085-2B33-4D22-9E24-F1C4EF853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248BB4-893A-4337-BE0A-9C67D3139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C6D-81CE-4620-8F70-BFB9C25C6EAB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C02CC5-4FF3-4873-BDAF-D9C26EC2F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C4306B-1B40-41DF-ADC2-E5B21845E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63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119C20-A13B-403D-9002-0B564A1C2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3838E5-0034-4742-A373-17327292E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9EE743-C9B1-4698-B0AC-3058C33589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D1C6D-81CE-4620-8F70-BFB9C25C6EAB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456957-F6C1-47F4-98F8-9323D86641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14EC5C-DE06-4AA3-A9E3-0CE504AD92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189F8-1013-479C-A56B-60F954FF4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13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82806F-7448-4D5D-94FE-9428906F9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344025" cy="2387600"/>
          </a:xfrm>
        </p:spPr>
        <p:txBody>
          <a:bodyPr>
            <a:normAutofit fontScale="90000"/>
          </a:bodyPr>
          <a:lstStyle/>
          <a:p>
            <a:r>
              <a:rPr lang="cs-CZ" dirty="0"/>
              <a:t>GEOGRAFIE V SOUVISLOSTECH</a:t>
            </a:r>
            <a:br>
              <a:rPr lang="cs-CZ" dirty="0"/>
            </a:br>
            <a:r>
              <a:rPr lang="cs-CZ" sz="4400" i="1" dirty="0"/>
              <a:t>JAK NA VÝUKU ZEMĚPISU</a:t>
            </a:r>
            <a:br>
              <a:rPr lang="cs-CZ" sz="4400" i="1" dirty="0"/>
            </a:br>
            <a:r>
              <a:rPr lang="cs-CZ" sz="4400" i="1" dirty="0"/>
              <a:t>1. část</a:t>
            </a:r>
            <a:endParaRPr lang="cs-CZ" i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E4D15B-24F6-4CBE-A689-9B9408CC5A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E.H.</a:t>
            </a:r>
          </a:p>
        </p:txBody>
      </p:sp>
    </p:spTree>
    <p:extLst>
      <p:ext uri="{BB962C8B-B14F-4D97-AF65-F5344CB8AC3E}">
        <p14:creationId xmlns:p14="http://schemas.microsoft.com/office/powerpoint/2010/main" val="2158588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A331CA-C7F5-451A-9276-35B94E8FB3A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76960" y="142938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Každým rokem se setkáváme s názorem, že se někteří studenti podivují nad tím, proč se učí znalostem a dovednostem v rámci jednotlivých oborů, které se na základních školách neučí.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6932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7EC56-3D84-49EC-BA6C-3F10D759B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Studijní plán bakalářského studia zeměpisu</a:t>
            </a:r>
            <a:br>
              <a:rPr lang="cs-CZ" dirty="0"/>
            </a:br>
            <a:r>
              <a:rPr lang="cs-CZ" sz="2400" i="1" dirty="0"/>
              <a:t>POVINNÉ PŘEDMĚTY BEZ TERÉNNÍCH PRAXÍ</a:t>
            </a:r>
            <a:br>
              <a:rPr lang="cs-CZ" sz="2400" i="1" dirty="0"/>
            </a:br>
            <a:r>
              <a:rPr lang="cs-CZ" sz="2400" b="1" dirty="0"/>
              <a:t>PROPOJENÍ S VÝUKOU ZEMĚPISU VE ŠKOLE – TEMATICKÉ CELKY V RVP ZV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66A2C7-0B54-45F4-BD9A-9D03106B4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9450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6425023D-D9D8-4A95-BB60-5DE5E685FA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493332"/>
              </p:ext>
            </p:extLst>
          </p:nvPr>
        </p:nvGraphicFramePr>
        <p:xfrm>
          <a:off x="838200" y="1690688"/>
          <a:ext cx="9658351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">
                  <a:extLst>
                    <a:ext uri="{9D8B030D-6E8A-4147-A177-3AD203B41FA5}">
                      <a16:colId xmlns:a16="http://schemas.microsoft.com/office/drawing/2014/main" val="1148785187"/>
                    </a:ext>
                  </a:extLst>
                </a:gridCol>
                <a:gridCol w="2657475">
                  <a:extLst>
                    <a:ext uri="{9D8B030D-6E8A-4147-A177-3AD203B41FA5}">
                      <a16:colId xmlns:a16="http://schemas.microsoft.com/office/drawing/2014/main" val="4263875945"/>
                    </a:ext>
                  </a:extLst>
                </a:gridCol>
                <a:gridCol w="3419475">
                  <a:extLst>
                    <a:ext uri="{9D8B030D-6E8A-4147-A177-3AD203B41FA5}">
                      <a16:colId xmlns:a16="http://schemas.microsoft.com/office/drawing/2014/main" val="536356277"/>
                    </a:ext>
                  </a:extLst>
                </a:gridCol>
                <a:gridCol w="3162301">
                  <a:extLst>
                    <a:ext uri="{9D8B030D-6E8A-4147-A177-3AD203B41FA5}">
                      <a16:colId xmlns:a16="http://schemas.microsoft.com/office/drawing/2014/main" val="40073430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KARTOGRAFIE</a:t>
                      </a:r>
                    </a:p>
                    <a:p>
                      <a:r>
                        <a:rPr lang="cs-CZ" b="0" i="1" dirty="0">
                          <a:solidFill>
                            <a:schemeClr val="tx1"/>
                          </a:solidFill>
                        </a:rPr>
                        <a:t>Geografické zdroje dat, </a:t>
                      </a:r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kartografie a topografie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RELIÉF A STAVBA ZEMĚ</a:t>
                      </a:r>
                    </a:p>
                    <a:p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Přírodní obraz Země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>
                          <a:solidFill>
                            <a:schemeClr val="tx1"/>
                          </a:solidFill>
                        </a:rPr>
                        <a:t>ÚVOD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 DO STUDIA GEOGRAFIE</a:t>
                      </a:r>
                    </a:p>
                    <a:p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Geografické zdroje dat </a:t>
                      </a:r>
                      <a:r>
                        <a:rPr lang="cs-CZ" b="0" i="1" dirty="0">
                          <a:solidFill>
                            <a:schemeClr val="tx1"/>
                          </a:solidFill>
                        </a:rPr>
                        <a:t>, kartografie a topografie</a:t>
                      </a:r>
                      <a:endParaRPr lang="cs-CZ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124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KARTOGRAFIE A GIS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i="1" dirty="0">
                          <a:solidFill>
                            <a:schemeClr val="tx1"/>
                          </a:solidFill>
                        </a:rPr>
                        <a:t>Geografické zdroje dat, </a:t>
                      </a:r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kartografie a topografie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ATMOSFÉRA A HYDROSFÉRA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Přírodní obraz Země</a:t>
                      </a:r>
                    </a:p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393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GIS A DPZ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i="1" dirty="0">
                          <a:solidFill>
                            <a:schemeClr val="tx1"/>
                          </a:solidFill>
                        </a:rPr>
                        <a:t>Geografické zdroje dat, </a:t>
                      </a:r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kartografie a topografie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PŮDA A BIOTA ZEMĚ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Přírodní obraz Země</a:t>
                      </a:r>
                    </a:p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GEOGRAFIE OBYVATELSTVA A SÍDEL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Společenské a hospodářské prostředí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774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APLIKOVANÉ METODY VÝZKUMU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GEOGRAFIE VÝROBNÍ SFÉRY</a:t>
                      </a:r>
                    </a:p>
                    <a:p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Společenské a hospodářské prostředí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841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DIDAKTIKA GEOGRAFIE</a:t>
                      </a:r>
                    </a:p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GEOGRAFIE NEVÝROBNÍ SFÉRY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i="1" dirty="0">
                          <a:solidFill>
                            <a:schemeClr val="tx1"/>
                          </a:solidFill>
                        </a:rPr>
                        <a:t>Společenské a hospodářské prostředí</a:t>
                      </a:r>
                    </a:p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615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379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D8D22F-F5B9-479A-9C07-D919C8358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Předměty studijního programu učitelství zeměpisu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C90E00-95F0-4628-9BF5-7029BCA69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Výstupem z odborných geografických předmětů by měl </a:t>
            </a:r>
            <a:r>
              <a:rPr lang="cs-CZ"/>
              <a:t>být zejména: 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přehled o základním pojmovém aparátu;</a:t>
            </a:r>
          </a:p>
          <a:p>
            <a:pPr marL="514350" indent="-514350">
              <a:buAutoNum type="arabicPeriod"/>
            </a:pPr>
            <a:r>
              <a:rPr lang="cs-CZ" dirty="0"/>
              <a:t>přehled o informačních zdrojích odborného předmětu;</a:t>
            </a:r>
          </a:p>
          <a:p>
            <a:pPr marL="514350" indent="-514350">
              <a:buAutoNum type="arabicPeriod"/>
            </a:pPr>
            <a:r>
              <a:rPr lang="cs-CZ" dirty="0"/>
              <a:t>přehled o kartografickém zpracování informací z daného předmětu;</a:t>
            </a:r>
          </a:p>
          <a:p>
            <a:pPr marL="514350" indent="-514350">
              <a:buAutoNum type="arabicPeriod"/>
            </a:pPr>
            <a:r>
              <a:rPr lang="cs-CZ" dirty="0"/>
              <a:t>přehled o digitálních technologiích vztahujících se k danému předmětu;</a:t>
            </a:r>
          </a:p>
          <a:p>
            <a:pPr marL="514350" indent="-514350">
              <a:buAutoNum type="arabicPeriod"/>
            </a:pPr>
            <a:r>
              <a:rPr lang="cs-CZ" dirty="0"/>
              <a:t>přehled o místech, kde se dané jevy vyskytují minimálně ve třech úrovních: místní, regionální, globální… </a:t>
            </a:r>
          </a:p>
          <a:p>
            <a:pPr marL="0" indent="0">
              <a:buNone/>
            </a:pPr>
            <a:r>
              <a:rPr lang="cs-CZ" dirty="0"/>
              <a:t>Většina těchto výstupů je procvičována v rámci zadaných cvičení. </a:t>
            </a:r>
          </a:p>
          <a:p>
            <a:pPr marL="0" indent="0">
              <a:buNone/>
            </a:pPr>
            <a:r>
              <a:rPr lang="cs-CZ" dirty="0"/>
              <a:t>Souhrn těchto výstupů je uvedený v tabulce, kterou si můžete průběžně vyplňovat v rámci výuky jednotlivých předmětů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53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0A45D29-529D-4CC8-9738-AC2829429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4403"/>
              </p:ext>
            </p:extLst>
          </p:nvPr>
        </p:nvGraphicFramePr>
        <p:xfrm>
          <a:off x="352424" y="66676"/>
          <a:ext cx="10772775" cy="66867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21822">
                  <a:extLst>
                    <a:ext uri="{9D8B030D-6E8A-4147-A177-3AD203B41FA5}">
                      <a16:colId xmlns:a16="http://schemas.microsoft.com/office/drawing/2014/main" val="1487575168"/>
                    </a:ext>
                  </a:extLst>
                </a:gridCol>
                <a:gridCol w="6350953">
                  <a:extLst>
                    <a:ext uri="{9D8B030D-6E8A-4147-A177-3AD203B41FA5}">
                      <a16:colId xmlns:a16="http://schemas.microsoft.com/office/drawing/2014/main" val="4247121384"/>
                    </a:ext>
                  </a:extLst>
                </a:gridCol>
              </a:tblGrid>
              <a:tr h="95249">
                <a:tc>
                  <a:txBody>
                    <a:bodyPr/>
                    <a:lstStyle/>
                    <a:p>
                      <a:pPr marL="457200" marR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Název předmětu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KARTOGRAFIE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910010"/>
                  </a:ext>
                </a:extLst>
              </a:tr>
              <a:tr h="128023">
                <a:tc>
                  <a:txBody>
                    <a:bodyPr/>
                    <a:lstStyle/>
                    <a:p>
                      <a:pPr marL="457200" marR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Ročník/semestr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639223"/>
                  </a:ext>
                </a:extLst>
              </a:tr>
              <a:tr h="249639">
                <a:tc>
                  <a:txBody>
                    <a:bodyPr/>
                    <a:lstStyle/>
                    <a:p>
                      <a:pPr marL="457200" marR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Základní pojmy, se kterými jste v předmětu pracovali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i="1" dirty="0">
                          <a:solidFill>
                            <a:schemeClr val="accent1"/>
                          </a:solidFill>
                          <a:effectLst/>
                        </a:rPr>
                        <a:t>Vložte nejdříve pojmy, které jste používali ve cvičeních – viz níže a pak doplňte o všechny pojmy, se kterými jste pracovali.</a:t>
                      </a:r>
                      <a:endParaRPr lang="cs-CZ" sz="1200" i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756951"/>
                  </a:ext>
                </a:extLst>
              </a:tr>
              <a:tr h="128023">
                <a:tc>
                  <a:txBody>
                    <a:bodyPr/>
                    <a:lstStyle/>
                    <a:p>
                      <a:pPr marL="457200" marR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Název cvičení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407510"/>
                  </a:ext>
                </a:extLst>
              </a:tr>
              <a:tr h="249639">
                <a:tc>
                  <a:txBody>
                    <a:bodyPr/>
                    <a:lstStyle/>
                    <a:p>
                      <a:pPr marL="457200" marR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Základní pojmy, se kterými jsi ve cvičení pracoval/a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68331"/>
                  </a:ext>
                </a:extLst>
              </a:tr>
              <a:tr h="1765374">
                <a:tc>
                  <a:txBody>
                    <a:bodyPr/>
                    <a:lstStyle/>
                    <a:p>
                      <a:pPr marL="457200" marR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Zařazení cvičení do tematického celku z RVP ZV </a:t>
                      </a:r>
                      <a:r>
                        <a:rPr lang="cs-CZ" sz="1200" b="0" i="1" dirty="0">
                          <a:solidFill>
                            <a:schemeClr val="accent1"/>
                          </a:solidFill>
                          <a:effectLst/>
                        </a:rPr>
                        <a:t>(zaškrtni tematický celek a doplň příslušné očekávané výstupy – OV, pokud jich bylo víc, uveď všechny)</a:t>
                      </a:r>
                      <a:endParaRPr lang="cs-CZ" sz="1200" b="0" i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Geografické informace, zdroje dat, kartografie a topografie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OV: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Přírodní obraz země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OV: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Regiony světa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OV: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Společenské a hospodářské prostředí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OV: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Životní prostředí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OV: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Česká republika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OV: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Terénní geografická výuka, praxe a aplikace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OV: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58878"/>
                  </a:ext>
                </a:extLst>
              </a:tr>
              <a:tr h="1765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Použité kartografické prostředky při tvorbě cvičení</a:t>
                      </a:r>
                      <a:endParaRPr lang="cs-CZ" sz="1200" b="0" i="1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i="1" dirty="0">
                          <a:solidFill>
                            <a:schemeClr val="accent1"/>
                          </a:solidFill>
                          <a:effectLst/>
                        </a:rPr>
                        <a:t>(zaškrtni použitý druh mapy a doplň její název, potom uveď, jaké kartografické dovednosti jsi aplikoval, pokud jsi použil/a víc map, vypiš všechny)</a:t>
                      </a:r>
                      <a:endParaRPr lang="cs-CZ" sz="1200" b="0" i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Použitý druh mapy: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Topografická mapa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Název: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Kartogram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Název: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Kartodiagram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Název: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Jiná tematická mapa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Název: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Jiné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    Název: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Mapové dovednosti: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Čtení   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Analýza  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Interpretace  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Použití   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Tvorba mapy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11" marR="389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446665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E9C2F9B0-D9E0-4E61-83C0-6089E9972642}"/>
              </a:ext>
            </a:extLst>
          </p:cNvPr>
          <p:cNvSpPr txBox="1"/>
          <p:nvPr/>
        </p:nvSpPr>
        <p:spPr>
          <a:xfrm>
            <a:off x="4781550" y="809625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>
                <a:solidFill>
                  <a:schemeClr val="accent1"/>
                </a:solidFill>
              </a:rPr>
              <a:t>Uvedete názvy všech cvičení postupně a u všech cvičení si vyplňte to stejné.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86277C0-960F-456A-A23C-E6EFC222D55F}"/>
              </a:ext>
            </a:extLst>
          </p:cNvPr>
          <p:cNvSpPr txBox="1"/>
          <p:nvPr/>
        </p:nvSpPr>
        <p:spPr>
          <a:xfrm>
            <a:off x="6096000" y="6334125"/>
            <a:ext cx="4705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>
                <a:solidFill>
                  <a:schemeClr val="accent1"/>
                </a:solidFill>
              </a:rPr>
              <a:t>Vyplňte jen ty, u kterých jste si jisti, že jste je použili, viz  níže.</a:t>
            </a:r>
          </a:p>
        </p:txBody>
      </p:sp>
    </p:spTree>
    <p:extLst>
      <p:ext uri="{BB962C8B-B14F-4D97-AF65-F5344CB8AC3E}">
        <p14:creationId xmlns:p14="http://schemas.microsoft.com/office/powerpoint/2010/main" val="212242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C8A7D7A-133C-4739-91EF-0A422E38D3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785217"/>
              </p:ext>
            </p:extLst>
          </p:nvPr>
        </p:nvGraphicFramePr>
        <p:xfrm>
          <a:off x="1299297" y="1720850"/>
          <a:ext cx="9793432" cy="2672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9838">
                  <a:extLst>
                    <a:ext uri="{9D8B030D-6E8A-4147-A177-3AD203B41FA5}">
                      <a16:colId xmlns:a16="http://schemas.microsoft.com/office/drawing/2014/main" val="1698470879"/>
                    </a:ext>
                  </a:extLst>
                </a:gridCol>
                <a:gridCol w="5773594">
                  <a:extLst>
                    <a:ext uri="{9D8B030D-6E8A-4147-A177-3AD203B41FA5}">
                      <a16:colId xmlns:a16="http://schemas.microsoft.com/office/drawing/2014/main" val="1449590439"/>
                    </a:ext>
                  </a:extLst>
                </a:gridCol>
              </a:tblGrid>
              <a:tr h="441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Použité digitální technologie při tvorbě cvičení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4" marR="353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Desktop SW   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Online SW  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Mobilní aplikace  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☐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Jiné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Zde konkretizuj: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0" i="1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Konkrétně vypište s čím a jak jste pracovali.</a:t>
                      </a:r>
                    </a:p>
                  </a:txBody>
                  <a:tcPr marL="35374" marR="353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6692"/>
                  </a:ext>
                </a:extLst>
              </a:tr>
              <a:tr h="439767">
                <a:tc>
                  <a:txBody>
                    <a:bodyPr/>
                    <a:lstStyle/>
                    <a:p>
                      <a:pPr marL="457200" marR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Terénní výuka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4" marR="353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Ano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Ne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4" marR="353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006478"/>
                  </a:ext>
                </a:extLst>
              </a:tr>
              <a:tr h="1246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Aplikace na modelový region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4" marR="353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Místo bydliště nebo okolí školy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Regiony Česka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Česko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Regiony světa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Svět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☐ Jiné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4" marR="353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083213"/>
                  </a:ext>
                </a:extLst>
              </a:tr>
              <a:tr h="228190">
                <a:tc>
                  <a:txBody>
                    <a:bodyPr/>
                    <a:lstStyle/>
                    <a:p>
                      <a:pPr marL="457200" marR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Seznam zdrojové literatury </a:t>
                      </a:r>
                      <a:r>
                        <a:rPr lang="cs-CZ" sz="1200" b="0" i="1" dirty="0">
                          <a:solidFill>
                            <a:schemeClr val="accent1"/>
                          </a:solidFill>
                          <a:effectLst/>
                        </a:rPr>
                        <a:t>(zadané vyučujícím i vlastní)</a:t>
                      </a:r>
                      <a:endParaRPr lang="cs-CZ" sz="1200" b="0" i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4" marR="353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4" marR="353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541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172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554E0D8-3F02-4B20-B769-3A20AE406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MAPOVÉ DOVEDNOSTI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45C6F-5532-435C-9FF6-7055C6E29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cs-CZ" sz="2400" dirty="0"/>
              <a:t>S mapovými dovednostmi se nejlépe seznámíte prostřednictvím odkazu mapovedovednosti.cz.</a:t>
            </a:r>
          </a:p>
          <a:p>
            <a:r>
              <a:rPr lang="cs-CZ" sz="2400" dirty="0"/>
              <a:t>Dostanete se na stránky </a:t>
            </a:r>
            <a:r>
              <a:rPr lang="cs-CZ" sz="2400" dirty="0" err="1"/>
              <a:t>PřF</a:t>
            </a:r>
            <a:r>
              <a:rPr lang="cs-CZ" sz="2400" dirty="0"/>
              <a:t> UK v Praze. Zaregistrujte se a vyzkoušejte. </a:t>
            </a:r>
          </a:p>
          <a:p>
            <a:r>
              <a:rPr lang="cs-CZ" sz="2400" dirty="0"/>
              <a:t>V průběhu řešení úloh se dostanete k úlohám, které se věnují </a:t>
            </a:r>
            <a:r>
              <a:rPr lang="cs-CZ" sz="2400" b="1" dirty="0"/>
              <a:t>čtení, analýze, interpretaci a tvorbě mapy.</a:t>
            </a:r>
          </a:p>
          <a:p>
            <a:r>
              <a:rPr lang="cs-CZ" sz="2400"/>
              <a:t>Po projití </a:t>
            </a:r>
            <a:r>
              <a:rPr lang="cs-CZ" sz="2400" dirty="0"/>
              <a:t>těchto stránek budete vědět, co z mapových dovedností jste během různých cvičení dělali.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24152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">
            <a:extLst>
              <a:ext uri="{FF2B5EF4-FFF2-40B4-BE49-F238E27FC236}">
                <a16:creationId xmlns:a16="http://schemas.microsoft.com/office/drawing/2014/main" id="{6AC4A341-AADC-4042-B940-970E9749E3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61" r="24758" b="1"/>
          <a:stretch/>
        </p:blipFill>
        <p:spPr>
          <a:xfrm>
            <a:off x="6893318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  <p:graphicFrame>
        <p:nvGraphicFramePr>
          <p:cNvPr id="39" name="TextovéPole 1">
            <a:extLst>
              <a:ext uri="{FF2B5EF4-FFF2-40B4-BE49-F238E27FC236}">
                <a16:creationId xmlns:a16="http://schemas.microsoft.com/office/drawing/2014/main" id="{D90E2ADE-9462-4F44-A8DE-1DCF6159D3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2647631"/>
              </p:ext>
            </p:extLst>
          </p:nvPr>
        </p:nvGraphicFramePr>
        <p:xfrm>
          <a:off x="518160" y="857250"/>
          <a:ext cx="5806439" cy="552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6425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753</Words>
  <Application>Microsoft Office PowerPoint</Application>
  <PresentationFormat>Širokoúhlá obrazovka</PresentationFormat>
  <Paragraphs>112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GEOGRAFIE V SOUVISLOSTECH JAK NA VÝUKU ZEMĚPISU 1. část</vt:lpstr>
      <vt:lpstr>Prezentace aplikace PowerPoint</vt:lpstr>
      <vt:lpstr>Studijní plán bakalářského studia zeměpisu POVINNÉ PŘEDMĚTY BEZ TERÉNNÍCH PRAXÍ PROPOJENÍ S VÝUKOU ZEMĚPISU VE ŠKOLE – TEMATICKÉ CELKY V RVP ZV</vt:lpstr>
      <vt:lpstr>Předměty studijního programu učitelství zeměpisu</vt:lpstr>
      <vt:lpstr>Prezentace aplikace PowerPoint</vt:lpstr>
      <vt:lpstr>Prezentace aplikace PowerPoint</vt:lpstr>
      <vt:lpstr>MAPOVÉ DOVEDNOSTI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V SOUVISLOSTECH JAK NA VÝUKU ZEMĚPISU 1. část</dc:title>
  <dc:creator>Eduard Hofmann</dc:creator>
  <cp:lastModifiedBy>Eduard Hofmann</cp:lastModifiedBy>
  <cp:revision>3</cp:revision>
  <dcterms:created xsi:type="dcterms:W3CDTF">2020-11-02T20:45:38Z</dcterms:created>
  <dcterms:modified xsi:type="dcterms:W3CDTF">2020-11-18T10:19:29Z</dcterms:modified>
</cp:coreProperties>
</file>