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303" r:id="rId3"/>
    <p:sldId id="287" r:id="rId4"/>
    <p:sldId id="294" r:id="rId5"/>
    <p:sldId id="286" r:id="rId6"/>
    <p:sldId id="295" r:id="rId7"/>
    <p:sldId id="288" r:id="rId8"/>
    <p:sldId id="296" r:id="rId9"/>
    <p:sldId id="297" r:id="rId10"/>
    <p:sldId id="298" r:id="rId11"/>
    <p:sldId id="304" r:id="rId12"/>
    <p:sldId id="305" r:id="rId13"/>
    <p:sldId id="308" r:id="rId14"/>
    <p:sldId id="299" r:id="rId15"/>
    <p:sldId id="301" r:id="rId16"/>
    <p:sldId id="300" r:id="rId17"/>
    <p:sldId id="263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DB52557-F80F-4A37-B2E1-5E9F1AE46411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20171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67556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7225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32576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0596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76993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46232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28504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6779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11185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 cstate="print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DB52557-F80F-4A37-B2E1-5E9F1AE46411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0082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ADB52557-F80F-4A37-B2E1-5E9F1AE46411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6763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monmawer.com/Mendel.htm" TargetMode="External"/><Relationship Id="rId2" Type="http://schemas.openxmlformats.org/officeDocument/2006/relationships/hyperlink" Target="http://www.simonmawer.com/TheGlassRoom.ht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viewegh.cz/en/knihy.php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kundera.de/english/Bibliography/bibliography.html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378" y="856396"/>
            <a:ext cx="11501603" cy="2680833"/>
          </a:xfrm>
        </p:spPr>
        <p:txBody>
          <a:bodyPr/>
          <a:lstStyle/>
          <a:p>
            <a:r>
              <a:rPr lang="cs-CZ" sz="4400" dirty="0" err="1" smtClean="0"/>
              <a:t>Czech</a:t>
            </a:r>
            <a:r>
              <a:rPr lang="cs-CZ" sz="4400" dirty="0" smtClean="0"/>
              <a:t> </a:t>
            </a:r>
            <a:r>
              <a:rPr lang="cs-CZ" sz="4400" dirty="0" err="1" smtClean="0"/>
              <a:t>life</a:t>
            </a:r>
            <a:r>
              <a:rPr lang="cs-CZ" sz="4400" dirty="0" smtClean="0"/>
              <a:t> </a:t>
            </a:r>
            <a:r>
              <a:rPr lang="cs-CZ" sz="4400" dirty="0" err="1" smtClean="0"/>
              <a:t>and</a:t>
            </a:r>
            <a:r>
              <a:rPr lang="cs-CZ" sz="4400" dirty="0" smtClean="0"/>
              <a:t> </a:t>
            </a:r>
            <a:r>
              <a:rPr lang="cs-CZ" sz="4400" dirty="0" err="1" smtClean="0"/>
              <a:t>culture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378" y="4468968"/>
            <a:ext cx="9362335" cy="1383827"/>
          </a:xfrm>
        </p:spPr>
        <p:txBody>
          <a:bodyPr/>
          <a:lstStyle/>
          <a:p>
            <a:r>
              <a:rPr lang="cs-CZ" dirty="0" smtClean="0"/>
              <a:t>Marek </a:t>
            </a:r>
            <a:r>
              <a:rPr lang="cs-CZ" dirty="0" err="1"/>
              <a:t>Lollok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 </a:t>
            </a:r>
            <a:r>
              <a:rPr lang="cs-CZ" dirty="0" smtClean="0"/>
              <a:t>MU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533378" y="5286323"/>
            <a:ext cx="11367470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3920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Bohumil Hrabal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en-US" dirty="0"/>
              <a:t>28 March 1914 </a:t>
            </a:r>
            <a:r>
              <a:rPr lang="cs-CZ" dirty="0" smtClean="0"/>
              <a:t>in Brno </a:t>
            </a:r>
            <a:r>
              <a:rPr lang="en-US" dirty="0" smtClean="0"/>
              <a:t>– </a:t>
            </a:r>
            <a:r>
              <a:rPr lang="en-US" dirty="0"/>
              <a:t>3 February </a:t>
            </a:r>
            <a:r>
              <a:rPr lang="en-US" dirty="0" smtClean="0"/>
              <a:t>1997</a:t>
            </a:r>
            <a:r>
              <a:rPr lang="cs-CZ" dirty="0" smtClean="0"/>
              <a:t> in Prague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err="1" smtClean="0"/>
              <a:t>studied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; </a:t>
            </a:r>
            <a:r>
              <a:rPr lang="cs-CZ" dirty="0" err="1" smtClean="0"/>
              <a:t>worked</a:t>
            </a:r>
            <a:r>
              <a:rPr lang="cs-CZ" dirty="0" smtClean="0"/>
              <a:t> </a:t>
            </a:r>
            <a:r>
              <a:rPr lang="en-US" dirty="0"/>
              <a:t>as an insurance </a:t>
            </a:r>
            <a:r>
              <a:rPr lang="en-US" dirty="0" smtClean="0"/>
              <a:t>agent</a:t>
            </a:r>
            <a:r>
              <a:rPr lang="cs-CZ" dirty="0" smtClean="0"/>
              <a:t>, </a:t>
            </a:r>
            <a:r>
              <a:rPr lang="en-US" dirty="0"/>
              <a:t>manual </a:t>
            </a:r>
            <a:r>
              <a:rPr lang="en-US" dirty="0" err="1" smtClean="0"/>
              <a:t>labourer</a:t>
            </a:r>
            <a:r>
              <a:rPr lang="cs-CZ" dirty="0" smtClean="0"/>
              <a:t>, </a:t>
            </a:r>
            <a:r>
              <a:rPr lang="cs-CZ" dirty="0" err="1" smtClean="0"/>
              <a:t>paper-packer</a:t>
            </a:r>
            <a:r>
              <a:rPr lang="cs-CZ" dirty="0"/>
              <a:t>, </a:t>
            </a:r>
            <a:r>
              <a:rPr lang="cs-CZ" dirty="0" err="1" smtClean="0"/>
              <a:t>stagehand</a:t>
            </a:r>
            <a:r>
              <a:rPr lang="cs-CZ" dirty="0" smtClean="0"/>
              <a:t>…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Pearls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Deep</a:t>
            </a:r>
            <a:r>
              <a:rPr lang="cs-CZ" dirty="0"/>
              <a:t>; </a:t>
            </a:r>
            <a:r>
              <a:rPr lang="cs-CZ" dirty="0" err="1"/>
              <a:t>Palaverers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film </a:t>
            </a:r>
            <a:r>
              <a:rPr lang="cs-CZ" dirty="0" err="1" smtClean="0"/>
              <a:t>adaptations</a:t>
            </a:r>
            <a:r>
              <a:rPr lang="cs-CZ" dirty="0" smtClean="0"/>
              <a:t> by J. </a:t>
            </a:r>
            <a:r>
              <a:rPr lang="cs-CZ" dirty="0" err="1" smtClean="0"/>
              <a:t>Menzel</a:t>
            </a:r>
            <a:r>
              <a:rPr lang="cs-CZ" dirty="0" smtClean="0"/>
              <a:t>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 err="1" smtClean="0"/>
              <a:t>Closely</a:t>
            </a:r>
            <a:r>
              <a:rPr lang="cs-CZ" dirty="0" smtClean="0"/>
              <a:t> </a:t>
            </a:r>
            <a:r>
              <a:rPr lang="cs-CZ" dirty="0" err="1" smtClean="0"/>
              <a:t>Observed</a:t>
            </a:r>
            <a:r>
              <a:rPr lang="cs-CZ" dirty="0" smtClean="0"/>
              <a:t> </a:t>
            </a:r>
            <a:r>
              <a:rPr lang="cs-CZ" dirty="0" err="1" smtClean="0"/>
              <a:t>Trains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I </a:t>
            </a:r>
            <a:r>
              <a:rPr lang="cs-CZ" dirty="0" err="1" smtClean="0"/>
              <a:t>Served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 King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41811" y="2764744"/>
            <a:ext cx="2643993" cy="365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9136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Jaroslav Seifert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- 23 </a:t>
            </a:r>
            <a:r>
              <a:rPr lang="cs-CZ" dirty="0" err="1"/>
              <a:t>September</a:t>
            </a:r>
            <a:r>
              <a:rPr lang="cs-CZ" dirty="0"/>
              <a:t> 1901 – 10 </a:t>
            </a:r>
            <a:r>
              <a:rPr lang="cs-CZ" dirty="0" err="1"/>
              <a:t>January</a:t>
            </a:r>
            <a:r>
              <a:rPr lang="cs-CZ" dirty="0"/>
              <a:t> 1986</a:t>
            </a:r>
          </a:p>
          <a:p>
            <a:r>
              <a:rPr lang="cs-CZ" dirty="0"/>
              <a:t>- </a:t>
            </a:r>
            <a:r>
              <a:rPr lang="cs-CZ" dirty="0" err="1"/>
              <a:t>writer</a:t>
            </a:r>
            <a:r>
              <a:rPr lang="cs-CZ" dirty="0"/>
              <a:t>, </a:t>
            </a:r>
            <a:r>
              <a:rPr lang="cs-CZ" dirty="0" err="1"/>
              <a:t>poet</a:t>
            </a:r>
            <a:r>
              <a:rPr lang="cs-CZ" dirty="0"/>
              <a:t> and </a:t>
            </a:r>
            <a:r>
              <a:rPr lang="cs-CZ" dirty="0" err="1" smtClean="0"/>
              <a:t>journalist</a:t>
            </a:r>
            <a:endParaRPr lang="cs-CZ" dirty="0" smtClean="0"/>
          </a:p>
          <a:p>
            <a:r>
              <a:rPr lang="cs-CZ" dirty="0" smtClean="0"/>
              <a:t>- 1986 </a:t>
            </a:r>
            <a:r>
              <a:rPr lang="cs-CZ" dirty="0"/>
              <a:t>Nobel </a:t>
            </a:r>
            <a:r>
              <a:rPr lang="cs-CZ" dirty="0" err="1" smtClean="0"/>
              <a:t>Prize</a:t>
            </a:r>
            <a:r>
              <a:rPr lang="cs-CZ" dirty="0" smtClean="0"/>
              <a:t>–</a:t>
            </a:r>
            <a:r>
              <a:rPr lang="cs-CZ" dirty="0" err="1" smtClean="0"/>
              <a:t>winner</a:t>
            </a:r>
            <a:endParaRPr lang="cs-CZ" dirty="0" smtClean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6804" y="2796325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63140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Karel Čapek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en-US" dirty="0"/>
              <a:t>9 January 1890 – 25 December 1938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err="1" smtClean="0"/>
              <a:t>writer</a:t>
            </a:r>
            <a:r>
              <a:rPr lang="cs-CZ" dirty="0" smtClean="0"/>
              <a:t>, </a:t>
            </a:r>
            <a:r>
              <a:rPr lang="en-US" dirty="0" smtClean="0"/>
              <a:t>playwright</a:t>
            </a:r>
            <a:r>
              <a:rPr lang="en-US" dirty="0"/>
              <a:t>, dramatist, essayist, </a:t>
            </a:r>
            <a:r>
              <a:rPr lang="cs-CZ" dirty="0" err="1" smtClean="0"/>
              <a:t>journalist</a:t>
            </a:r>
            <a:r>
              <a:rPr lang="en-US" dirty="0" smtClean="0"/>
              <a:t>, </a:t>
            </a:r>
            <a:r>
              <a:rPr lang="en-US" dirty="0"/>
              <a:t>literary reviewer, and art </a:t>
            </a:r>
            <a:r>
              <a:rPr lang="en-US" dirty="0" smtClean="0"/>
              <a:t>critic</a:t>
            </a:r>
            <a:r>
              <a:rPr lang="cs-CZ" dirty="0" smtClean="0"/>
              <a:t> </a:t>
            </a:r>
          </a:p>
          <a:p>
            <a:r>
              <a:rPr lang="cs-CZ" dirty="0" smtClean="0"/>
              <a:t>- </a:t>
            </a:r>
            <a:r>
              <a:rPr lang="en-US" dirty="0"/>
              <a:t>the word </a:t>
            </a:r>
            <a:r>
              <a:rPr lang="en-US" i="1" dirty="0"/>
              <a:t>robot</a:t>
            </a:r>
            <a:r>
              <a:rPr lang="cs-CZ" dirty="0"/>
              <a:t> in his </a:t>
            </a:r>
            <a:r>
              <a:rPr lang="en-US" dirty="0"/>
              <a:t>play R.U.R.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/>
              <a:t>-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Makropulos</a:t>
            </a:r>
            <a:r>
              <a:rPr lang="cs-CZ" dirty="0"/>
              <a:t> </a:t>
            </a:r>
            <a:r>
              <a:rPr lang="cs-CZ" dirty="0" err="1" smtClean="0"/>
              <a:t>Affair</a:t>
            </a:r>
            <a:r>
              <a:rPr lang="cs-CZ" dirty="0"/>
              <a:t>;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White</a:t>
            </a:r>
            <a:r>
              <a:rPr lang="cs-CZ" dirty="0"/>
              <a:t> </a:t>
            </a:r>
            <a:r>
              <a:rPr lang="cs-CZ" dirty="0" err="1" smtClean="0"/>
              <a:t>Disease</a:t>
            </a:r>
            <a:endParaRPr lang="cs-CZ" dirty="0" smtClean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79795" y="2609891"/>
            <a:ext cx="2885061" cy="4107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645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err="1" smtClean="0"/>
              <a:t>War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with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the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Newts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smtClean="0"/>
              <a:t>science fiction novel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err="1" smtClean="0"/>
              <a:t>people</a:t>
            </a:r>
            <a:r>
              <a:rPr lang="cs-CZ" dirty="0" smtClean="0"/>
              <a:t> x </a:t>
            </a:r>
            <a:r>
              <a:rPr lang="cs-CZ" dirty="0" err="1" smtClean="0"/>
              <a:t>salamanders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7" name="Obrázek 6" descr="WarWithTheNewts-BantamA129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53509" y="409904"/>
            <a:ext cx="3565192" cy="6001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32523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Jaroslav Hašek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err="1"/>
              <a:t>April</a:t>
            </a:r>
            <a:r>
              <a:rPr lang="cs-CZ" dirty="0"/>
              <a:t> 30, 1883 – </a:t>
            </a:r>
            <a:r>
              <a:rPr lang="cs-CZ" dirty="0" err="1"/>
              <a:t>January</a:t>
            </a:r>
            <a:r>
              <a:rPr lang="cs-CZ" dirty="0"/>
              <a:t> 3, 1923</a:t>
            </a:r>
          </a:p>
          <a:p>
            <a:r>
              <a:rPr lang="cs-CZ" dirty="0"/>
              <a:t>- </a:t>
            </a:r>
            <a:r>
              <a:rPr lang="en-US" dirty="0"/>
              <a:t>writer, humorist, satirist, journalist, bohemian and </a:t>
            </a:r>
            <a:r>
              <a:rPr lang="en-US" dirty="0" smtClean="0"/>
              <a:t>anarchist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75664" y="3129199"/>
            <a:ext cx="2889563" cy="3561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629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err="1" smtClean="0"/>
              <a:t>The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Good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Soldier</a:t>
            </a:r>
            <a:r>
              <a:rPr lang="cs-CZ" sz="4000" b="1" dirty="0" smtClean="0"/>
              <a:t> Švejk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Josef Švejk by Josef Lada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00632" y="2105133"/>
            <a:ext cx="4097159" cy="415227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3504" y="2094511"/>
            <a:ext cx="4110863" cy="416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1515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Franz Kafka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en-US" dirty="0" smtClean="0"/>
              <a:t>3 </a:t>
            </a:r>
            <a:r>
              <a:rPr lang="en-US" dirty="0"/>
              <a:t>July </a:t>
            </a:r>
            <a:r>
              <a:rPr lang="en-US" dirty="0" smtClean="0"/>
              <a:t>1883</a:t>
            </a:r>
            <a:r>
              <a:rPr lang="cs-CZ" dirty="0" smtClean="0"/>
              <a:t> in Prague</a:t>
            </a:r>
            <a:r>
              <a:rPr lang="en-US" dirty="0"/>
              <a:t> – 3 June 1924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err="1" smtClean="0"/>
              <a:t>German-language</a:t>
            </a:r>
            <a:r>
              <a:rPr lang="cs-CZ" dirty="0" smtClean="0"/>
              <a:t> </a:t>
            </a:r>
            <a:r>
              <a:rPr lang="cs-CZ" dirty="0" err="1" smtClean="0"/>
              <a:t>writer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Metamorphosis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smtClean="0"/>
              <a:t>Trial</a:t>
            </a:r>
          </a:p>
          <a:p>
            <a:r>
              <a:rPr lang="cs-CZ" dirty="0" smtClean="0"/>
              <a:t>- </a:t>
            </a:r>
            <a:r>
              <a:rPr lang="en-US" dirty="0"/>
              <a:t>The Castle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35961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000" b="1" dirty="0" smtClean="0"/>
              <a:t>Děkuji za pozornost!</a:t>
            </a:r>
            <a:br>
              <a:rPr lang="cs-CZ" sz="5000" b="1" dirty="0" smtClean="0"/>
            </a:br>
            <a:r>
              <a:rPr lang="cs-CZ" sz="3000" b="1" dirty="0"/>
              <a:t/>
            </a:r>
            <a:br>
              <a:rPr lang="cs-CZ" sz="3000" b="1" dirty="0"/>
            </a:b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Marek </a:t>
            </a:r>
            <a:r>
              <a:rPr lang="cs-CZ" dirty="0" err="1"/>
              <a:t>Lollok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 </a:t>
            </a:r>
            <a:r>
              <a:rPr lang="cs-CZ" dirty="0" smtClean="0"/>
              <a:t>MU</a:t>
            </a:r>
          </a:p>
          <a:p>
            <a:r>
              <a:rPr lang="cs-CZ" dirty="0" smtClean="0"/>
              <a:t>marek.lollok@seznam.cz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0482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Simon </a:t>
            </a:r>
            <a:r>
              <a:rPr lang="cs-CZ" sz="4000" b="1" dirty="0" err="1" smtClean="0"/>
              <a:t>Mawer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Glass</a:t>
            </a:r>
            <a:r>
              <a:rPr lang="cs-CZ" dirty="0" smtClean="0"/>
              <a:t> </a:t>
            </a:r>
            <a:r>
              <a:rPr lang="cs-CZ" dirty="0" err="1" smtClean="0"/>
              <a:t>Room</a:t>
            </a:r>
            <a:r>
              <a:rPr lang="cs-CZ" dirty="0" smtClean="0"/>
              <a:t>: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://www.simonmawer.com/TheGlassRoom.htm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err="1" smtClean="0"/>
              <a:t>Mendel´s</a:t>
            </a:r>
            <a:r>
              <a:rPr lang="cs-CZ" dirty="0" smtClean="0"/>
              <a:t> </a:t>
            </a:r>
            <a:r>
              <a:rPr lang="cs-CZ" dirty="0" err="1" smtClean="0"/>
              <a:t>Dwarf</a:t>
            </a:r>
            <a:r>
              <a:rPr lang="cs-CZ" dirty="0" smtClean="0"/>
              <a:t>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www.simonmawer.com/Mendel.htm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2122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err="1" smtClean="0"/>
              <a:t>Readers</a:t>
            </a:r>
            <a:r>
              <a:rPr lang="cs-CZ" sz="4000" b="1" dirty="0" smtClean="0"/>
              <a:t> and </a:t>
            </a:r>
            <a:r>
              <a:rPr lang="cs-CZ" sz="4000" b="1" dirty="0" err="1" smtClean="0"/>
              <a:t>reading</a:t>
            </a:r>
            <a:r>
              <a:rPr lang="cs-CZ" sz="4000" b="1" dirty="0" smtClean="0"/>
              <a:t> in </a:t>
            </a:r>
            <a:r>
              <a:rPr lang="cs-CZ" sz="4000" b="1" dirty="0" err="1" smtClean="0"/>
              <a:t>the</a:t>
            </a:r>
            <a:r>
              <a:rPr lang="cs-CZ" sz="4000" b="1" dirty="0" smtClean="0"/>
              <a:t> Czech Republic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smtClean="0"/>
              <a:t>public </a:t>
            </a:r>
            <a:r>
              <a:rPr lang="cs-CZ" dirty="0" err="1" smtClean="0"/>
              <a:t>libraries</a:t>
            </a:r>
            <a:r>
              <a:rPr lang="cs-CZ" dirty="0" smtClean="0"/>
              <a:t> (2013): 5.381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err="1" smtClean="0"/>
              <a:t>loans</a:t>
            </a:r>
            <a:r>
              <a:rPr lang="cs-CZ" dirty="0" smtClean="0"/>
              <a:t> (</a:t>
            </a:r>
            <a:r>
              <a:rPr lang="cs-CZ" dirty="0" err="1" smtClean="0"/>
              <a:t>thousands</a:t>
            </a:r>
            <a:r>
              <a:rPr lang="cs-CZ" dirty="0" smtClean="0"/>
              <a:t>): 64.208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registered</a:t>
            </a:r>
            <a:r>
              <a:rPr lang="cs-CZ" dirty="0" smtClean="0"/>
              <a:t> </a:t>
            </a:r>
            <a:r>
              <a:rPr lang="cs-CZ" dirty="0" err="1" smtClean="0"/>
              <a:t>readers</a:t>
            </a:r>
            <a:r>
              <a:rPr lang="cs-CZ" dirty="0" smtClean="0"/>
              <a:t> per </a:t>
            </a:r>
            <a:r>
              <a:rPr lang="cs-CZ" dirty="0" err="1" smtClean="0"/>
              <a:t>thousand</a:t>
            </a:r>
            <a:r>
              <a:rPr lang="cs-CZ" dirty="0" smtClean="0"/>
              <a:t> </a:t>
            </a:r>
            <a:r>
              <a:rPr lang="cs-CZ" dirty="0" err="1" smtClean="0"/>
              <a:t>inhabitants</a:t>
            </a:r>
            <a:r>
              <a:rPr lang="cs-CZ" dirty="0" smtClean="0"/>
              <a:t>: 136,1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loans</a:t>
            </a:r>
            <a:r>
              <a:rPr lang="cs-CZ" dirty="0" smtClean="0"/>
              <a:t> per </a:t>
            </a:r>
            <a:r>
              <a:rPr lang="cs-CZ" dirty="0" err="1" smtClean="0"/>
              <a:t>thousand</a:t>
            </a:r>
            <a:r>
              <a:rPr lang="cs-CZ" dirty="0" smtClean="0"/>
              <a:t> </a:t>
            </a:r>
            <a:r>
              <a:rPr lang="cs-CZ" dirty="0" err="1" smtClean="0"/>
              <a:t>inhabitants</a:t>
            </a:r>
            <a:r>
              <a:rPr lang="cs-CZ" dirty="0" smtClean="0"/>
              <a:t>: 6.109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4188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err="1" smtClean="0"/>
              <a:t>Titles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published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err="1" smtClean="0"/>
              <a:t>total</a:t>
            </a:r>
            <a:r>
              <a:rPr lang="cs-CZ" dirty="0" smtClean="0"/>
              <a:t> </a:t>
            </a:r>
            <a:r>
              <a:rPr lang="cs-CZ" dirty="0" err="1" smtClean="0"/>
              <a:t>titles</a:t>
            </a:r>
            <a:r>
              <a:rPr lang="cs-CZ" dirty="0" smtClean="0"/>
              <a:t> (2013): 17.876</a:t>
            </a:r>
            <a:endParaRPr lang="cs-CZ" dirty="0"/>
          </a:p>
          <a:p>
            <a:r>
              <a:rPr lang="cs-CZ" dirty="0" smtClean="0"/>
              <a:t>- fiction: 5.190</a:t>
            </a:r>
          </a:p>
          <a:p>
            <a:r>
              <a:rPr lang="cs-CZ" dirty="0" smtClean="0"/>
              <a:t>- fiction </a:t>
            </a:r>
            <a:r>
              <a:rPr lang="cs-CZ" dirty="0" err="1" smtClean="0"/>
              <a:t>share</a:t>
            </a:r>
            <a:r>
              <a:rPr lang="cs-CZ" dirty="0" smtClean="0"/>
              <a:t>: 29%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titles</a:t>
            </a:r>
            <a:r>
              <a:rPr lang="cs-CZ" dirty="0" smtClean="0"/>
              <a:t> </a:t>
            </a:r>
            <a:r>
              <a:rPr lang="cs-CZ" dirty="0" err="1" smtClean="0"/>
              <a:t>published</a:t>
            </a:r>
            <a:r>
              <a:rPr lang="cs-CZ" dirty="0" smtClean="0"/>
              <a:t> per </a:t>
            </a:r>
            <a:r>
              <a:rPr lang="cs-CZ" dirty="0" err="1" smtClean="0"/>
              <a:t>thousand</a:t>
            </a:r>
            <a:r>
              <a:rPr lang="cs-CZ" dirty="0" smtClean="0"/>
              <a:t> </a:t>
            </a:r>
            <a:r>
              <a:rPr lang="cs-CZ" dirty="0" err="1" smtClean="0"/>
              <a:t>inhabitants</a:t>
            </a:r>
            <a:r>
              <a:rPr lang="cs-CZ" dirty="0" smtClean="0"/>
              <a:t>: 1,7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8192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err="1" smtClean="0"/>
              <a:t>Reading</a:t>
            </a:r>
            <a:r>
              <a:rPr lang="cs-CZ" sz="4000" b="1" dirty="0" smtClean="0"/>
              <a:t> (2013)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smtClean="0"/>
              <a:t>84% </a:t>
            </a:r>
            <a:r>
              <a:rPr lang="cs-CZ" dirty="0" err="1" smtClean="0"/>
              <a:t>read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least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book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year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smtClean="0"/>
              <a:t>32% </a:t>
            </a:r>
            <a:r>
              <a:rPr lang="cs-CZ" dirty="0" err="1" smtClean="0"/>
              <a:t>visited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least </a:t>
            </a:r>
            <a:r>
              <a:rPr lang="cs-CZ" dirty="0" err="1" smtClean="0"/>
              <a:t>one</a:t>
            </a:r>
            <a:r>
              <a:rPr lang="cs-CZ" dirty="0" smtClean="0"/>
              <a:t> public </a:t>
            </a:r>
            <a:r>
              <a:rPr lang="cs-CZ" dirty="0" err="1" smtClean="0"/>
              <a:t>library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 smtClean="0"/>
              <a:t>domestic</a:t>
            </a:r>
            <a:r>
              <a:rPr lang="cs-CZ" dirty="0" smtClean="0"/>
              <a:t> </a:t>
            </a:r>
            <a:r>
              <a:rPr lang="cs-CZ" dirty="0" err="1" smtClean="0"/>
              <a:t>libraries</a:t>
            </a:r>
            <a:r>
              <a:rPr lang="cs-CZ" dirty="0" smtClean="0"/>
              <a:t>: 250 </a:t>
            </a:r>
            <a:r>
              <a:rPr lang="cs-CZ" dirty="0" err="1" smtClean="0"/>
              <a:t>volumes</a:t>
            </a:r>
            <a:endParaRPr lang="cs-CZ" dirty="0" smtClean="0"/>
          </a:p>
          <a:p>
            <a:r>
              <a:rPr lang="cs-CZ" dirty="0"/>
              <a:t>- </a:t>
            </a:r>
            <a:r>
              <a:rPr lang="cs-CZ" dirty="0" smtClean="0"/>
              <a:t>33 </a:t>
            </a:r>
            <a:r>
              <a:rPr lang="cs-CZ" dirty="0" err="1" smtClean="0"/>
              <a:t>minutes</a:t>
            </a:r>
            <a:r>
              <a:rPr lang="cs-CZ" dirty="0" smtClean="0"/>
              <a:t> </a:t>
            </a:r>
            <a:r>
              <a:rPr lang="cs-CZ" dirty="0" err="1" smtClean="0"/>
              <a:t>reading</a:t>
            </a:r>
            <a:r>
              <a:rPr lang="cs-CZ" dirty="0" smtClean="0"/>
              <a:t> </a:t>
            </a:r>
            <a:r>
              <a:rPr lang="cs-CZ" dirty="0" err="1" smtClean="0"/>
              <a:t>books</a:t>
            </a:r>
            <a:r>
              <a:rPr lang="cs-CZ" dirty="0" smtClean="0"/>
              <a:t> per </a:t>
            </a:r>
            <a:r>
              <a:rPr lang="cs-CZ" dirty="0" err="1" smtClean="0"/>
              <a:t>day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book</a:t>
            </a:r>
            <a:r>
              <a:rPr lang="cs-CZ" dirty="0" smtClean="0"/>
              <a:t> </a:t>
            </a:r>
            <a:r>
              <a:rPr lang="cs-CZ" dirty="0" err="1" smtClean="0"/>
              <a:t>purchased</a:t>
            </a:r>
            <a:r>
              <a:rPr lang="cs-CZ" dirty="0" smtClean="0"/>
              <a:t>: 2,3 </a:t>
            </a:r>
            <a:r>
              <a:rPr lang="cs-CZ" dirty="0" err="1" smtClean="0"/>
              <a:t>volumes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656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err="1" smtClean="0"/>
              <a:t>Reading</a:t>
            </a:r>
            <a:r>
              <a:rPr lang="cs-CZ" sz="4000" b="1" dirty="0" smtClean="0"/>
              <a:t> (2013)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popular</a:t>
            </a:r>
            <a:r>
              <a:rPr lang="cs-CZ" dirty="0" smtClean="0"/>
              <a:t> autor: Michal </a:t>
            </a:r>
            <a:r>
              <a:rPr lang="cs-CZ" dirty="0" err="1" smtClean="0"/>
              <a:t>Viewegh</a:t>
            </a:r>
            <a:endParaRPr lang="cs-CZ" dirty="0"/>
          </a:p>
          <a:p>
            <a:r>
              <a:rPr lang="cs-CZ" dirty="0" smtClean="0"/>
              <a:t>-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/>
              <a:t>most </a:t>
            </a:r>
            <a:r>
              <a:rPr lang="cs-CZ" dirty="0" err="1"/>
              <a:t>popular</a:t>
            </a:r>
            <a:r>
              <a:rPr lang="cs-CZ" dirty="0"/>
              <a:t> </a:t>
            </a:r>
            <a:r>
              <a:rPr lang="cs-CZ" dirty="0" err="1" smtClean="0"/>
              <a:t>book</a:t>
            </a:r>
            <a:r>
              <a:rPr lang="cs-CZ" dirty="0" smtClean="0"/>
              <a:t>: Betty McDonald: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Egg</a:t>
            </a:r>
            <a:r>
              <a:rPr lang="cs-CZ" dirty="0" smtClean="0"/>
              <a:t> and I</a:t>
            </a:r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0333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Michal </a:t>
            </a:r>
            <a:r>
              <a:rPr lang="cs-CZ" sz="4000" b="1" dirty="0" err="1" smtClean="0"/>
              <a:t>Viewegh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err="1"/>
              <a:t>novelist</a:t>
            </a:r>
            <a:r>
              <a:rPr lang="cs-CZ" dirty="0"/>
              <a:t>, </a:t>
            </a:r>
            <a:r>
              <a:rPr lang="cs-CZ" dirty="0" err="1"/>
              <a:t>playwright</a:t>
            </a:r>
            <a:r>
              <a:rPr lang="cs-CZ" dirty="0"/>
              <a:t>, </a:t>
            </a:r>
            <a:r>
              <a:rPr lang="cs-CZ" dirty="0" err="1" smtClean="0"/>
              <a:t>screenwriter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smtClean="0"/>
              <a:t>b</a:t>
            </a:r>
            <a:r>
              <a:rPr lang="en-US" dirty="0" err="1" smtClean="0"/>
              <a:t>orn</a:t>
            </a:r>
            <a:r>
              <a:rPr lang="en-US" dirty="0" smtClean="0"/>
              <a:t> </a:t>
            </a:r>
            <a:r>
              <a:rPr lang="en-US" dirty="0"/>
              <a:t>on 31st March 1962 in </a:t>
            </a:r>
            <a:r>
              <a:rPr lang="en-US" dirty="0" smtClean="0"/>
              <a:t>Prague</a:t>
            </a:r>
            <a:endParaRPr lang="cs-CZ" dirty="0" smtClean="0"/>
          </a:p>
          <a:p>
            <a:r>
              <a:rPr lang="cs-CZ" dirty="0" smtClean="0"/>
              <a:t>- full-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writer</a:t>
            </a:r>
            <a:endParaRPr lang="cs-CZ" dirty="0" smtClean="0"/>
          </a:p>
          <a:p>
            <a:r>
              <a:rPr lang="cs-CZ" dirty="0" smtClean="0"/>
              <a:t>- 2012</a:t>
            </a:r>
            <a:r>
              <a:rPr lang="en-US" dirty="0" smtClean="0"/>
              <a:t> </a:t>
            </a:r>
            <a:r>
              <a:rPr lang="en-US" dirty="0"/>
              <a:t>suffered an aortic </a:t>
            </a:r>
            <a:r>
              <a:rPr lang="en-US" dirty="0" smtClean="0"/>
              <a:t>dissection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viewegh.cz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en</a:t>
            </a:r>
            <a:r>
              <a:rPr lang="cs-CZ" dirty="0" smtClean="0">
                <a:hlinkClick r:id="rId2"/>
              </a:rPr>
              <a:t>/knihy.</a:t>
            </a:r>
            <a:r>
              <a:rPr lang="cs-CZ" dirty="0" err="1" smtClean="0">
                <a:hlinkClick r:id="rId2"/>
              </a:rPr>
              <a:t>php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46732" y="2995229"/>
            <a:ext cx="4645572" cy="3109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262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Milan Kundera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b</a:t>
            </a:r>
            <a:r>
              <a:rPr lang="en-US" dirty="0" err="1"/>
              <a:t>orn</a:t>
            </a:r>
            <a:r>
              <a:rPr lang="en-US" dirty="0"/>
              <a:t> on </a:t>
            </a:r>
            <a:r>
              <a:rPr lang="en-US" dirty="0" smtClean="0"/>
              <a:t>1st </a:t>
            </a:r>
            <a:r>
              <a:rPr lang="cs-CZ" dirty="0" err="1" smtClean="0"/>
              <a:t>April</a:t>
            </a:r>
            <a:r>
              <a:rPr lang="cs-CZ" dirty="0" smtClean="0"/>
              <a:t> </a:t>
            </a:r>
            <a:r>
              <a:rPr lang="en-US" dirty="0" smtClean="0"/>
              <a:t>19</a:t>
            </a:r>
            <a:r>
              <a:rPr lang="cs-CZ" dirty="0" smtClean="0"/>
              <a:t>29</a:t>
            </a:r>
            <a:r>
              <a:rPr lang="en-US" dirty="0"/>
              <a:t> in </a:t>
            </a:r>
            <a:r>
              <a:rPr lang="cs-CZ" dirty="0" smtClean="0"/>
              <a:t>Brno</a:t>
            </a:r>
          </a:p>
          <a:p>
            <a:r>
              <a:rPr lang="cs-CZ" dirty="0" smtClean="0"/>
              <a:t>- </a:t>
            </a:r>
            <a:r>
              <a:rPr lang="en-US" dirty="0" smtClean="0">
                <a:hlinkClick r:id="rId2"/>
              </a:rPr>
              <a:t>http://www.kundera.de/english/Bibliography/bibliography.html</a:t>
            </a:r>
            <a:endParaRPr lang="cs-CZ" dirty="0" smtClean="0"/>
          </a:p>
          <a:p>
            <a:r>
              <a:rPr lang="cs-CZ" dirty="0" smtClean="0"/>
              <a:t>- Czech-</a:t>
            </a:r>
            <a:r>
              <a:rPr lang="cs-CZ" dirty="0" err="1" smtClean="0"/>
              <a:t>French</a:t>
            </a:r>
            <a:r>
              <a:rPr lang="cs-CZ" dirty="0" smtClean="0"/>
              <a:t> </a:t>
            </a:r>
            <a:r>
              <a:rPr lang="cs-CZ" dirty="0" err="1" smtClean="0"/>
              <a:t>writer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exile in France </a:t>
            </a:r>
            <a:r>
              <a:rPr lang="cs-CZ" dirty="0" err="1" smtClean="0"/>
              <a:t>since</a:t>
            </a:r>
            <a:r>
              <a:rPr lang="cs-CZ" dirty="0" smtClean="0"/>
              <a:t> 1975</a:t>
            </a: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86084" y="3511030"/>
            <a:ext cx="4778772" cy="318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7520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Václav Havel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- 5 </a:t>
            </a:r>
            <a:r>
              <a:rPr lang="cs-CZ" dirty="0" err="1"/>
              <a:t>October</a:t>
            </a:r>
            <a:r>
              <a:rPr lang="cs-CZ" dirty="0"/>
              <a:t> 1936 – 18 </a:t>
            </a:r>
            <a:r>
              <a:rPr lang="cs-CZ" dirty="0" err="1"/>
              <a:t>December</a:t>
            </a:r>
            <a:r>
              <a:rPr lang="cs-CZ" dirty="0"/>
              <a:t> </a:t>
            </a:r>
            <a:r>
              <a:rPr lang="cs-CZ" dirty="0" smtClean="0"/>
              <a:t>2011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smtClean="0"/>
              <a:t>Czech </a:t>
            </a:r>
            <a:r>
              <a:rPr lang="cs-CZ" dirty="0" err="1" smtClean="0"/>
              <a:t>writer</a:t>
            </a:r>
            <a:r>
              <a:rPr lang="cs-CZ" dirty="0" smtClean="0"/>
              <a:t>, </a:t>
            </a:r>
            <a:r>
              <a:rPr lang="cs-CZ" dirty="0" err="1" smtClean="0"/>
              <a:t>playwright</a:t>
            </a:r>
            <a:r>
              <a:rPr lang="cs-CZ" dirty="0" smtClean="0"/>
              <a:t>, </a:t>
            </a:r>
            <a:r>
              <a:rPr lang="cs-CZ" dirty="0" err="1" smtClean="0"/>
              <a:t>statesman</a:t>
            </a:r>
            <a:endParaRPr lang="cs-CZ" dirty="0" smtClean="0"/>
          </a:p>
          <a:p>
            <a:r>
              <a:rPr lang="cs-CZ" dirty="0" smtClean="0"/>
              <a:t>- „</a:t>
            </a:r>
            <a:r>
              <a:rPr lang="en-US" dirty="0" smtClean="0"/>
              <a:t>Truth </a:t>
            </a:r>
            <a:r>
              <a:rPr lang="en-US" dirty="0"/>
              <a:t>and love must prevail over lies and </a:t>
            </a:r>
            <a:r>
              <a:rPr lang="en-US" dirty="0" smtClean="0"/>
              <a:t>hatred</a:t>
            </a:r>
            <a:r>
              <a:rPr lang="cs-CZ" dirty="0" smtClean="0"/>
              <a:t>“</a:t>
            </a:r>
          </a:p>
          <a:p>
            <a:pPr marL="457200" indent="-457200"/>
            <a:endParaRPr lang="cs-CZ" sz="3000" dirty="0" smtClean="0"/>
          </a:p>
          <a:p>
            <a:endParaRPr lang="cs-CZ" sz="3000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70873" y="3174123"/>
            <a:ext cx="2532244" cy="3545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9264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etropolitní">
  <a:themeElements>
    <a:clrScheme name="Metropolitní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ní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ní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TM03457491[[fn=Metropolitní]]</Template>
  <TotalTime>2647</TotalTime>
  <Words>332</Words>
  <Application>Microsoft Office PowerPoint</Application>
  <PresentationFormat>Vlastní</PresentationFormat>
  <Paragraphs>74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Metropolitní</vt:lpstr>
      <vt:lpstr>Czech life and culture</vt:lpstr>
      <vt:lpstr>Simon Mawer</vt:lpstr>
      <vt:lpstr>Readers and reading in the Czech Republic</vt:lpstr>
      <vt:lpstr>Titles published</vt:lpstr>
      <vt:lpstr>Reading (2013)</vt:lpstr>
      <vt:lpstr>Reading (2013)</vt:lpstr>
      <vt:lpstr>Michal Viewegh</vt:lpstr>
      <vt:lpstr>Milan Kundera</vt:lpstr>
      <vt:lpstr>Václav Havel</vt:lpstr>
      <vt:lpstr>Bohumil Hrabal</vt:lpstr>
      <vt:lpstr>Jaroslav Seifert</vt:lpstr>
      <vt:lpstr>Karel Čapek</vt:lpstr>
      <vt:lpstr>War with the Newts</vt:lpstr>
      <vt:lpstr>Jaroslav Hašek</vt:lpstr>
      <vt:lpstr>The Good Soldier Švejk</vt:lpstr>
      <vt:lpstr>Franz Kafka</vt:lpstr>
      <vt:lpstr>Děkuji za pozornost!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Hledání hodnot a měřítek: chaos či soulad v české polistopadové literární kritice?  K diskuzím o reflexi české literatury  na počátku 90. let 20. století</dc:title>
  <dc:creator>Pavlína Sedláčková</dc:creator>
  <cp:lastModifiedBy>Vrbová</cp:lastModifiedBy>
  <cp:revision>186</cp:revision>
  <dcterms:created xsi:type="dcterms:W3CDTF">2015-09-01T15:06:33Z</dcterms:created>
  <dcterms:modified xsi:type="dcterms:W3CDTF">2015-10-22T12:36:43Z</dcterms:modified>
</cp:coreProperties>
</file>