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317" r:id="rId3"/>
    <p:sldId id="318" r:id="rId4"/>
    <p:sldId id="319" r:id="rId5"/>
    <p:sldId id="320" r:id="rId6"/>
    <p:sldId id="321" r:id="rId7"/>
    <p:sldId id="314" r:id="rId8"/>
    <p:sldId id="315" r:id="rId9"/>
    <p:sldId id="322" r:id="rId10"/>
    <p:sldId id="323" r:id="rId11"/>
    <p:sldId id="324" r:id="rId12"/>
    <p:sldId id="342" r:id="rId13"/>
    <p:sldId id="329" r:id="rId14"/>
    <p:sldId id="325" r:id="rId15"/>
    <p:sldId id="326" r:id="rId16"/>
    <p:sldId id="330" r:id="rId17"/>
    <p:sldId id="331" r:id="rId18"/>
    <p:sldId id="386" r:id="rId19"/>
    <p:sldId id="327" r:id="rId20"/>
    <p:sldId id="328" r:id="rId21"/>
    <p:sldId id="387" r:id="rId22"/>
    <p:sldId id="388" r:id="rId23"/>
    <p:sldId id="389" r:id="rId24"/>
    <p:sldId id="391" r:id="rId25"/>
    <p:sldId id="393" r:id="rId26"/>
    <p:sldId id="392" r:id="rId27"/>
    <p:sldId id="394" r:id="rId28"/>
    <p:sldId id="395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6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5EBA2-BEB7-4E1B-803F-1AB2ECA9972E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41556-9880-494D-A9FC-09927A5FC4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043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6B4986-24A2-43EA-BF01-1E6CDF3A1CC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9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D6B85F-52FC-457C-9528-A86379A3BC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5659EB-BA38-4C60-89A9-A3560C900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9C800E-3E09-4B7E-A0F5-AF413D724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03C9-2DBC-4018-AA72-042E3140B5E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CAB627-8832-497C-BD04-95DA15C0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B231BE-56D6-405C-B533-66992698E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8EDC-FCDB-45C0-B1C5-6F5B0620C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20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DCE0EB-8E53-4CAE-B30C-E84CF4CA6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596B72-82EF-4A53-8A06-3704D658A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D22E1D-6B5C-4599-A08A-3B6BEA5A3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03C9-2DBC-4018-AA72-042E3140B5E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09F585-C7A7-4161-823F-13FE3506C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B84C32-500F-48DD-8A95-26587FA9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8EDC-FCDB-45C0-B1C5-6F5B0620C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99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FB99CA1-283A-4231-A5FE-B58467E23D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BF04D48-D430-49DA-8B6C-1B7285010C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EDB33C-6F6B-4453-BC94-C7ACCC952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03C9-2DBC-4018-AA72-042E3140B5E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B29AEE-2297-4B5D-AB6D-183B4F473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6963A4-12C1-421E-8E27-B9738337C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8EDC-FCDB-45C0-B1C5-6F5B0620C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440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D70075-0319-4A2D-8405-2F7B4D7CB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62612C-D765-4B79-801D-95821D626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1C0794-C030-4D41-ADA8-E823BCB8F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03C9-2DBC-4018-AA72-042E3140B5E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3191A5-B26E-4998-99BA-A57C15432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5F867-D085-4C32-93ED-60286D64E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8EDC-FCDB-45C0-B1C5-6F5B0620C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02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12EC9-5D87-4A92-A3A8-0FF9923D6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9C0E1C7-1786-4801-964C-F2301D667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94F837-F9A3-47C1-849E-91AB7D88D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03C9-2DBC-4018-AA72-042E3140B5E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2E4348-AE57-432D-8506-E6F116938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90DFFC-1D68-4710-A238-5B6919E91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8EDC-FCDB-45C0-B1C5-6F5B0620C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35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9A0F0-6F26-499C-9010-F8E98F9B0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B9FE8D-FF74-454F-957A-284B831156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790E86E-E2B0-4F07-A903-6529C1306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D50C81-360A-4418-8D26-B1136007E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03C9-2DBC-4018-AA72-042E3140B5E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9F9329-031B-4803-BAB8-CACCDEC59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4BA077-69F2-4AE2-84B1-11BBA343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8EDC-FCDB-45C0-B1C5-6F5B0620C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46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E36DF-DD06-4B99-966B-743CBF349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BA0889-11EB-461F-9456-E3BAB8E41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FBB49C4-0114-4847-B32C-2F8C28B4E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7BB568F-ED61-4117-A275-3DCAC31EA0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F2A0A44-8B17-462C-98E0-B79478D0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CB5D26-0F65-49DB-B532-05EA492F8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03C9-2DBC-4018-AA72-042E3140B5E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6367375-5BE1-406A-9254-D0DB7C933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9ADDC06-3AA6-4004-8817-FDA96C0E6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8EDC-FCDB-45C0-B1C5-6F5B0620C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07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9C1925-1022-4265-8148-BA9968706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D9D4476-A902-4081-A25A-872FAEEB8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03C9-2DBC-4018-AA72-042E3140B5E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6B8E6D-F701-4450-A64F-BDEC34F96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17686B-79F7-4ACD-81BE-577180066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8EDC-FCDB-45C0-B1C5-6F5B0620C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303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91A4B74-9775-4BF1-9B08-556742A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03C9-2DBC-4018-AA72-042E3140B5E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68A64DB-BF25-4C45-82E6-292565622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8D113A4-3488-4DCA-A83B-1299FC5F0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8EDC-FCDB-45C0-B1C5-6F5B0620C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12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72C41-A8A3-41FC-B04C-20A9BB51C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C966E4-4035-4024-8C1B-ED8CD8478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AD838F9-4B01-4BB8-B45E-8A052A53A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F890D5-94C8-48E0-8F54-964A6CB98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03C9-2DBC-4018-AA72-042E3140B5E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60D4E3-F135-4325-8BD0-1077E316C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572AE7-D845-4223-936E-1CFE0093C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8EDC-FCDB-45C0-B1C5-6F5B0620C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14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043AFB-6451-4F8F-B383-E53486D0B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D14405B-DDBA-4D53-9E69-9389CDB9F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C071D11-1D1E-4999-80ED-FB629D9E3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E19813-BF96-4CC2-878C-D2131EB3B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03C9-2DBC-4018-AA72-042E3140B5E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4E2DDE-222B-4257-B16F-2B967A2D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0ED7E2-72AE-4D01-B05A-47BB443CB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8EDC-FCDB-45C0-B1C5-6F5B0620C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485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1D57A4A-F2F4-4890-8301-4C2C50739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DC5647-5FA1-45A4-8591-536A4253E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82A967-6B58-4AA5-9C77-C41502684A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103C9-2DBC-4018-AA72-042E3140B5E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0C7E1D-3D7E-4A98-A8FC-EA9D018F4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EFFB57-436E-4FEA-87E8-BDC3C87E07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C8EDC-FCDB-45C0-B1C5-6F5B0620C5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604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9933" y="1275144"/>
            <a:ext cx="3409626" cy="2153856"/>
          </a:xfrm>
        </p:spPr>
        <p:txBody>
          <a:bodyPr>
            <a:normAutofit/>
          </a:bodyPr>
          <a:lstStyle/>
          <a:p>
            <a:r>
              <a:rPr lang="cs-CZ" sz="2475" b="1" dirty="0">
                <a:solidFill>
                  <a:srgbClr val="FF0000"/>
                </a:solidFill>
              </a:rPr>
              <a:t>Úvod do studia literatury  </a:t>
            </a:r>
            <a:br>
              <a:rPr lang="cs-CZ" sz="2475" b="1" dirty="0">
                <a:solidFill>
                  <a:srgbClr val="FF0000"/>
                </a:solidFill>
              </a:rPr>
            </a:br>
            <a:r>
              <a:rPr lang="cs-CZ" sz="2475" b="1" dirty="0">
                <a:solidFill>
                  <a:srgbClr val="FF0000"/>
                </a:solidFill>
              </a:rPr>
              <a:t>a literární vědy</a:t>
            </a:r>
            <a:br>
              <a:rPr lang="cs-CZ" sz="2025" dirty="0"/>
            </a:br>
            <a:endParaRPr lang="cs-CZ" sz="2025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9933" y="2655772"/>
            <a:ext cx="3146155" cy="2798294"/>
          </a:xfrm>
        </p:spPr>
        <p:txBody>
          <a:bodyPr>
            <a:normAutofit lnSpcReduction="10000"/>
          </a:bodyPr>
          <a:lstStyle/>
          <a:p>
            <a:endParaRPr lang="cs-CZ" sz="1275" dirty="0">
              <a:latin typeface="+mj-lt"/>
            </a:endParaRPr>
          </a:p>
          <a:p>
            <a:endParaRPr lang="cs-CZ" sz="1275" dirty="0">
              <a:latin typeface="+mj-lt"/>
            </a:endParaRPr>
          </a:p>
          <a:p>
            <a:endParaRPr lang="cs-CZ" sz="1275" dirty="0">
              <a:latin typeface="+mj-lt"/>
            </a:endParaRPr>
          </a:p>
          <a:p>
            <a:endParaRPr lang="cs-CZ" sz="1275" dirty="0">
              <a:latin typeface="+mj-lt"/>
            </a:endParaRPr>
          </a:p>
          <a:p>
            <a:endParaRPr lang="cs-CZ" sz="1275" dirty="0">
              <a:latin typeface="+mj-lt"/>
            </a:endParaRPr>
          </a:p>
          <a:p>
            <a:endParaRPr lang="cs-CZ" sz="1275" dirty="0">
              <a:latin typeface="+mj-lt"/>
            </a:endParaRPr>
          </a:p>
          <a:p>
            <a:pPr>
              <a:buNone/>
            </a:pPr>
            <a:r>
              <a:rPr lang="cs-CZ" sz="1800" b="1" dirty="0">
                <a:latin typeface="+mj-lt"/>
              </a:rPr>
              <a:t>doc. PhDr. Ondřej Sládek, Ph.D.</a:t>
            </a:r>
          </a:p>
          <a:p>
            <a:pPr>
              <a:buNone/>
            </a:pPr>
            <a:r>
              <a:rPr lang="cs-CZ" sz="1800" b="1" dirty="0" err="1">
                <a:latin typeface="+mj-lt"/>
              </a:rPr>
              <a:t>Pdf</a:t>
            </a:r>
            <a:r>
              <a:rPr lang="cs-CZ" sz="1800" b="1" dirty="0">
                <a:latin typeface="+mj-lt"/>
              </a:rPr>
              <a:t> MU, interní studijní materiál</a:t>
            </a:r>
          </a:p>
          <a:p>
            <a:pPr>
              <a:buNone/>
            </a:pPr>
            <a:r>
              <a:rPr lang="cs-CZ" sz="1275" b="1" dirty="0">
                <a:latin typeface="+mj-lt"/>
              </a:rPr>
              <a:t>podzim 2021</a:t>
            </a:r>
          </a:p>
          <a:p>
            <a:pPr>
              <a:buNone/>
            </a:pPr>
            <a:endParaRPr lang="cs-CZ" sz="1275" b="1" dirty="0">
              <a:latin typeface="+mj-lt"/>
            </a:endParaRPr>
          </a:p>
        </p:txBody>
      </p:sp>
      <p:pic>
        <p:nvPicPr>
          <p:cNvPr id="6" name="Picture 4" descr="Týden knihoven 2018">
            <a:extLst>
              <a:ext uri="{FF2B5EF4-FFF2-40B4-BE49-F238E27FC236}">
                <a16:creationId xmlns:a16="http://schemas.microsoft.com/office/drawing/2014/main" id="{1D61A152-643B-4A5F-9DB3-0B4C1706C1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16" r="23473"/>
          <a:stretch/>
        </p:blipFill>
        <p:spPr bwMode="auto">
          <a:xfrm>
            <a:off x="5940629" y="779212"/>
            <a:ext cx="3688597" cy="529957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Jindy může dojít k rozdělení verše do různých skupin (patří k jiné části textu)</a:t>
            </a:r>
          </a:p>
          <a:p>
            <a:r>
              <a:rPr lang="cs-CZ" sz="2000" dirty="0"/>
              <a:t>Rozlomení může patřit k obsahovému a/nebo stylovému zlomu v textu.</a:t>
            </a:r>
          </a:p>
          <a:p>
            <a:endParaRPr lang="cs-CZ" dirty="0"/>
          </a:p>
          <a:p>
            <a:pPr marL="531813" indent="192088">
              <a:buNone/>
            </a:pPr>
            <a:r>
              <a:rPr lang="cs-CZ" sz="2000" dirty="0"/>
              <a:t>On </a:t>
            </a:r>
            <a:r>
              <a:rPr lang="cs-CZ" sz="2000" dirty="0" err="1"/>
              <a:t>pad</a:t>
            </a:r>
            <a:r>
              <a:rPr lang="cs-CZ" sz="2000" dirty="0"/>
              <a:t> jí k nohám, plakal jak </a:t>
            </a:r>
            <a:r>
              <a:rPr lang="cs-CZ" sz="2000" dirty="0" err="1"/>
              <a:t>děcko</a:t>
            </a:r>
            <a:endParaRPr lang="cs-CZ" sz="2000" dirty="0"/>
          </a:p>
          <a:p>
            <a:pPr marL="531813" indent="192088">
              <a:buNone/>
            </a:pPr>
            <a:r>
              <a:rPr lang="cs-CZ" sz="2000" dirty="0"/>
              <a:t>a jásal zas </a:t>
            </a:r>
          </a:p>
          <a:p>
            <a:pPr marL="531813" lvl="6" indent="192088">
              <a:buNone/>
            </a:pPr>
            <a:r>
              <a:rPr lang="cs-CZ" sz="2000" dirty="0"/>
              <a:t>			***</a:t>
            </a:r>
          </a:p>
          <a:p>
            <a:pPr marL="531813" lvl="6" indent="192088">
              <a:buNone/>
            </a:pPr>
            <a:r>
              <a:rPr lang="cs-CZ" sz="2000" dirty="0"/>
              <a:t>			A spolu dál šli lesem,</a:t>
            </a:r>
          </a:p>
          <a:p>
            <a:pPr marL="531813" lvl="6" indent="192088">
              <a:buNone/>
            </a:pPr>
            <a:r>
              <a:rPr lang="cs-CZ" sz="2000" dirty="0"/>
              <a:t> sněť každá chvět se zdála tajným děsem</a:t>
            </a:r>
          </a:p>
          <a:p>
            <a:pPr marL="531813" lvl="6" indent="192088">
              <a:buNone/>
            </a:pPr>
            <a:endParaRPr lang="cs-CZ" sz="2000" dirty="0"/>
          </a:p>
          <a:p>
            <a:pPr marL="531813" lvl="6" indent="192088">
              <a:buNone/>
            </a:pPr>
            <a:r>
              <a:rPr lang="cs-CZ" sz="2000" dirty="0"/>
              <a:t>/Vrchlický, </a:t>
            </a:r>
            <a:r>
              <a:rPr lang="cs-CZ" sz="2000" dirty="0" err="1"/>
              <a:t>Savitri</a:t>
            </a:r>
            <a:r>
              <a:rPr lang="cs-CZ" sz="2000" dirty="0"/>
              <a:t>/</a:t>
            </a:r>
          </a:p>
          <a:p>
            <a:pPr lvl="6"/>
            <a:endParaRPr lang="cs-CZ" dirty="0"/>
          </a:p>
          <a:p>
            <a:pPr lvl="6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50963" indent="-627063">
              <a:buNone/>
            </a:pPr>
            <a:r>
              <a:rPr lang="cs-CZ" sz="2400" dirty="0"/>
              <a:t>Jedna hora vysoká je</a:t>
            </a:r>
          </a:p>
          <a:p>
            <a:pPr marL="1350963" lvl="5" indent="-627063">
              <a:buNone/>
            </a:pPr>
            <a:r>
              <a:rPr lang="cs-CZ" sz="2400" dirty="0"/>
              <a:t>			a druhá je nízká,</a:t>
            </a:r>
          </a:p>
          <a:p>
            <a:pPr marL="1350963" lvl="5" indent="-627063">
              <a:buNone/>
            </a:pPr>
            <a:r>
              <a:rPr lang="cs-CZ" sz="2400" dirty="0"/>
              <a:t>kdo nemá své muzikanty,</a:t>
            </a:r>
          </a:p>
          <a:p>
            <a:pPr marL="1350963" lvl="5" indent="-627063">
              <a:buNone/>
            </a:pPr>
            <a:r>
              <a:rPr lang="cs-CZ" sz="2400" dirty="0"/>
              <a:t>			na hubu si píská.</a:t>
            </a:r>
          </a:p>
          <a:p>
            <a:pPr marL="1350963" lvl="5" indent="-627063">
              <a:buNone/>
            </a:pPr>
            <a:r>
              <a:rPr lang="cs-CZ" sz="2400" dirty="0"/>
              <a:t>			</a:t>
            </a:r>
          </a:p>
          <a:p>
            <a:pPr marL="1350963" lvl="5" indent="-627063">
              <a:buNone/>
            </a:pPr>
            <a:r>
              <a:rPr lang="cs-CZ" sz="2000" dirty="0"/>
              <a:t>/Havlíček, Křest svatého Vladimíra/</a:t>
            </a:r>
          </a:p>
          <a:p>
            <a:pPr marL="1350963" lvl="5" indent="-627063">
              <a:buNone/>
            </a:pPr>
            <a:endParaRPr lang="cs-CZ" sz="2000" dirty="0"/>
          </a:p>
          <a:p>
            <a:pPr marL="1350963" lvl="5" indent="-627063">
              <a:buNone/>
            </a:pPr>
            <a:r>
              <a:rPr lang="cs-CZ" sz="2000" i="1" dirty="0"/>
              <a:t>4 řádky, 4 verše;</a:t>
            </a:r>
          </a:p>
          <a:p>
            <a:pPr marL="1350963" lvl="5" indent="-627063">
              <a:buNone/>
            </a:pPr>
            <a:r>
              <a:rPr lang="cs-CZ" sz="2000" i="1" dirty="0"/>
              <a:t>Sudé verše jsou odsazené (</a:t>
            </a:r>
            <a:r>
              <a:rPr lang="cs-CZ" sz="2000" i="1" dirty="0" err="1"/>
              <a:t>zdůr</a:t>
            </a:r>
            <a:r>
              <a:rPr lang="cs-CZ" sz="2000" i="1" dirty="0"/>
              <a:t>. jejich odlišnost); 6 slabik; rým</a:t>
            </a:r>
          </a:p>
          <a:p>
            <a:pPr marL="1350963" lvl="5" indent="-627063">
              <a:buNone/>
            </a:pPr>
            <a:r>
              <a:rPr lang="cs-CZ" sz="2000" i="1" dirty="0"/>
              <a:t>Liché verše; 8 slabik; nerýmují se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Enjambement (přesah)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Situace, kdy konec věty nepřipadá na konec verše, se nazývá PŘESAHEM (Enjambement)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		Na bílé zdě stříbrnou zář</a:t>
            </a:r>
          </a:p>
          <a:p>
            <a:pPr>
              <a:buNone/>
            </a:pPr>
            <a:r>
              <a:rPr lang="cs-CZ" dirty="0"/>
              <a:t>		rozlila bledá lůny tvář</a:t>
            </a:r>
          </a:p>
        </p:txBody>
      </p:sp>
    </p:spTree>
    <p:extLst>
      <p:ext uri="{BB962C8B-B14F-4D97-AF65-F5344CB8AC3E}">
        <p14:creationId xmlns:p14="http://schemas.microsoft.com/office/powerpoint/2010/main" val="1169273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Rytmus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Podstatou poezie je rytmus</a:t>
            </a:r>
          </a:p>
          <a:p>
            <a:r>
              <a:rPr lang="cs-CZ" dirty="0"/>
              <a:t>Rytmus = pravidelné opakování stejných/podobných jednotek.</a:t>
            </a:r>
          </a:p>
          <a:p>
            <a:endParaRPr lang="cs-CZ" dirty="0"/>
          </a:p>
          <a:p>
            <a:r>
              <a:rPr lang="cs-CZ" dirty="0"/>
              <a:t>Organizace přízvučných a nepřízvučných slabik = sylabotónický systém (19. století u nás); jde o organizaci slabik i přízvuku.</a:t>
            </a:r>
          </a:p>
          <a:p>
            <a:endParaRPr lang="cs-CZ" dirty="0"/>
          </a:p>
          <a:p>
            <a:r>
              <a:rPr lang="cs-CZ" dirty="0"/>
              <a:t>Organizace dlouhých a krátkých slabik = časoměrný systém (řecká a latinská poezie, 20. léta 19. století)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Versifikační systémy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Prozodické systémy</a:t>
            </a:r>
          </a:p>
          <a:p>
            <a:r>
              <a:rPr lang="cs-CZ" dirty="0"/>
              <a:t>Nauka, která se zabývá výškou tónu, délkou a přízvukem, jejich využitím ve verši.</a:t>
            </a:r>
          </a:p>
          <a:p>
            <a:endParaRPr lang="cs-CZ" dirty="0"/>
          </a:p>
          <a:p>
            <a:r>
              <a:rPr lang="cs-CZ" dirty="0"/>
              <a:t>sylabický</a:t>
            </a:r>
          </a:p>
          <a:p>
            <a:r>
              <a:rPr lang="cs-CZ" dirty="0"/>
              <a:t>tónický</a:t>
            </a:r>
          </a:p>
          <a:p>
            <a:r>
              <a:rPr lang="cs-CZ" dirty="0"/>
              <a:t>sylabotónický</a:t>
            </a:r>
          </a:p>
          <a:p>
            <a:r>
              <a:rPr lang="cs-CZ" dirty="0"/>
              <a:t>časoměrný</a:t>
            </a:r>
          </a:p>
          <a:p>
            <a:endParaRPr lang="cs-CZ" sz="1700" dirty="0"/>
          </a:p>
          <a:p>
            <a:pPr>
              <a:buNone/>
            </a:pPr>
            <a:r>
              <a:rPr lang="cs-CZ" sz="1700" dirty="0"/>
              <a:t>SLABIKY: 	přízvučné/nepřízvučné</a:t>
            </a:r>
          </a:p>
          <a:p>
            <a:pPr>
              <a:buNone/>
            </a:pPr>
            <a:r>
              <a:rPr lang="cs-CZ" sz="1700" dirty="0"/>
              <a:t>dlouhé/krátké</a:t>
            </a:r>
          </a:p>
          <a:p>
            <a:pPr lvl="5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Typy prozodických systémů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Řečtina, latina (měří se slabiky dlouhé, krátké) = </a:t>
            </a:r>
            <a:r>
              <a:rPr lang="cs-CZ" dirty="0">
                <a:solidFill>
                  <a:srgbClr val="C00000"/>
                </a:solidFill>
              </a:rPr>
              <a:t>prozodie časoměrná</a:t>
            </a:r>
          </a:p>
          <a:p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Čeština</a:t>
            </a:r>
            <a:r>
              <a:rPr lang="cs-CZ" dirty="0"/>
              <a:t> (přízvučné a nepřízvučné slabiky) = prozodie přízvučná/</a:t>
            </a:r>
            <a:r>
              <a:rPr lang="cs-CZ" dirty="0">
                <a:solidFill>
                  <a:srgbClr val="C00000"/>
                </a:solidFill>
              </a:rPr>
              <a:t>sylabotónický, tónický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Časoměrný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Vzniká střídáním dlouhých a krátkých slabik.</a:t>
            </a:r>
          </a:p>
          <a:p>
            <a:endParaRPr lang="cs-CZ" dirty="0"/>
          </a:p>
          <a:p>
            <a:r>
              <a:rPr lang="cs-CZ" b="1" dirty="0"/>
              <a:t>Dlouhé</a:t>
            </a:r>
            <a:r>
              <a:rPr lang="cs-CZ" dirty="0"/>
              <a:t> </a:t>
            </a:r>
            <a:r>
              <a:rPr lang="cs-CZ" b="1" dirty="0"/>
              <a:t>slabiky</a:t>
            </a:r>
            <a:r>
              <a:rPr lang="cs-CZ" dirty="0"/>
              <a:t> (-) :</a:t>
            </a:r>
          </a:p>
          <a:p>
            <a:pPr>
              <a:buNone/>
            </a:pPr>
            <a:r>
              <a:rPr lang="cs-CZ" dirty="0"/>
              <a:t>		1. </a:t>
            </a:r>
            <a:r>
              <a:rPr lang="cs-CZ" b="1" i="1" dirty="0"/>
              <a:t>přirozeně</a:t>
            </a:r>
            <a:r>
              <a:rPr lang="cs-CZ" dirty="0"/>
              <a:t> </a:t>
            </a:r>
            <a:r>
              <a:rPr lang="cs-CZ" i="1" dirty="0"/>
              <a:t>dlouhé: </a:t>
            </a:r>
            <a:r>
              <a:rPr lang="cs-CZ" dirty="0"/>
              <a:t>slabika s dlouhou samohláskou 		nebo dvojhláskou; např. </a:t>
            </a:r>
            <a:r>
              <a:rPr lang="cs-CZ" i="1" dirty="0"/>
              <a:t>má</a:t>
            </a:r>
            <a:r>
              <a:rPr lang="cs-CZ" dirty="0"/>
              <a:t>, </a:t>
            </a:r>
            <a:r>
              <a:rPr lang="cs-CZ" i="1" dirty="0"/>
              <a:t>ví</a:t>
            </a:r>
            <a:r>
              <a:rPr lang="cs-CZ" dirty="0"/>
              <a:t>, </a:t>
            </a:r>
            <a:r>
              <a:rPr lang="cs-CZ" i="1" dirty="0" err="1"/>
              <a:t>kou</a:t>
            </a:r>
            <a:endParaRPr lang="cs-CZ" i="1" dirty="0"/>
          </a:p>
          <a:p>
            <a:pPr>
              <a:buNone/>
            </a:pPr>
            <a:r>
              <a:rPr lang="cs-CZ" dirty="0"/>
              <a:t> 		2. </a:t>
            </a:r>
            <a:r>
              <a:rPr lang="cs-CZ" b="1" i="1" dirty="0"/>
              <a:t>pozičně</a:t>
            </a:r>
            <a:r>
              <a:rPr lang="cs-CZ" dirty="0"/>
              <a:t> </a:t>
            </a:r>
            <a:r>
              <a:rPr lang="cs-CZ" i="1" dirty="0"/>
              <a:t>dlouhé</a:t>
            </a:r>
            <a:r>
              <a:rPr lang="cs-CZ" dirty="0"/>
              <a:t>: obsahuje krátkou samohlásku, </a:t>
            </a:r>
            <a:r>
              <a:rPr lang="cs-CZ" dirty="0" err="1"/>
              <a:t>evetn</a:t>
            </a:r>
            <a:r>
              <a:rPr lang="cs-CZ" dirty="0"/>
              <a:t>. 		slabikotvornou souhlásku l, r (vlk, krk), po níž následují </a:t>
            </a:r>
            <a:r>
              <a:rPr lang="cs-CZ" dirty="0">
                <a:solidFill>
                  <a:srgbClr val="C00000"/>
                </a:solidFill>
              </a:rPr>
              <a:t>dvě a </a:t>
            </a:r>
            <a:r>
              <a:rPr lang="cs-CZ" dirty="0"/>
              <a:t>	</a:t>
            </a:r>
            <a:r>
              <a:rPr lang="cs-CZ" dirty="0">
                <a:solidFill>
                  <a:srgbClr val="C00000"/>
                </a:solidFill>
              </a:rPr>
              <a:t>více</a:t>
            </a:r>
            <a:r>
              <a:rPr lang="cs-CZ" dirty="0"/>
              <a:t> souhlásek (i přes hranici slova).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Krátké slabiky </a:t>
            </a:r>
            <a:r>
              <a:rPr lang="cs-CZ" dirty="0"/>
              <a:t>(označ. U) /jádro tvořeno krátkou samohláskou nebo slabikotvornou souhláskou, po níž následuje </a:t>
            </a:r>
            <a:r>
              <a:rPr lang="cs-CZ" dirty="0">
                <a:solidFill>
                  <a:srgbClr val="C00000"/>
                </a:solidFill>
              </a:rPr>
              <a:t>jen jedna </a:t>
            </a:r>
            <a:r>
              <a:rPr lang="cs-CZ" dirty="0"/>
              <a:t>souhláska/.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Pokud následovaly dvě souhlásky (jedna z nich l, r, ř, m, n) = </a:t>
            </a:r>
            <a:r>
              <a:rPr lang="cs-CZ" b="1" dirty="0"/>
              <a:t>obojetná slabika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Příklady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Např. slovo: 			vystoupají</a:t>
            </a:r>
          </a:p>
          <a:p>
            <a:pPr lvl="8">
              <a:buNone/>
            </a:pPr>
            <a:r>
              <a:rPr lang="cs-CZ" dirty="0"/>
              <a:t>		  -           -       U   -</a:t>
            </a:r>
          </a:p>
          <a:p>
            <a:endParaRPr lang="cs-CZ" dirty="0"/>
          </a:p>
          <a:p>
            <a:r>
              <a:rPr lang="cs-CZ" dirty="0"/>
              <a:t>Pospíchat do školy</a:t>
            </a:r>
          </a:p>
          <a:p>
            <a:endParaRPr lang="cs-CZ" dirty="0"/>
          </a:p>
          <a:p>
            <a:r>
              <a:rPr lang="cs-CZ" i="1" dirty="0"/>
              <a:t>po = pozičně dlouhá</a:t>
            </a:r>
          </a:p>
          <a:p>
            <a:r>
              <a:rPr lang="cs-CZ" i="1" dirty="0"/>
              <a:t>spí = přirozeně dlouhá</a:t>
            </a:r>
          </a:p>
          <a:p>
            <a:r>
              <a:rPr lang="cs-CZ" i="1" dirty="0"/>
              <a:t>chat = pozičně dlouhá</a:t>
            </a:r>
          </a:p>
          <a:p>
            <a:r>
              <a:rPr lang="cs-CZ" i="1" dirty="0"/>
              <a:t>do = pozičně dlouhá</a:t>
            </a:r>
          </a:p>
          <a:p>
            <a:r>
              <a:rPr lang="cs-CZ" i="1" dirty="0" err="1"/>
              <a:t>ško</a:t>
            </a:r>
            <a:r>
              <a:rPr lang="cs-CZ" i="1" dirty="0"/>
              <a:t> = krátká</a:t>
            </a:r>
          </a:p>
          <a:p>
            <a:r>
              <a:rPr lang="cs-CZ" i="1" dirty="0" err="1"/>
              <a:t>ly</a:t>
            </a:r>
            <a:r>
              <a:rPr lang="cs-CZ" i="1" dirty="0"/>
              <a:t> = krátká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Sylabotónický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b="1" dirty="0"/>
              <a:t>U</a:t>
            </a:r>
            <a:r>
              <a:rPr lang="cs-CZ" dirty="0"/>
              <a:t> studánky </a:t>
            </a:r>
            <a:r>
              <a:rPr lang="cs-CZ" b="1" dirty="0"/>
              <a:t>sto</a:t>
            </a:r>
            <a:r>
              <a:rPr lang="cs-CZ" dirty="0"/>
              <a:t>jí </a:t>
            </a:r>
            <a:r>
              <a:rPr lang="cs-CZ" b="1" dirty="0"/>
              <a:t>děv</a:t>
            </a:r>
            <a:r>
              <a:rPr lang="cs-CZ" dirty="0"/>
              <a:t>če,</a:t>
            </a:r>
          </a:p>
          <a:p>
            <a:pPr lvl="1">
              <a:buNone/>
            </a:pPr>
            <a:r>
              <a:rPr lang="cs-CZ" b="1" dirty="0"/>
              <a:t>mla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/>
              <a:t>strů</a:t>
            </a:r>
            <a:r>
              <a:rPr lang="cs-CZ" dirty="0"/>
              <a:t>mek </a:t>
            </a:r>
            <a:r>
              <a:rPr lang="cs-CZ" b="1" dirty="0"/>
              <a:t>mla</a:t>
            </a:r>
            <a:r>
              <a:rPr lang="cs-CZ" dirty="0"/>
              <a:t>dý, </a:t>
            </a:r>
          </a:p>
          <a:p>
            <a:pPr lvl="1">
              <a:buNone/>
            </a:pPr>
            <a:r>
              <a:rPr lang="cs-CZ" b="1" dirty="0"/>
              <a:t>ble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/>
              <a:t>ru</a:t>
            </a:r>
            <a:r>
              <a:rPr lang="cs-CZ" dirty="0"/>
              <a:t>báš </a:t>
            </a:r>
            <a:r>
              <a:rPr lang="cs-CZ" b="1" dirty="0"/>
              <a:t>z kmen</a:t>
            </a:r>
            <a:r>
              <a:rPr lang="cs-CZ" dirty="0"/>
              <a:t>tu. </a:t>
            </a:r>
          </a:p>
          <a:p>
            <a:pPr lvl="1">
              <a:buNone/>
            </a:pPr>
            <a:r>
              <a:rPr lang="cs-CZ" dirty="0"/>
              <a:t>A </a:t>
            </a:r>
            <a:r>
              <a:rPr lang="cs-CZ" b="1" dirty="0"/>
              <a:t>na</a:t>
            </a:r>
            <a:r>
              <a:rPr lang="cs-CZ" dirty="0"/>
              <a:t> nebi </a:t>
            </a:r>
            <a:r>
              <a:rPr lang="cs-CZ" b="1" dirty="0"/>
              <a:t>bí</a:t>
            </a:r>
            <a:r>
              <a:rPr lang="cs-CZ" dirty="0"/>
              <a:t>lý </a:t>
            </a:r>
            <a:r>
              <a:rPr lang="cs-CZ" b="1" dirty="0"/>
              <a:t>mě</a:t>
            </a:r>
            <a:r>
              <a:rPr lang="cs-CZ" dirty="0"/>
              <a:t>síc,</a:t>
            </a:r>
          </a:p>
          <a:p>
            <a:pPr lvl="1">
              <a:buNone/>
            </a:pPr>
            <a:r>
              <a:rPr lang="cs-CZ" b="1" dirty="0"/>
              <a:t>ko</a:t>
            </a:r>
            <a:r>
              <a:rPr lang="cs-CZ" dirty="0"/>
              <a:t>lem </a:t>
            </a:r>
            <a:r>
              <a:rPr lang="cs-CZ" b="1" dirty="0"/>
              <a:t>ně</a:t>
            </a:r>
            <a:r>
              <a:rPr lang="cs-CZ" dirty="0"/>
              <a:t>ho </a:t>
            </a:r>
            <a:r>
              <a:rPr lang="cs-CZ" b="1" dirty="0"/>
              <a:t>vod</a:t>
            </a:r>
            <a:r>
              <a:rPr lang="cs-CZ" dirty="0"/>
              <a:t>ní </a:t>
            </a:r>
            <a:r>
              <a:rPr lang="cs-CZ" b="1" dirty="0"/>
              <a:t>ko</a:t>
            </a:r>
            <a:r>
              <a:rPr lang="cs-CZ" dirty="0"/>
              <a:t>lo,</a:t>
            </a:r>
          </a:p>
          <a:p>
            <a:pPr lvl="1">
              <a:buNone/>
            </a:pPr>
            <a:r>
              <a:rPr lang="cs-CZ" b="1" dirty="0"/>
              <a:t>jak</a:t>
            </a:r>
            <a:r>
              <a:rPr lang="cs-CZ" dirty="0"/>
              <a:t> by </a:t>
            </a:r>
            <a:r>
              <a:rPr lang="cs-CZ" b="1" dirty="0"/>
              <a:t>ze</a:t>
            </a:r>
            <a:r>
              <a:rPr lang="cs-CZ" dirty="0"/>
              <a:t> studánky </a:t>
            </a:r>
            <a:r>
              <a:rPr lang="cs-CZ" b="1" dirty="0"/>
              <a:t>hle</a:t>
            </a:r>
            <a:r>
              <a:rPr lang="cs-CZ" dirty="0"/>
              <a:t>děl.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/Neruda, U studánky/</a:t>
            </a:r>
          </a:p>
          <a:p>
            <a:pPr lvl="1">
              <a:buNone/>
            </a:pPr>
            <a:endParaRPr lang="cs-CZ" i="1" dirty="0"/>
          </a:p>
          <a:p>
            <a:pPr lvl="1">
              <a:buNone/>
            </a:pPr>
            <a:r>
              <a:rPr lang="cs-CZ" i="1" dirty="0"/>
              <a:t>Osmislabičný verš;  </a:t>
            </a:r>
            <a:r>
              <a:rPr lang="cs-CZ" i="1" dirty="0" err="1"/>
              <a:t>ozn</a:t>
            </a:r>
            <a:r>
              <a:rPr lang="cs-CZ" i="1" dirty="0"/>
              <a:t>. slabiky = přízvučné; liché pozice (to je jim vlastní) = </a:t>
            </a:r>
            <a:r>
              <a:rPr lang="cs-CZ" b="1" i="1" dirty="0"/>
              <a:t>pravidelnost stálého počtu slabik a rozmístěného přízvuku </a:t>
            </a:r>
            <a:r>
              <a:rPr lang="cs-CZ" i="1" dirty="0"/>
              <a:t>= </a:t>
            </a:r>
            <a:r>
              <a:rPr lang="cs-CZ" b="1" i="1" dirty="0"/>
              <a:t>sylabotónický verš. systém</a:t>
            </a:r>
          </a:p>
          <a:p>
            <a:pPr lvl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468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Přízvučnost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Přízvuk v češtině </a:t>
            </a:r>
            <a:r>
              <a:rPr lang="cs-CZ" dirty="0">
                <a:solidFill>
                  <a:srgbClr val="C00000"/>
                </a:solidFill>
              </a:rPr>
              <a:t>VŽDY NA PRVNÍ SLABICE SLOVA</a:t>
            </a:r>
          </a:p>
          <a:p>
            <a:endParaRPr lang="cs-CZ" dirty="0"/>
          </a:p>
          <a:p>
            <a:pPr>
              <a:buNone/>
            </a:pPr>
            <a:r>
              <a:rPr lang="cs-CZ" b="1" dirty="0"/>
              <a:t>Víceslabičná</a:t>
            </a:r>
            <a:r>
              <a:rPr lang="cs-CZ" dirty="0"/>
              <a:t> slova = přízvuk na první slabice</a:t>
            </a:r>
          </a:p>
          <a:p>
            <a:pPr>
              <a:buNone/>
            </a:pPr>
            <a:r>
              <a:rPr lang="cs-CZ" b="1" dirty="0"/>
              <a:t>Jednoslabičná</a:t>
            </a:r>
            <a:r>
              <a:rPr lang="cs-CZ" dirty="0"/>
              <a:t> slova: </a:t>
            </a:r>
          </a:p>
          <a:p>
            <a:pPr>
              <a:buNone/>
            </a:pPr>
            <a:r>
              <a:rPr lang="cs-CZ" dirty="0"/>
              <a:t>		- </a:t>
            </a:r>
            <a:r>
              <a:rPr lang="cs-CZ" b="1" i="1" dirty="0"/>
              <a:t>plnovýznamová</a:t>
            </a:r>
            <a:r>
              <a:rPr lang="cs-CZ" dirty="0"/>
              <a:t> přízvuk mají (dům, stůl, mdlý aj.)</a:t>
            </a:r>
          </a:p>
          <a:p>
            <a:pPr>
              <a:buNone/>
            </a:pPr>
            <a:r>
              <a:rPr lang="cs-CZ" dirty="0"/>
              <a:t>		- </a:t>
            </a:r>
            <a:r>
              <a:rPr lang="cs-CZ" b="1" i="1" dirty="0"/>
              <a:t>neplnovýznamová</a:t>
            </a:r>
            <a:r>
              <a:rPr lang="cs-CZ" dirty="0"/>
              <a:t> přízvuk nemají (a, se, mi aj.); </a:t>
            </a:r>
            <a:r>
              <a:rPr lang="cs-CZ" i="1" dirty="0"/>
              <a:t>jednoslabičné předložky „přetahují“ přízvuk z následujícího slova.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Hlásková instrumentace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Výstavba literárního díla: důraz kladen na: </a:t>
            </a:r>
          </a:p>
          <a:p>
            <a:endParaRPr lang="cs-CZ" dirty="0"/>
          </a:p>
          <a:p>
            <a:r>
              <a:rPr lang="cs-CZ" dirty="0"/>
              <a:t>Význam slov a vět</a:t>
            </a:r>
          </a:p>
          <a:p>
            <a:r>
              <a:rPr lang="cs-CZ" dirty="0"/>
              <a:t>Znění slov a vět</a:t>
            </a:r>
          </a:p>
          <a:p>
            <a:r>
              <a:rPr lang="cs-CZ" dirty="0"/>
              <a:t>znění jednotlivých hlásek nebo slabik</a:t>
            </a:r>
          </a:p>
          <a:p>
            <a:r>
              <a:rPr lang="cs-CZ" dirty="0"/>
              <a:t>celková melodie (intonace) věty</a:t>
            </a:r>
          </a:p>
          <a:p>
            <a:endParaRPr lang="cs-CZ" dirty="0"/>
          </a:p>
          <a:p>
            <a:r>
              <a:rPr lang="cs-CZ" dirty="0"/>
              <a:t>Využití zvukových hlásek = hlásková instrumentace</a:t>
            </a:r>
          </a:p>
          <a:p>
            <a:r>
              <a:rPr lang="cs-CZ" dirty="0"/>
              <a:t>Instrumentace /z hudby/ = způsob uspořádání zvukové složky textu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Příklady: přízvučnost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tá</a:t>
            </a:r>
            <a:r>
              <a:rPr lang="cs-CZ" dirty="0"/>
              <a:t>bor, </a:t>
            </a:r>
            <a:r>
              <a:rPr lang="cs-CZ" b="1" dirty="0"/>
              <a:t>ko</a:t>
            </a:r>
            <a:r>
              <a:rPr lang="cs-CZ" dirty="0"/>
              <a:t>várna, </a:t>
            </a:r>
            <a:r>
              <a:rPr lang="cs-CZ" b="1" dirty="0"/>
              <a:t>mí</a:t>
            </a:r>
            <a:r>
              <a:rPr lang="cs-CZ" dirty="0"/>
              <a:t>há, </a:t>
            </a:r>
            <a:r>
              <a:rPr lang="cs-CZ" b="1" dirty="0"/>
              <a:t>sto</a:t>
            </a:r>
            <a:r>
              <a:rPr lang="cs-CZ" dirty="0"/>
              <a:t>dola, </a:t>
            </a:r>
            <a:r>
              <a:rPr lang="cs-CZ" b="1" dirty="0"/>
              <a:t>ko</a:t>
            </a:r>
            <a:r>
              <a:rPr lang="cs-CZ" dirty="0"/>
              <a:t>loběžka = </a:t>
            </a:r>
            <a:r>
              <a:rPr lang="cs-CZ" i="1" dirty="0"/>
              <a:t>první slabika</a:t>
            </a:r>
          </a:p>
          <a:p>
            <a:endParaRPr lang="cs-CZ" dirty="0"/>
          </a:p>
          <a:p>
            <a:r>
              <a:rPr lang="cs-CZ" b="1" dirty="0"/>
              <a:t>na</a:t>
            </a:r>
            <a:r>
              <a:rPr lang="cs-CZ" dirty="0"/>
              <a:t> táboře, </a:t>
            </a:r>
            <a:r>
              <a:rPr lang="cs-CZ" b="1" dirty="0"/>
              <a:t>na</a:t>
            </a:r>
            <a:r>
              <a:rPr lang="cs-CZ" dirty="0"/>
              <a:t> kole, </a:t>
            </a:r>
            <a:r>
              <a:rPr lang="cs-CZ" b="1" dirty="0"/>
              <a:t>před</a:t>
            </a:r>
            <a:r>
              <a:rPr lang="cs-CZ" dirty="0"/>
              <a:t> oknem = </a:t>
            </a:r>
            <a:r>
              <a:rPr lang="cs-CZ" i="1" dirty="0"/>
              <a:t>přízvuk na předložce; slabičná předložka; přízvuk na předložce</a:t>
            </a:r>
          </a:p>
          <a:p>
            <a:endParaRPr lang="cs-CZ" dirty="0"/>
          </a:p>
          <a:p>
            <a:r>
              <a:rPr lang="cs-CZ" b="1" dirty="0"/>
              <a:t>v do</a:t>
            </a:r>
            <a:r>
              <a:rPr lang="cs-CZ" dirty="0"/>
              <a:t>mě = </a:t>
            </a:r>
            <a:r>
              <a:rPr lang="cs-CZ" i="1" dirty="0"/>
              <a:t>předložka v neslabičná; přízvuk na </a:t>
            </a:r>
            <a:r>
              <a:rPr lang="cs-CZ" b="1" i="1" dirty="0" err="1"/>
              <a:t>vdo</a:t>
            </a:r>
            <a:endParaRPr lang="cs-CZ" b="1" i="1" dirty="0"/>
          </a:p>
          <a:p>
            <a:endParaRPr lang="cs-CZ" b="1" i="1" dirty="0"/>
          </a:p>
          <a:p>
            <a:r>
              <a:rPr lang="cs-CZ" b="1" i="1" dirty="0"/>
              <a:t>Chla</a:t>
            </a:r>
            <a:r>
              <a:rPr lang="cs-CZ" i="1" dirty="0"/>
              <a:t>pec a </a:t>
            </a:r>
            <a:r>
              <a:rPr lang="cs-CZ" b="1" i="1" dirty="0"/>
              <a:t>dív</a:t>
            </a:r>
            <a:r>
              <a:rPr lang="cs-CZ" i="1" dirty="0"/>
              <a:t>ka </a:t>
            </a:r>
            <a:r>
              <a:rPr lang="cs-CZ" b="1" i="1" dirty="0"/>
              <a:t>sto</a:t>
            </a:r>
            <a:r>
              <a:rPr lang="cs-CZ" i="1" dirty="0"/>
              <a:t>jí </a:t>
            </a:r>
            <a:r>
              <a:rPr lang="cs-CZ" b="1" i="1" dirty="0"/>
              <a:t>na</a:t>
            </a:r>
            <a:r>
              <a:rPr lang="cs-CZ" i="1" dirty="0"/>
              <a:t> ulici, </a:t>
            </a:r>
            <a:r>
              <a:rPr lang="cs-CZ" b="1" i="1" dirty="0"/>
              <a:t>při</a:t>
            </a:r>
            <a:r>
              <a:rPr lang="cs-CZ" i="1" dirty="0"/>
              <a:t>nesli mi </a:t>
            </a:r>
            <a:r>
              <a:rPr lang="cs-CZ" b="1" i="1" dirty="0"/>
              <a:t>dort</a:t>
            </a:r>
            <a:r>
              <a:rPr lang="cs-CZ" i="1" dirty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Sylabický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Základní jednotka: slabika</a:t>
            </a:r>
          </a:p>
          <a:p>
            <a:r>
              <a:rPr lang="cs-CZ" dirty="0"/>
              <a:t>Pravidelný počet slabik; přízvučné/nepřízvučné slabiky či krátké/dlouhé slabiky nejsou organizovány.</a:t>
            </a:r>
          </a:p>
          <a:p>
            <a:r>
              <a:rPr lang="cs-CZ" dirty="0"/>
              <a:t>Užití: do konce 18. století.</a:t>
            </a:r>
          </a:p>
          <a:p>
            <a:endParaRPr lang="cs-CZ" dirty="0"/>
          </a:p>
          <a:p>
            <a:r>
              <a:rPr lang="cs-CZ" dirty="0"/>
              <a:t>Po určitém počtu slabik následuje mezislovní předěl /</a:t>
            </a:r>
            <a:r>
              <a:rPr lang="cs-CZ" b="1" dirty="0" err="1"/>
              <a:t>diareze</a:t>
            </a:r>
            <a:r>
              <a:rPr lang="cs-CZ" dirty="0"/>
              <a:t>/</a:t>
            </a:r>
          </a:p>
          <a:p>
            <a:r>
              <a:rPr lang="cs-CZ" dirty="0"/>
              <a:t>Např. osmislabičný verš, desetislabičný verš atd.</a:t>
            </a:r>
          </a:p>
          <a:p>
            <a:endParaRPr lang="cs-CZ" dirty="0"/>
          </a:p>
          <a:p>
            <a:r>
              <a:rPr lang="cs-CZ" b="1" dirty="0"/>
              <a:t>Klauzule</a:t>
            </a:r>
            <a:r>
              <a:rPr lang="cs-CZ" dirty="0"/>
              <a:t> = koncový úsek verše = bývá vyznačena syntaktickým předělem, organizací přízvučných/nepřízvučných slabik nebo rýmem.</a:t>
            </a:r>
          </a:p>
        </p:txBody>
      </p:sp>
    </p:spTree>
    <p:extLst>
      <p:ext uri="{BB962C8B-B14F-4D97-AF65-F5344CB8AC3E}">
        <p14:creationId xmlns:p14="http://schemas.microsoft.com/office/powerpoint/2010/main" val="1818075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Stopa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jednotka časoměrného verše.</a:t>
            </a:r>
          </a:p>
          <a:p>
            <a:r>
              <a:rPr lang="cs-CZ" dirty="0"/>
              <a:t>Stopa = skupina nejméně dvou slabik, pravidelně se opakující.</a:t>
            </a:r>
          </a:p>
          <a:p>
            <a:endParaRPr lang="cs-CZ" dirty="0"/>
          </a:p>
          <a:p>
            <a:r>
              <a:rPr lang="cs-CZ" dirty="0"/>
              <a:t>trochej		- U</a:t>
            </a:r>
          </a:p>
          <a:p>
            <a:r>
              <a:rPr lang="cs-CZ" dirty="0"/>
              <a:t>jamb		U -</a:t>
            </a:r>
          </a:p>
          <a:p>
            <a:r>
              <a:rPr lang="cs-CZ" dirty="0"/>
              <a:t>daktyl		- UU</a:t>
            </a:r>
          </a:p>
          <a:p>
            <a:r>
              <a:rPr lang="cs-CZ" dirty="0"/>
              <a:t>spondej		-  -</a:t>
            </a:r>
          </a:p>
        </p:txBody>
      </p:sp>
    </p:spTree>
    <p:extLst>
      <p:ext uri="{BB962C8B-B14F-4D97-AF65-F5344CB8AC3E}">
        <p14:creationId xmlns:p14="http://schemas.microsoft.com/office/powerpoint/2010/main" val="2822793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Stopa a slovo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Stopa = může být slovo, část slova, více slov</a:t>
            </a:r>
          </a:p>
          <a:p>
            <a:r>
              <a:rPr lang="cs-CZ" dirty="0"/>
              <a:t>Jestliže se </a:t>
            </a:r>
            <a:r>
              <a:rPr lang="cs-CZ" b="1" dirty="0"/>
              <a:t>konec slova </a:t>
            </a:r>
            <a:r>
              <a:rPr lang="cs-CZ" b="1" dirty="0">
                <a:solidFill>
                  <a:srgbClr val="FF0000"/>
                </a:solidFill>
              </a:rPr>
              <a:t>KRYJE</a:t>
            </a:r>
            <a:r>
              <a:rPr lang="cs-CZ" dirty="0"/>
              <a:t> S </a:t>
            </a:r>
            <a:r>
              <a:rPr lang="cs-CZ" b="1" dirty="0"/>
              <a:t>KONCEM STOPY </a:t>
            </a:r>
            <a:r>
              <a:rPr lang="cs-CZ" dirty="0"/>
              <a:t>= </a:t>
            </a:r>
            <a:r>
              <a:rPr lang="cs-CZ" u="sng" dirty="0">
                <a:solidFill>
                  <a:srgbClr val="FF0000"/>
                </a:solidFill>
              </a:rPr>
              <a:t>DIAREZE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endParaRPr lang="cs-CZ" dirty="0"/>
          </a:p>
          <a:p>
            <a:r>
              <a:rPr lang="cs-CZ" dirty="0"/>
              <a:t>Jestliže se </a:t>
            </a:r>
            <a:r>
              <a:rPr lang="cs-CZ" b="1" dirty="0"/>
              <a:t>konec slova </a:t>
            </a:r>
            <a:r>
              <a:rPr lang="cs-CZ" b="1" i="1" dirty="0">
                <a:solidFill>
                  <a:srgbClr val="FF0000"/>
                </a:solidFill>
              </a:rPr>
              <a:t>NEKRYJE</a:t>
            </a:r>
            <a:r>
              <a:rPr lang="cs-CZ" dirty="0"/>
              <a:t> S </a:t>
            </a:r>
            <a:r>
              <a:rPr lang="cs-CZ" b="1" dirty="0"/>
              <a:t>KONCEM STOPY</a:t>
            </a:r>
            <a:r>
              <a:rPr lang="cs-CZ" dirty="0"/>
              <a:t>, jde o </a:t>
            </a:r>
            <a:r>
              <a:rPr lang="cs-CZ" u="sng" dirty="0">
                <a:solidFill>
                  <a:srgbClr val="FF0000"/>
                </a:solidFill>
              </a:rPr>
              <a:t>CÉZURU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endParaRPr lang="cs-CZ" dirty="0"/>
          </a:p>
          <a:p>
            <a:r>
              <a:rPr lang="cs-CZ" dirty="0"/>
              <a:t>V </a:t>
            </a:r>
            <a:r>
              <a:rPr lang="cs-CZ" u="sng" dirty="0"/>
              <a:t>sylabotónickém systému </a:t>
            </a:r>
            <a:r>
              <a:rPr lang="cs-CZ" dirty="0"/>
              <a:t>se obvykle nerozlišuje mezi cézurou a </a:t>
            </a:r>
            <a:r>
              <a:rPr lang="cs-CZ" dirty="0" err="1"/>
              <a:t>diarezí</a:t>
            </a:r>
            <a:r>
              <a:rPr lang="cs-CZ" dirty="0"/>
              <a:t>; jednotně se užívá pojem </a:t>
            </a:r>
            <a:r>
              <a:rPr lang="cs-CZ" b="1" u="sng" dirty="0"/>
              <a:t>CÉZURA</a:t>
            </a:r>
          </a:p>
          <a:p>
            <a:r>
              <a:rPr lang="cs-CZ" dirty="0"/>
              <a:t>/cézura po šesté slabice v alexandrinu/.</a:t>
            </a:r>
          </a:p>
        </p:txBody>
      </p:sp>
    </p:spTree>
    <p:extLst>
      <p:ext uri="{BB962C8B-B14F-4D97-AF65-F5344CB8AC3E}">
        <p14:creationId xmlns:p14="http://schemas.microsoft.com/office/powerpoint/2010/main" val="22057274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Sylabický</a:t>
            </a:r>
            <a:r>
              <a:rPr lang="cs-CZ" dirty="0"/>
              <a:t> verš se na stopy nečlení.</a:t>
            </a:r>
          </a:p>
          <a:p>
            <a:endParaRPr lang="cs-CZ" dirty="0"/>
          </a:p>
          <a:p>
            <a:r>
              <a:rPr lang="cs-CZ" b="1" dirty="0"/>
              <a:t>Sylabotónický verš</a:t>
            </a:r>
            <a:r>
              <a:rPr lang="cs-CZ" dirty="0"/>
              <a:t>. systém: stejné členění jako u časomíry; ale jen s tím rozdílem, že určujeme přízvučnost / nepřízvučnost slabik (čtyřstopý jamb, pětistopý trochej atd./</a:t>
            </a:r>
          </a:p>
          <a:p>
            <a:endParaRPr lang="cs-CZ" dirty="0"/>
          </a:p>
          <a:p>
            <a:r>
              <a:rPr lang="cs-CZ" dirty="0"/>
              <a:t>= odlišnost počtu přízvuků; není to tak pravidelné; např. ve čtyřstopém sylabotónickém verši nemusejí být čtyři stopy a čtyři přízvuky =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016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Metrika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 uspořádání verše i jeho částí.</a:t>
            </a:r>
          </a:p>
          <a:p>
            <a:r>
              <a:rPr lang="cs-CZ" dirty="0"/>
              <a:t>Pravidla (soustava pravidel) tohoto uspořádání (vnitřní měřítko).</a:t>
            </a:r>
          </a:p>
          <a:p>
            <a:r>
              <a:rPr lang="cs-CZ" dirty="0"/>
              <a:t>= závislost na vlastnostech každého jazyka, tradici národa.</a:t>
            </a:r>
          </a:p>
        </p:txBody>
      </p:sp>
    </p:spTree>
    <p:extLst>
      <p:ext uri="{BB962C8B-B14F-4D97-AF65-F5344CB8AC3E}">
        <p14:creationId xmlns:p14="http://schemas.microsoft.com/office/powerpoint/2010/main" val="36796174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Sylabotónický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Vhodnější je verš rozčlenit na pozice: </a:t>
            </a:r>
          </a:p>
          <a:p>
            <a:r>
              <a:rPr lang="cs-CZ" dirty="0"/>
              <a:t>Jedna pozice = jedna  slabika</a:t>
            </a:r>
          </a:p>
          <a:p>
            <a:r>
              <a:rPr lang="cs-CZ" dirty="0"/>
              <a:t>Lze rozlišit: </a:t>
            </a:r>
            <a:r>
              <a:rPr lang="cs-CZ" b="1" dirty="0"/>
              <a:t>slabé  /U/ a silné pozice /-/</a:t>
            </a:r>
          </a:p>
          <a:p>
            <a:endParaRPr lang="cs-CZ" b="1" dirty="0"/>
          </a:p>
          <a:p>
            <a:r>
              <a:rPr lang="cs-CZ" b="1" dirty="0"/>
              <a:t>Ukázka METRA /abstraktní schéma, tj. norma, osnova/ v sylabotónických verších.</a:t>
            </a:r>
          </a:p>
          <a:p>
            <a:r>
              <a:rPr lang="cs-CZ" b="1" dirty="0"/>
              <a:t>Rytmus = konkrétní realizace tohoto schématu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943097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sylabotónického verše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Šestistopý sylabotónický trochej</a:t>
            </a:r>
          </a:p>
          <a:p>
            <a:pPr lvl="1"/>
            <a:r>
              <a:rPr lang="cs-CZ" dirty="0"/>
              <a:t>U – U – U – U – U – /U/</a:t>
            </a:r>
          </a:p>
          <a:p>
            <a:endParaRPr lang="cs-CZ" dirty="0"/>
          </a:p>
          <a:p>
            <a:r>
              <a:rPr lang="cs-CZ" dirty="0"/>
              <a:t>Čtyřstopý sylabotónický jamb</a:t>
            </a:r>
          </a:p>
          <a:p>
            <a:pPr marL="0" indent="0">
              <a:buNone/>
            </a:pPr>
            <a:r>
              <a:rPr lang="cs-CZ" dirty="0"/>
              <a:t>	U – U – U – U – /U/</a:t>
            </a:r>
          </a:p>
          <a:p>
            <a:endParaRPr lang="cs-CZ" dirty="0"/>
          </a:p>
          <a:p>
            <a:r>
              <a:rPr lang="cs-CZ" dirty="0"/>
              <a:t>Třístopý sylabotónický daktyl</a:t>
            </a:r>
          </a:p>
          <a:p>
            <a:r>
              <a:rPr lang="cs-CZ" dirty="0"/>
              <a:t>– UU – UU – //U/ U/</a:t>
            </a:r>
          </a:p>
          <a:p>
            <a:endParaRPr lang="cs-CZ" dirty="0"/>
          </a:p>
          <a:p>
            <a:r>
              <a:rPr lang="cs-CZ" dirty="0"/>
              <a:t>Poslední pozice vyznačeno /U/ - neovlivní, kolik má verš stop. O tom, kolik má verš stop ROZHOUJÍ SILNÉ POZICE.</a:t>
            </a:r>
          </a:p>
        </p:txBody>
      </p:sp>
    </p:spTree>
    <p:extLst>
      <p:ext uri="{BB962C8B-B14F-4D97-AF65-F5344CB8AC3E}">
        <p14:creationId xmlns:p14="http://schemas.microsoft.com/office/powerpoint/2010/main" val="5564517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Další typy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Trochej, jamb </a:t>
            </a:r>
            <a:r>
              <a:rPr lang="cs-CZ" dirty="0"/>
              <a:t>= dvoudobá metra (dvouslabičné stopy)</a:t>
            </a:r>
          </a:p>
          <a:p>
            <a:r>
              <a:rPr lang="cs-CZ" dirty="0">
                <a:solidFill>
                  <a:srgbClr val="C00000"/>
                </a:solidFill>
              </a:rPr>
              <a:t>Daktyl, </a:t>
            </a:r>
            <a:r>
              <a:rPr lang="cs-CZ" dirty="0" err="1">
                <a:solidFill>
                  <a:srgbClr val="C00000"/>
                </a:solidFill>
              </a:rPr>
              <a:t>daktyl</a:t>
            </a:r>
            <a:r>
              <a:rPr lang="cs-CZ" dirty="0">
                <a:solidFill>
                  <a:srgbClr val="C00000"/>
                </a:solidFill>
              </a:rPr>
              <a:t> s předrážkou  </a:t>
            </a:r>
            <a:r>
              <a:rPr lang="cs-CZ" dirty="0"/>
              <a:t>(předrážka = první slabika verše) = třídobá metra; jejich stopy jsou tříslabičné.</a:t>
            </a:r>
          </a:p>
          <a:p>
            <a:r>
              <a:rPr lang="cs-CZ" dirty="0"/>
              <a:t>Smíšená metra = </a:t>
            </a:r>
            <a:r>
              <a:rPr lang="cs-CZ" dirty="0" err="1">
                <a:solidFill>
                  <a:srgbClr val="C00000"/>
                </a:solidFill>
              </a:rPr>
              <a:t>logaedická</a:t>
            </a:r>
            <a:r>
              <a:rPr lang="cs-CZ" dirty="0">
                <a:solidFill>
                  <a:srgbClr val="C00000"/>
                </a:solidFill>
              </a:rPr>
              <a:t> metra</a:t>
            </a:r>
          </a:p>
          <a:p>
            <a:endParaRPr lang="cs-CZ" dirty="0"/>
          </a:p>
          <a:p>
            <a:r>
              <a:rPr lang="cs-CZ" dirty="0"/>
              <a:t>Třístopý sylabotónický daktyl s předrážkou (p)</a:t>
            </a:r>
          </a:p>
          <a:p>
            <a:pPr>
              <a:buNone/>
            </a:pPr>
            <a:r>
              <a:rPr lang="cs-CZ" dirty="0"/>
              <a:t>		Již ku zemi  </a:t>
            </a:r>
            <a:r>
              <a:rPr lang="cs-CZ" dirty="0" err="1"/>
              <a:t>sežloutlé</a:t>
            </a:r>
            <a:r>
              <a:rPr lang="cs-CZ" dirty="0"/>
              <a:t> listí to</a:t>
            </a:r>
          </a:p>
          <a:p>
            <a:pPr>
              <a:buNone/>
            </a:pPr>
            <a:r>
              <a:rPr lang="cs-CZ" dirty="0"/>
              <a:t>		p – U </a:t>
            </a:r>
            <a:r>
              <a:rPr lang="cs-CZ" dirty="0" err="1"/>
              <a:t>U</a:t>
            </a:r>
            <a:r>
              <a:rPr lang="cs-CZ" dirty="0"/>
              <a:t> – </a:t>
            </a:r>
            <a:r>
              <a:rPr lang="cs-CZ" dirty="0" err="1"/>
              <a:t>U</a:t>
            </a:r>
            <a:r>
              <a:rPr lang="cs-CZ" dirty="0"/>
              <a:t> </a:t>
            </a:r>
            <a:r>
              <a:rPr lang="cs-CZ" dirty="0" err="1"/>
              <a:t>U</a:t>
            </a:r>
            <a:r>
              <a:rPr lang="cs-CZ" dirty="0"/>
              <a:t> – </a:t>
            </a:r>
            <a:r>
              <a:rPr lang="cs-CZ" dirty="0" err="1"/>
              <a:t>U</a:t>
            </a:r>
            <a:r>
              <a:rPr lang="cs-CZ" dirty="0"/>
              <a:t> </a:t>
            </a:r>
            <a:r>
              <a:rPr lang="cs-CZ" dirty="0" err="1"/>
              <a:t>U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635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Prostředky hláskové instrumentace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Eufonie = libozvuk</a:t>
            </a:r>
          </a:p>
          <a:p>
            <a:endParaRPr lang="cs-CZ" dirty="0"/>
          </a:p>
          <a:p>
            <a:pPr lvl="1">
              <a:buNone/>
            </a:pPr>
            <a:r>
              <a:rPr lang="cs-CZ" i="1" dirty="0"/>
              <a:t>Ach v zemi krásnou, zemi milovanou,</a:t>
            </a:r>
          </a:p>
          <a:p>
            <a:pPr lvl="1">
              <a:buNone/>
            </a:pPr>
            <a:r>
              <a:rPr lang="cs-CZ" i="1" dirty="0"/>
              <a:t>v kolébku svou i hrob svůj, matku svou,</a:t>
            </a:r>
          </a:p>
          <a:p>
            <a:pPr lvl="1">
              <a:buNone/>
            </a:pPr>
            <a:r>
              <a:rPr lang="cs-CZ" i="1" dirty="0"/>
              <a:t>v  </a:t>
            </a:r>
            <a:r>
              <a:rPr lang="cs-CZ" i="1" dirty="0" err="1"/>
              <a:t>vlasť</a:t>
            </a:r>
            <a:r>
              <a:rPr lang="cs-CZ" i="1" dirty="0"/>
              <a:t> jedinou i v dědictví mi danou, </a:t>
            </a:r>
          </a:p>
          <a:p>
            <a:pPr lvl="1">
              <a:buNone/>
            </a:pPr>
            <a:r>
              <a:rPr lang="cs-CZ" i="1" dirty="0"/>
              <a:t>v </a:t>
            </a:r>
            <a:r>
              <a:rPr lang="cs-CZ" i="1" dirty="0" err="1"/>
              <a:t>šírou</a:t>
            </a:r>
            <a:r>
              <a:rPr lang="cs-CZ" i="1" dirty="0"/>
              <a:t> tu zemi, </a:t>
            </a:r>
            <a:r>
              <a:rPr lang="cs-CZ" i="1" dirty="0" err="1"/>
              <a:t>zemi</a:t>
            </a:r>
            <a:r>
              <a:rPr lang="cs-CZ" i="1" dirty="0"/>
              <a:t> jedinou, </a:t>
            </a:r>
          </a:p>
          <a:p>
            <a:pPr lvl="1">
              <a:buNone/>
            </a:pPr>
            <a:r>
              <a:rPr lang="cs-CZ" i="1" dirty="0"/>
              <a:t>v matku svou, v matku svou, krev syna teče po ní.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Opakem je </a:t>
            </a:r>
            <a:r>
              <a:rPr lang="cs-CZ" dirty="0">
                <a:solidFill>
                  <a:srgbClr val="C00000"/>
                </a:solidFill>
              </a:rPr>
              <a:t>kakofonie = nelibozvuk</a:t>
            </a:r>
          </a:p>
          <a:p>
            <a:r>
              <a:rPr lang="cs-CZ" dirty="0"/>
              <a:t>/zde ř + souhláskové skupiny/</a:t>
            </a:r>
          </a:p>
          <a:p>
            <a:pPr>
              <a:buNone/>
            </a:pPr>
            <a:endParaRPr lang="cs-CZ" dirty="0"/>
          </a:p>
          <a:p>
            <a:pPr lvl="1">
              <a:buNone/>
            </a:pPr>
            <a:r>
              <a:rPr lang="cs-CZ" i="1" dirty="0"/>
              <a:t>V ztrhaný mrtvý strážce zrak</a:t>
            </a:r>
          </a:p>
          <a:p>
            <a:pPr lvl="1">
              <a:buNone/>
            </a:pPr>
            <a:r>
              <a:rPr lang="cs-CZ" i="1" dirty="0"/>
              <a:t>i v pootevřené huby</a:t>
            </a:r>
          </a:p>
          <a:p>
            <a:pPr lvl="1">
              <a:buNone/>
            </a:pPr>
            <a:r>
              <a:rPr lang="cs-CZ" i="1" dirty="0"/>
              <a:t>přeskřípené svítí zuby.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Onomatopoie (zvukomalba)</a:t>
            </a:r>
          </a:p>
          <a:p>
            <a:endParaRPr lang="cs-CZ" dirty="0"/>
          </a:p>
          <a:p>
            <a:pPr lvl="1"/>
            <a:r>
              <a:rPr lang="cs-CZ" dirty="0"/>
              <a:t>Řetězů řinčí hřmot</a:t>
            </a:r>
          </a:p>
          <a:p>
            <a:pPr lvl="1"/>
            <a:r>
              <a:rPr lang="cs-CZ" dirty="0"/>
              <a:t>Žbluňkla žába do </a:t>
            </a:r>
            <a:r>
              <a:rPr lang="cs-CZ" dirty="0" err="1"/>
              <a:t>žabince</a:t>
            </a:r>
            <a:r>
              <a:rPr lang="cs-CZ" dirty="0"/>
              <a:t> až to žuchlo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DALŠÍ:</a:t>
            </a:r>
          </a:p>
          <a:p>
            <a:pPr lvl="1"/>
            <a:r>
              <a:rPr lang="cs-CZ" dirty="0"/>
              <a:t>Opakování skupin hlásek</a:t>
            </a:r>
          </a:p>
          <a:p>
            <a:pPr lvl="1"/>
            <a:r>
              <a:rPr lang="cs-CZ" dirty="0"/>
              <a:t>Aliterace (a slunce jasná světů jiných)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Ukázka z </a:t>
            </a:r>
            <a:r>
              <a:rPr lang="cs-CZ" i="1" dirty="0">
                <a:solidFill>
                  <a:srgbClr val="C00000"/>
                </a:solidFill>
              </a:rPr>
              <a:t>Máje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Opakování hlásek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[</a:t>
            </a:r>
            <a:r>
              <a:rPr lang="cs-CZ" i="1" dirty="0"/>
              <a:t>…</a:t>
            </a:r>
            <a:r>
              <a:rPr lang="cs-CZ" dirty="0"/>
              <a:t>]</a:t>
            </a:r>
            <a:r>
              <a:rPr lang="cs-CZ" i="1" dirty="0"/>
              <a:t> tichými slovy </a:t>
            </a:r>
            <a:r>
              <a:rPr lang="cs-CZ" i="1" dirty="0" err="1"/>
              <a:t>šepce</a:t>
            </a:r>
            <a:r>
              <a:rPr lang="cs-CZ" i="1" dirty="0"/>
              <a:t> praví,</a:t>
            </a:r>
          </a:p>
          <a:p>
            <a:pPr>
              <a:buNone/>
            </a:pPr>
            <a:r>
              <a:rPr lang="cs-CZ" i="1" dirty="0"/>
              <a:t>„tam při jezeru vížka ční</a:t>
            </a:r>
          </a:p>
          <a:p>
            <a:pPr>
              <a:buNone/>
            </a:pPr>
            <a:r>
              <a:rPr lang="cs-CZ" i="1" dirty="0"/>
              <a:t>nad stromů noc; jen bílý stín</a:t>
            </a:r>
          </a:p>
          <a:p>
            <a:pPr>
              <a:buNone/>
            </a:pPr>
            <a:r>
              <a:rPr lang="cs-CZ" i="1" dirty="0" err="1"/>
              <a:t>hlubkoť</a:t>
            </a:r>
            <a:r>
              <a:rPr lang="cs-CZ" i="1" dirty="0"/>
              <a:t> stopen v jezera klín; </a:t>
            </a:r>
          </a:p>
          <a:p>
            <a:pPr>
              <a:buNone/>
            </a:pPr>
            <a:r>
              <a:rPr lang="cs-CZ" i="1" dirty="0"/>
              <a:t>však hlouběji ještě u vodu vryt</a:t>
            </a:r>
          </a:p>
          <a:p>
            <a:pPr>
              <a:buNone/>
            </a:pPr>
            <a:r>
              <a:rPr lang="cs-CZ" i="1" dirty="0"/>
              <a:t>je z mala okénka lampy svit;</a:t>
            </a:r>
          </a:p>
          <a:p>
            <a:pPr>
              <a:buNone/>
            </a:pPr>
            <a:r>
              <a:rPr lang="cs-CZ" i="1" dirty="0"/>
              <a:t>tam Vilém myšlenkou se baví,</a:t>
            </a:r>
          </a:p>
          <a:p>
            <a:pPr>
              <a:buNone/>
            </a:pPr>
            <a:r>
              <a:rPr lang="cs-CZ" i="1" dirty="0"/>
              <a:t>že příští den jej žití zbaví.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Základní rytmická a významová jednotka</a:t>
            </a:r>
          </a:p>
          <a:p>
            <a:r>
              <a:rPr lang="cs-CZ" dirty="0">
                <a:solidFill>
                  <a:srgbClr val="C00000"/>
                </a:solidFill>
              </a:rPr>
              <a:t>Je oddělen od ostatních rytmických jednotek přesnými hranicemi.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Ale vzpurný </a:t>
            </a:r>
            <a:r>
              <a:rPr lang="cs-CZ" dirty="0" err="1"/>
              <a:t>Halfar</a:t>
            </a:r>
            <a:r>
              <a:rPr lang="cs-CZ" dirty="0"/>
              <a:t> učí,</a:t>
            </a:r>
          </a:p>
          <a:p>
            <a:pPr>
              <a:buNone/>
            </a:pPr>
            <a:r>
              <a:rPr lang="cs-CZ" dirty="0"/>
              <a:t>Jak mu kázal zákon boží.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Bezruč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Poloverš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Verš s větším počtem slov se dělí na menší metrické jednotky, tzv. veršová </a:t>
            </a:r>
            <a:r>
              <a:rPr lang="cs-CZ" dirty="0" err="1"/>
              <a:t>kóla</a:t>
            </a:r>
            <a:r>
              <a:rPr lang="cs-CZ" dirty="0"/>
              <a:t>.</a:t>
            </a:r>
          </a:p>
          <a:p>
            <a:r>
              <a:rPr lang="cs-CZ" dirty="0"/>
              <a:t>Jsou-li ve verši dvě </a:t>
            </a:r>
            <a:r>
              <a:rPr lang="cs-CZ" dirty="0" err="1"/>
              <a:t>kóla</a:t>
            </a:r>
            <a:r>
              <a:rPr lang="cs-CZ" dirty="0"/>
              <a:t>, označujeme je jako poloverše.</a:t>
            </a:r>
          </a:p>
          <a:p>
            <a:r>
              <a:rPr lang="cs-CZ" dirty="0"/>
              <a:t>Mezislovní předěl = </a:t>
            </a:r>
            <a:r>
              <a:rPr lang="cs-CZ" dirty="0" err="1"/>
              <a:t>diareze</a:t>
            </a:r>
            <a:r>
              <a:rPr lang="cs-CZ" dirty="0"/>
              <a:t> (viz dále)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Obláček bílý  do výše stoupal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Křička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Verš a řádek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268761"/>
            <a:ext cx="8229600" cy="4857403"/>
          </a:xfrm>
        </p:spPr>
        <p:txBody>
          <a:bodyPr>
            <a:normAutofit fontScale="625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Neplatí</a:t>
            </a:r>
            <a:r>
              <a:rPr lang="cs-CZ" dirty="0"/>
              <a:t>: jeden verš = jeden řádek.</a:t>
            </a:r>
          </a:p>
          <a:p>
            <a:r>
              <a:rPr lang="cs-CZ" dirty="0">
                <a:solidFill>
                  <a:srgbClr val="C00000"/>
                </a:solidFill>
              </a:rPr>
              <a:t>Verš může být rozdělen do více řádků!</a:t>
            </a:r>
          </a:p>
          <a:p>
            <a:r>
              <a:rPr lang="cs-CZ" dirty="0"/>
              <a:t>Počet řádků lze lehce spočítat; počet veršů neurčíme na první pohled.</a:t>
            </a:r>
          </a:p>
          <a:p>
            <a:endParaRPr lang="cs-CZ" dirty="0"/>
          </a:p>
          <a:p>
            <a:pPr>
              <a:buNone/>
            </a:pPr>
            <a:r>
              <a:rPr lang="cs-CZ" sz="2300" dirty="0"/>
              <a:t>Však vrátili se sami, před zámkem</a:t>
            </a:r>
          </a:p>
          <a:p>
            <a:pPr>
              <a:buNone/>
            </a:pPr>
            <a:r>
              <a:rPr lang="cs-CZ" sz="2300" dirty="0"/>
              <a:t>vše pusto bylo, prázdno, nikoho</a:t>
            </a:r>
          </a:p>
          <a:p>
            <a:pPr>
              <a:buNone/>
            </a:pPr>
            <a:r>
              <a:rPr lang="cs-CZ" sz="2300" dirty="0"/>
              <a:t>kol vidět nebylo. Snad zahoupal</a:t>
            </a:r>
          </a:p>
          <a:p>
            <a:pPr>
              <a:buNone/>
            </a:pPr>
            <a:r>
              <a:rPr lang="cs-CZ" sz="2300" dirty="0"/>
              <a:t>to vítr jenom zvonem?</a:t>
            </a:r>
          </a:p>
          <a:p>
            <a:pPr>
              <a:buNone/>
            </a:pPr>
            <a:endParaRPr lang="cs-CZ" sz="2300" dirty="0"/>
          </a:p>
          <a:p>
            <a:pPr>
              <a:buNone/>
            </a:pPr>
            <a:r>
              <a:rPr lang="cs-CZ" sz="2300" dirty="0"/>
              <a:t>                                       Sotva tak</a:t>
            </a:r>
          </a:p>
          <a:p>
            <a:pPr>
              <a:buNone/>
            </a:pPr>
            <a:r>
              <a:rPr lang="cs-CZ" sz="2300" dirty="0"/>
              <a:t>když domluvili, slyš tu zazněl zas</a:t>
            </a:r>
          </a:p>
          <a:p>
            <a:pPr>
              <a:buNone/>
            </a:pPr>
            <a:r>
              <a:rPr lang="cs-CZ" sz="2300" dirty="0"/>
              <a:t>zvuk zvonů mocně, smutně, příšerně, </a:t>
            </a:r>
          </a:p>
          <a:p>
            <a:pPr>
              <a:buNone/>
            </a:pPr>
            <a:r>
              <a:rPr lang="cs-CZ" sz="2300" dirty="0"/>
              <a:t>jak ve zoufalství, v strachu, v úzkostech</a:t>
            </a:r>
          </a:p>
          <a:p>
            <a:pPr>
              <a:buNone/>
            </a:pPr>
            <a:r>
              <a:rPr lang="cs-CZ" sz="2300" dirty="0"/>
              <a:t>by se kdo dovolával pomoci.</a:t>
            </a:r>
          </a:p>
          <a:p>
            <a:pPr>
              <a:buNone/>
            </a:pPr>
            <a:endParaRPr lang="cs-CZ" sz="2300" dirty="0"/>
          </a:p>
          <a:p>
            <a:pPr>
              <a:buNone/>
            </a:pPr>
            <a:r>
              <a:rPr lang="cs-CZ" sz="2300" dirty="0"/>
              <a:t>/Zeyer, </a:t>
            </a:r>
            <a:r>
              <a:rPr lang="cs-CZ" sz="2300" i="1" dirty="0"/>
              <a:t>Pohádka o Karlu Velikém</a:t>
            </a:r>
            <a:r>
              <a:rPr lang="cs-CZ" sz="2300" dirty="0"/>
              <a:t>/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1484</Words>
  <Application>Microsoft Office PowerPoint</Application>
  <PresentationFormat>Širokoúhlá obrazovka</PresentationFormat>
  <Paragraphs>244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Motiv Office</vt:lpstr>
      <vt:lpstr>Úvod do studia literatury   a literární vědy </vt:lpstr>
      <vt:lpstr>Hlásková instrumentace</vt:lpstr>
      <vt:lpstr>Prostředky hláskové instrumentace</vt:lpstr>
      <vt:lpstr>Prezentace aplikace PowerPoint</vt:lpstr>
      <vt:lpstr>Prezentace aplikace PowerPoint</vt:lpstr>
      <vt:lpstr>Ukázka z Máje</vt:lpstr>
      <vt:lpstr>Verš</vt:lpstr>
      <vt:lpstr>Poloverš</vt:lpstr>
      <vt:lpstr>Verš a řádek</vt:lpstr>
      <vt:lpstr>Prezentace aplikace PowerPoint</vt:lpstr>
      <vt:lpstr>Prezentace aplikace PowerPoint</vt:lpstr>
      <vt:lpstr>Enjambement (přesah)</vt:lpstr>
      <vt:lpstr>Rytmus</vt:lpstr>
      <vt:lpstr>Versifikační systémy</vt:lpstr>
      <vt:lpstr>Typy prozodických systémů </vt:lpstr>
      <vt:lpstr>Časoměrný verš</vt:lpstr>
      <vt:lpstr>Příklady:</vt:lpstr>
      <vt:lpstr>Sylabotónický verš</vt:lpstr>
      <vt:lpstr>Přízvučnost</vt:lpstr>
      <vt:lpstr>Příklady: přízvučnost</vt:lpstr>
      <vt:lpstr>Sylabický verš</vt:lpstr>
      <vt:lpstr>Stopa</vt:lpstr>
      <vt:lpstr>Stopa a slovo</vt:lpstr>
      <vt:lpstr>Prezentace aplikace PowerPoint</vt:lpstr>
      <vt:lpstr>Metrika</vt:lpstr>
      <vt:lpstr>Sylabotónický verš</vt:lpstr>
      <vt:lpstr>Typy sylabotónického verše</vt:lpstr>
      <vt:lpstr>Další typy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literatury   a literární vědy </dc:title>
  <dc:creator>Ondřej Sládek</dc:creator>
  <cp:lastModifiedBy>Ondřej Sládek</cp:lastModifiedBy>
  <cp:revision>1</cp:revision>
  <dcterms:created xsi:type="dcterms:W3CDTF">2021-11-24T00:08:54Z</dcterms:created>
  <dcterms:modified xsi:type="dcterms:W3CDTF">2021-11-24T00:10:20Z</dcterms:modified>
</cp:coreProperties>
</file>