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D54C-B949-4682-8859-CA1CAABED79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3B2-CD5D-4A52-A2A5-B4F80409A0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93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D54C-B949-4682-8859-CA1CAABED79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3B2-CD5D-4A52-A2A5-B4F80409A0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54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D54C-B949-4682-8859-CA1CAABED79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3B2-CD5D-4A52-A2A5-B4F80409A0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746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D54C-B949-4682-8859-CA1CAABED79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3B2-CD5D-4A52-A2A5-B4F80409A0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57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D54C-B949-4682-8859-CA1CAABED79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3B2-CD5D-4A52-A2A5-B4F80409A0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663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D54C-B949-4682-8859-CA1CAABED79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3B2-CD5D-4A52-A2A5-B4F80409A0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8597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D54C-B949-4682-8859-CA1CAABED79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3B2-CD5D-4A52-A2A5-B4F80409A0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076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D54C-B949-4682-8859-CA1CAABED79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3B2-CD5D-4A52-A2A5-B4F80409A0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546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D54C-B949-4682-8859-CA1CAABED79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3B2-CD5D-4A52-A2A5-B4F80409A0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138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D54C-B949-4682-8859-CA1CAABED79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3B2-CD5D-4A52-A2A5-B4F80409A0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40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D54C-B949-4682-8859-CA1CAABED79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3B2-CD5D-4A52-A2A5-B4F80409A0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979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3D54C-B949-4682-8859-CA1CAABED79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B23B2-CD5D-4A52-A2A5-B4F80409A0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788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Morfologie</a:t>
            </a:r>
            <a:r>
              <a:rPr lang="cs-CZ" dirty="0" smtClean="0"/>
              <a:t> (tvarosloví)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400" dirty="0" smtClean="0">
                <a:solidFill>
                  <a:srgbClr val="0070C0"/>
                </a:solidFill>
              </a:rPr>
              <a:t>Slovní druhy</a:t>
            </a:r>
          </a:p>
          <a:p>
            <a:pPr marL="0" indent="0">
              <a:buNone/>
            </a:pPr>
            <a:endParaRPr lang="cs-CZ" sz="4400" dirty="0"/>
          </a:p>
          <a:p>
            <a:pPr marL="0" indent="0">
              <a:buNone/>
            </a:pPr>
            <a:r>
              <a:rPr lang="cs-CZ" sz="4400" dirty="0" smtClean="0">
                <a:solidFill>
                  <a:srgbClr val="FF0066"/>
                </a:solidFill>
              </a:rPr>
              <a:t>Gramatické kategorie </a:t>
            </a:r>
          </a:p>
          <a:p>
            <a:pPr marL="0" indent="0">
              <a:buNone/>
            </a:pPr>
            <a:endParaRPr lang="cs-CZ" sz="4400" dirty="0"/>
          </a:p>
          <a:p>
            <a:pPr marL="0" indent="0">
              <a:buNone/>
            </a:pPr>
            <a:r>
              <a:rPr lang="cs-CZ" sz="4400" dirty="0" smtClean="0">
                <a:solidFill>
                  <a:srgbClr val="0070C0"/>
                </a:solidFill>
              </a:rPr>
              <a:t>Slovní tvary</a:t>
            </a:r>
            <a:endParaRPr lang="cs-CZ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29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66"/>
                </a:solidFill>
              </a:rPr>
              <a:t>Slovní druhy</a:t>
            </a:r>
            <a:endParaRPr lang="cs-CZ" dirty="0">
              <a:solidFill>
                <a:srgbClr val="FF00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Klasifikace: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2800" dirty="0" smtClean="0"/>
              <a:t>		plnovýznamové s. d.</a:t>
            </a:r>
            <a:endParaRPr lang="cs-CZ" sz="2800" dirty="0"/>
          </a:p>
          <a:p>
            <a:pPr marL="514350" indent="-514350">
              <a:buAutoNum type="alphaLcParenR"/>
            </a:pPr>
            <a:r>
              <a:rPr lang="cs-CZ" sz="2800" dirty="0" smtClean="0">
                <a:solidFill>
                  <a:srgbClr val="FF0066"/>
                </a:solidFill>
              </a:rPr>
              <a:t>významová</a:t>
            </a:r>
          </a:p>
          <a:p>
            <a:pPr marL="2628900" lvl="6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neplnovýznamové s. d.</a:t>
            </a:r>
            <a:endParaRPr lang="cs-CZ" sz="2800" dirty="0"/>
          </a:p>
          <a:p>
            <a:pPr marL="2228850" lvl="4" indent="-514350">
              <a:buAutoNum type="alphaLcParenR"/>
            </a:pPr>
            <a:endParaRPr lang="cs-CZ" sz="1600" dirty="0" smtClean="0">
              <a:solidFill>
                <a:srgbClr val="0070C0"/>
              </a:solidFill>
            </a:endParaRPr>
          </a:p>
          <a:p>
            <a:pPr marL="1714500" lvl="4" indent="0">
              <a:buNone/>
            </a:pPr>
            <a:r>
              <a:rPr lang="cs-CZ" sz="1600" dirty="0" smtClean="0">
                <a:solidFill>
                  <a:srgbClr val="0070C0"/>
                </a:solidFill>
              </a:rPr>
              <a:t>		</a:t>
            </a:r>
            <a:r>
              <a:rPr lang="cs-CZ" sz="2800" dirty="0" smtClean="0"/>
              <a:t>ohebné s. d.</a:t>
            </a:r>
          </a:p>
          <a:p>
            <a:pPr marL="514350" indent="-514350">
              <a:buAutoNum type="alphaLcParenR"/>
            </a:pPr>
            <a:r>
              <a:rPr lang="cs-CZ" sz="2800" dirty="0" smtClean="0">
                <a:solidFill>
                  <a:srgbClr val="0070C0"/>
                </a:solidFill>
              </a:rPr>
              <a:t>formální</a:t>
            </a:r>
          </a:p>
          <a:p>
            <a:pPr marL="2628900" lvl="6" indent="0">
              <a:buNone/>
            </a:pPr>
            <a:r>
              <a:rPr lang="cs-CZ" sz="2800" dirty="0" smtClean="0"/>
              <a:t> neohebné s. d.</a:t>
            </a:r>
            <a:endParaRPr lang="cs-CZ" sz="2800" dirty="0"/>
          </a:p>
          <a:p>
            <a:pPr marL="514350" indent="-514350">
              <a:buAutoNum type="alphaLcParenR"/>
            </a:pPr>
            <a:endParaRPr lang="cs-CZ" sz="2800" dirty="0" smtClean="0">
              <a:solidFill>
                <a:srgbClr val="00B050"/>
              </a:solidFill>
            </a:endParaRPr>
          </a:p>
          <a:p>
            <a:pPr marL="514350" indent="-514350">
              <a:buAutoNum type="alphaLcParenR"/>
            </a:pPr>
            <a:r>
              <a:rPr lang="cs-CZ" sz="2800" dirty="0" smtClean="0">
                <a:solidFill>
                  <a:srgbClr val="00B050"/>
                </a:solidFill>
              </a:rPr>
              <a:t>skladební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smtClean="0"/>
              <a:t>(podle funkce ve větě)</a:t>
            </a:r>
            <a:endParaRPr lang="cs-CZ" sz="2800" dirty="0"/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2267744" y="3933056"/>
            <a:ext cx="1008112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267744" y="4365104"/>
            <a:ext cx="1008112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2555776" y="2420888"/>
            <a:ext cx="720080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2555776" y="2852936"/>
            <a:ext cx="720080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8029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 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0066"/>
                </a:solidFill>
              </a:rPr>
              <a:t>A.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66"/>
                </a:solidFill>
              </a:rPr>
              <a:t>plnovýznamové</a:t>
            </a:r>
            <a:r>
              <a:rPr lang="cs-CZ" dirty="0" smtClean="0"/>
              <a:t>:  podstatná jména (substantiva)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  přídavná jména (adjektiva)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 zájmena (</a:t>
            </a:r>
            <a:r>
              <a:rPr lang="cs-CZ" dirty="0" err="1" smtClean="0"/>
              <a:t>pronomina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 číslovky (numeralia)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 slovesa (verba)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 příslovce (adverbia)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6883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 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0066"/>
                </a:solidFill>
              </a:rPr>
              <a:t>neplnovýznamové:  </a:t>
            </a:r>
            <a:r>
              <a:rPr lang="cs-CZ" dirty="0" smtClean="0"/>
              <a:t>předložky (prepozice)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      spojky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       částice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Citoslovce (interjekce) stojí mimo tuto klasifikaci		</a:t>
            </a:r>
            <a:r>
              <a:rPr lang="cs-CZ" dirty="0"/>
              <a:t>	</a:t>
            </a:r>
            <a:r>
              <a:rPr lang="cs-CZ" dirty="0" smtClean="0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293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 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B.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66"/>
                </a:solidFill>
              </a:rPr>
              <a:t>ohebné</a:t>
            </a:r>
            <a:r>
              <a:rPr lang="cs-CZ" dirty="0" smtClean="0"/>
              <a:t> 	</a:t>
            </a:r>
            <a:r>
              <a:rPr lang="cs-CZ" dirty="0" smtClean="0">
                <a:solidFill>
                  <a:srgbClr val="0070C0"/>
                </a:solidFill>
              </a:rPr>
              <a:t>skloňují se</a:t>
            </a:r>
            <a:r>
              <a:rPr lang="cs-CZ" dirty="0" smtClean="0"/>
              <a:t>: podstatná jména, 			přídavná jména, zájmena, číslovky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		</a:t>
            </a:r>
            <a:r>
              <a:rPr lang="cs-CZ" dirty="0" smtClean="0">
                <a:solidFill>
                  <a:srgbClr val="0070C0"/>
                </a:solidFill>
              </a:rPr>
              <a:t>časují se</a:t>
            </a:r>
            <a:r>
              <a:rPr lang="cs-CZ" dirty="0" smtClean="0"/>
              <a:t>: slovesa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neohebné: předložky, spojky, částice, citoslovce		</a:t>
            </a:r>
            <a:r>
              <a:rPr lang="cs-CZ" dirty="0"/>
              <a:t>	</a:t>
            </a:r>
            <a:r>
              <a:rPr lang="cs-CZ" dirty="0" smtClean="0"/>
              <a:t>	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1835696" y="2492896"/>
            <a:ext cx="5040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1835696" y="2492896"/>
            <a:ext cx="504056" cy="1656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4609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38</Words>
  <Application>Microsoft Office PowerPoint</Application>
  <PresentationFormat>Předvádění na obrazovce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Morfologie (tvarosloví)</vt:lpstr>
      <vt:lpstr>Slovní druhy</vt:lpstr>
      <vt:lpstr>Slovní druhy</vt:lpstr>
      <vt:lpstr>Slovní druhy</vt:lpstr>
      <vt:lpstr>Slovní druhy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Morfologie (tvarosloví)</dc:title>
  <dc:creator>Kolarova</dc:creator>
  <cp:lastModifiedBy>Kolarova</cp:lastModifiedBy>
  <cp:revision>3</cp:revision>
  <dcterms:created xsi:type="dcterms:W3CDTF">2020-10-11T20:16:04Z</dcterms:created>
  <dcterms:modified xsi:type="dcterms:W3CDTF">2020-10-11T20:35:46Z</dcterms:modified>
</cp:coreProperties>
</file>