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61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3" autoAdjust="0"/>
    <p:restoredTop sz="94660"/>
  </p:normalViewPr>
  <p:slideViewPr>
    <p:cSldViewPr snapToGrid="0">
      <p:cViewPr varScale="1">
        <p:scale>
          <a:sx n="80" d="100"/>
          <a:sy n="80" d="100"/>
        </p:scale>
        <p:origin x="8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455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926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636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1921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46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57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2027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984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686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02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79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D89329-EA8B-480D-832B-6CBBCA91C827}" type="datetimeFigureOut">
              <a:rPr lang="cs-CZ" smtClean="0"/>
              <a:t>30.09.2021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2B4EC-B149-4B54-A9B0-EE4C49E7D8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0661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MUCHOVA SLOVANSKÁ EPOPEJ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sz="3600" b="1" dirty="0"/>
              <a:t>z</a:t>
            </a:r>
            <a:r>
              <a:rPr lang="cs-CZ" sz="3600" b="1" dirty="0" smtClean="0"/>
              <a:t>ámek Moravský Krumlov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3935692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Král Přemysl Otakar II. </a:t>
            </a:r>
            <a:br>
              <a:rPr lang="cs-CZ" b="1" dirty="0" smtClean="0"/>
            </a:br>
            <a:r>
              <a:rPr lang="cs-CZ" b="1" dirty="0" smtClean="0"/>
              <a:t>Svaz slovanských dynastů.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38" y="1355911"/>
            <a:ext cx="6314123" cy="5587814"/>
          </a:xfrm>
        </p:spPr>
      </p:pic>
    </p:spTree>
    <p:extLst>
      <p:ext uri="{BB962C8B-B14F-4D97-AF65-F5344CB8AC3E}">
        <p14:creationId xmlns:p14="http://schemas.microsoft.com/office/powerpoint/2010/main" val="2708584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Slavnost Svantovíta na Rujáně.</a:t>
            </a:r>
            <a:br>
              <a:rPr lang="cs-CZ" b="1" dirty="0" smtClean="0"/>
            </a:br>
            <a:r>
              <a:rPr lang="cs-CZ" b="1" dirty="0" smtClean="0"/>
              <a:t>Když bozi válčí, spása je v umění.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99" y="1420340"/>
            <a:ext cx="8065119" cy="5304310"/>
          </a:xfrm>
        </p:spPr>
      </p:pic>
    </p:spTree>
    <p:extLst>
      <p:ext uri="{BB962C8B-B14F-4D97-AF65-F5344CB8AC3E}">
        <p14:creationId xmlns:p14="http://schemas.microsoft.com/office/powerpoint/2010/main" val="193611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Po bitvě  u </a:t>
            </a:r>
            <a:r>
              <a:rPr lang="cs-CZ" b="1" dirty="0" err="1" smtClean="0"/>
              <a:t>Grunwaldu</a:t>
            </a:r>
            <a:r>
              <a:rPr lang="cs-CZ" b="1" dirty="0" smtClean="0"/>
              <a:t>.</a:t>
            </a:r>
            <a:br>
              <a:rPr lang="cs-CZ" b="1" dirty="0" smtClean="0"/>
            </a:br>
            <a:r>
              <a:rPr lang="cs-CZ" b="1" dirty="0" err="1" smtClean="0"/>
              <a:t>Severoslovanská</a:t>
            </a:r>
            <a:r>
              <a:rPr lang="cs-CZ" b="1" dirty="0" smtClean="0"/>
              <a:t> vzájemnost.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311" y="1295400"/>
            <a:ext cx="8906857" cy="5562600"/>
          </a:xfrm>
        </p:spPr>
      </p:pic>
    </p:spTree>
    <p:extLst>
      <p:ext uri="{BB962C8B-B14F-4D97-AF65-F5344CB8AC3E}">
        <p14:creationId xmlns:p14="http://schemas.microsoft.com/office/powerpoint/2010/main" val="3422635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0"/>
            <a:ext cx="6698607" cy="419927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257550"/>
            <a:ext cx="6095999" cy="342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21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Zavedení slovanské liturgie. </a:t>
            </a:r>
            <a:br>
              <a:rPr lang="cs-CZ" b="1" dirty="0" smtClean="0"/>
            </a:br>
            <a:r>
              <a:rPr lang="cs-CZ" b="1" dirty="0" smtClean="0"/>
              <a:t>Chvalte Boha v rodném jazyce.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1312020"/>
            <a:ext cx="8287513" cy="5679329"/>
          </a:xfrm>
        </p:spPr>
      </p:pic>
    </p:spTree>
    <p:extLst>
      <p:ext uri="{BB962C8B-B14F-4D97-AF65-F5344CB8AC3E}">
        <p14:creationId xmlns:p14="http://schemas.microsoft.com/office/powerpoint/2010/main" val="1485692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Korunovace srbského cara Štěpána Dušana východořímským císařem. Slovanský zákoník.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75" y="1332621"/>
            <a:ext cx="6525447" cy="5715879"/>
          </a:xfrm>
        </p:spPr>
      </p:pic>
    </p:spTree>
    <p:extLst>
      <p:ext uri="{BB962C8B-B14F-4D97-AF65-F5344CB8AC3E}">
        <p14:creationId xmlns:p14="http://schemas.microsoft.com/office/powerpoint/2010/main" val="1910239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3900" y="16510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Hájení </a:t>
            </a:r>
            <a:r>
              <a:rPr lang="cs-CZ" b="1" dirty="0" err="1" smtClean="0"/>
              <a:t>Szigetu</a:t>
            </a:r>
            <a:r>
              <a:rPr lang="cs-CZ" b="1" dirty="0" smtClean="0"/>
              <a:t> Mikulášem </a:t>
            </a:r>
            <a:r>
              <a:rPr lang="cs-CZ" b="1" dirty="0" err="1" smtClean="0"/>
              <a:t>Zrinským</a:t>
            </a:r>
            <a:r>
              <a:rPr lang="cs-CZ" b="1" dirty="0" smtClean="0"/>
              <a:t>. </a:t>
            </a:r>
            <a:br>
              <a:rPr lang="cs-CZ" b="1" dirty="0" smtClean="0"/>
            </a:br>
            <a:r>
              <a:rPr lang="cs-CZ" b="1" dirty="0" err="1" smtClean="0"/>
              <a:t>Předmuří</a:t>
            </a:r>
            <a:r>
              <a:rPr lang="cs-CZ" b="1" dirty="0" smtClean="0"/>
              <a:t> křesťanství.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6" y="1304924"/>
            <a:ext cx="7846504" cy="5553075"/>
          </a:xfrm>
        </p:spPr>
      </p:pic>
    </p:spTree>
    <p:extLst>
      <p:ext uri="{BB962C8B-B14F-4D97-AF65-F5344CB8AC3E}">
        <p14:creationId xmlns:p14="http://schemas.microsoft.com/office/powerpoint/2010/main" val="2176914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Bratrská škola v Ivančicích.</a:t>
            </a:r>
            <a:br>
              <a:rPr lang="cs-CZ" b="1" dirty="0" smtClean="0"/>
            </a:br>
            <a:r>
              <a:rPr lang="cs-CZ" b="1" dirty="0" smtClean="0"/>
              <a:t>Tisknutí Bible kralické.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29" y="1285874"/>
            <a:ext cx="8585508" cy="5476875"/>
          </a:xfrm>
        </p:spPr>
      </p:pic>
    </p:spTree>
    <p:extLst>
      <p:ext uri="{BB962C8B-B14F-4D97-AF65-F5344CB8AC3E}">
        <p14:creationId xmlns:p14="http://schemas.microsoft.com/office/powerpoint/2010/main" val="3321624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Zrušení nevolnictví na Rusi. </a:t>
            </a:r>
            <a:br>
              <a:rPr lang="cs-CZ" b="1" dirty="0" smtClean="0"/>
            </a:br>
            <a:r>
              <a:rPr lang="cs-CZ" b="1" dirty="0" smtClean="0"/>
              <a:t>Svobodná práce osnovou národů.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643" y="1285875"/>
            <a:ext cx="7899002" cy="5572125"/>
          </a:xfrm>
        </p:spPr>
      </p:pic>
    </p:spTree>
    <p:extLst>
      <p:ext uri="{BB962C8B-B14F-4D97-AF65-F5344CB8AC3E}">
        <p14:creationId xmlns:p14="http://schemas.microsoft.com/office/powerpoint/2010/main" val="4240238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34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John Mucha – malířův vnuk, zasvěcený průvodce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9803" y="2536824"/>
            <a:ext cx="6383868" cy="3590925"/>
          </a:xfrm>
        </p:spPr>
      </p:pic>
    </p:spTree>
    <p:extLst>
      <p:ext uri="{BB962C8B-B14F-4D97-AF65-F5344CB8AC3E}">
        <p14:creationId xmlns:p14="http://schemas.microsoft.com/office/powerpoint/2010/main" val="3548065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2950" y="15557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Petr Chelčický u Vodňan. </a:t>
            </a:r>
            <a:br>
              <a:rPr lang="cs-CZ" b="1" dirty="0" smtClean="0"/>
            </a:br>
            <a:r>
              <a:rPr lang="cs-CZ" b="1" dirty="0" smtClean="0"/>
              <a:t>Neoplácet zlem za zlé.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71" y="1152524"/>
            <a:ext cx="9087147" cy="5838825"/>
          </a:xfrm>
        </p:spPr>
      </p:pic>
    </p:spTree>
    <p:extLst>
      <p:ext uri="{BB962C8B-B14F-4D97-AF65-F5344CB8AC3E}">
        <p14:creationId xmlns:p14="http://schemas.microsoft.com/office/powerpoint/2010/main" val="1817930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2724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281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Po bitvě na Vítkově. </a:t>
            </a:r>
            <a:br>
              <a:rPr lang="cs-CZ" b="1" dirty="0" smtClean="0"/>
            </a:br>
            <a:r>
              <a:rPr lang="cs-CZ" b="1" dirty="0" smtClean="0"/>
              <a:t>Ne v síle Bůh, ale v pravdě.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25" y="1312331"/>
            <a:ext cx="6462937" cy="554566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83797" y="2623375"/>
            <a:ext cx="5197475" cy="292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95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Poslední dny Jana Amose </a:t>
            </a:r>
            <a:r>
              <a:rPr lang="cs-CZ" b="1" dirty="0"/>
              <a:t>K</a:t>
            </a:r>
            <a:r>
              <a:rPr lang="cs-CZ" b="1" dirty="0" smtClean="0"/>
              <a:t>omenského                       v Naardenu. Plamínek naděje.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30385"/>
            <a:ext cx="8538450" cy="5627615"/>
          </a:xfrm>
        </p:spPr>
      </p:pic>
    </p:spTree>
    <p:extLst>
      <p:ext uri="{BB962C8B-B14F-4D97-AF65-F5344CB8AC3E}">
        <p14:creationId xmlns:p14="http://schemas.microsoft.com/office/powerpoint/2010/main" val="28711096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81101" y="1500188"/>
            <a:ext cx="6858000" cy="385762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33" y="2581275"/>
            <a:ext cx="7603067" cy="427672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899" y="-69358"/>
            <a:ext cx="4414365" cy="294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91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Husitský král Jiří z Poděbrad a Kunštátu. Zápas o autoritu – demokratický král Jiří a teokratický Řím</a:t>
            </a: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1567951"/>
            <a:ext cx="6268413" cy="5623424"/>
          </a:xfrm>
        </p:spPr>
      </p:pic>
    </p:spTree>
    <p:extLst>
      <p:ext uri="{BB962C8B-B14F-4D97-AF65-F5344CB8AC3E}">
        <p14:creationId xmlns:p14="http://schemas.microsoft.com/office/powerpoint/2010/main" val="25355152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Přísaha omladiny pod slovanskou lípou. </a:t>
            </a:r>
            <a:br>
              <a:rPr lang="cs-CZ" b="1" dirty="0" smtClean="0"/>
            </a:br>
            <a:r>
              <a:rPr lang="cs-CZ" b="1" dirty="0" smtClean="0"/>
              <a:t>Slovanské obrození.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54982"/>
            <a:ext cx="8641541" cy="5726843"/>
          </a:xfrm>
        </p:spPr>
      </p:pic>
    </p:spTree>
    <p:extLst>
      <p:ext uri="{BB962C8B-B14F-4D97-AF65-F5344CB8AC3E}">
        <p14:creationId xmlns:p14="http://schemas.microsoft.com/office/powerpoint/2010/main" val="1389903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Apoteóza dějin Slovanstva. </a:t>
            </a:r>
            <a:br>
              <a:rPr lang="cs-CZ" b="1" dirty="0" smtClean="0"/>
            </a:br>
            <a:r>
              <a:rPr lang="cs-CZ" b="1" dirty="0" smtClean="0"/>
              <a:t>Slovanstvo pro lidstvo!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002" y="1288629"/>
            <a:ext cx="4737996" cy="5721771"/>
          </a:xfrm>
        </p:spPr>
      </p:pic>
    </p:spTree>
    <p:extLst>
      <p:ext uri="{BB962C8B-B14F-4D97-AF65-F5344CB8AC3E}">
        <p14:creationId xmlns:p14="http://schemas.microsoft.com/office/powerpoint/2010/main" val="3124349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Svatá hora </a:t>
            </a:r>
            <a:r>
              <a:rPr lang="cs-CZ" b="1" dirty="0" err="1" smtClean="0"/>
              <a:t>Mont</a:t>
            </a:r>
            <a:r>
              <a:rPr lang="cs-CZ" b="1" dirty="0" smtClean="0"/>
              <a:t> Athos. Vatikán pravoslaví.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1039632"/>
            <a:ext cx="6680346" cy="5818367"/>
          </a:xfrm>
        </p:spPr>
      </p:pic>
    </p:spTree>
    <p:extLst>
      <p:ext uri="{BB962C8B-B14F-4D97-AF65-F5344CB8AC3E}">
        <p14:creationId xmlns:p14="http://schemas.microsoft.com/office/powerpoint/2010/main" val="3444791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66674"/>
            <a:ext cx="12192000" cy="7000875"/>
          </a:xfrm>
        </p:spPr>
        <p:txBody>
          <a:bodyPr>
            <a:normAutofit fontScale="70000" lnSpcReduction="20000"/>
          </a:bodyPr>
          <a:lstStyle/>
          <a:p>
            <a:r>
              <a:rPr lang="cs-CZ" i="1" dirty="0"/>
              <a:t>Slovanská epopej</a:t>
            </a:r>
            <a:r>
              <a:rPr lang="cs-CZ" dirty="0"/>
              <a:t> je soubor dvaceti monumentálních pláten (největší z nich měří 6 x 8 metrů), která zobrazují historii a kulturu slovanské civilizace. Mucha epopej vytvořil jako odkaz pro všechny slovanské národy a zasvětil práci na tomto díle celou druhou polovinu své umělecké kariéry.</a:t>
            </a:r>
          </a:p>
          <a:p>
            <a:r>
              <a:rPr lang="cs-CZ" dirty="0"/>
              <a:t>Nápad takové dílo vytvořit dostal Mucha v roce 1899, když pracoval na návrhu interiéru pavilonu Bosny a Hercegoviny, který připravoval z pověření rakousko-uherské vlády pro Světovou výstavu v Paříži v roce 1900. V rámci přípravy tohoto úkolu procestoval celý Balkán, studoval historii a zvyky obyvatel a přitom pozoroval způsob života Jižních Slovanů v regionech, které Rakousko-Uhersko anektovalo o dvě dekády dříve. Tento zážitek mu byl inspirací k novému projektu – k vytvoření „epopeje všech Slovanů“, která by zobrazovala radosti a strasti jeho vlastního národa i všech ostatních Slovanů.</a:t>
            </a:r>
          </a:p>
          <a:p>
            <a:r>
              <a:rPr lang="cs-CZ" dirty="0"/>
              <a:t>Mezi lety 1904 a 1909 navštívil Mucha celkem pětkrát Spojené státy. Vždy toužil najít mecenáše, který by podpořil jeho ambiciózní projekt, až se mu nakonec na Štědrý den v roce 1909 podařilo získat záštitu Charlese Richarda </a:t>
            </a:r>
            <a:r>
              <a:rPr lang="cs-CZ" dirty="0" err="1"/>
              <a:t>Cranea</a:t>
            </a:r>
            <a:r>
              <a:rPr lang="cs-CZ" dirty="0"/>
              <a:t> (1858–1939), bohatého obchodníka a filantropa z Chicaga. </a:t>
            </a:r>
            <a:r>
              <a:rPr lang="cs-CZ" dirty="0" err="1"/>
              <a:t>Crane</a:t>
            </a:r>
            <a:r>
              <a:rPr lang="cs-CZ" dirty="0"/>
              <a:t> se intenzivně zajímal o slovanskou kulturu a vývoj politických událostí ve Východní Evropě a finanční i emoční podporu Muchovi poskytoval téměř dvacet let. Mucha se do vlasti vrátil v roce 1910, aby začal pracovat na svém poslání.</a:t>
            </a:r>
          </a:p>
          <a:p>
            <a:r>
              <a:rPr lang="cs-CZ" dirty="0"/>
              <a:t>Mezi lety 1911 a 1926 věnoval Mucha vytvoření </a:t>
            </a:r>
            <a:r>
              <a:rPr lang="cs-CZ" i="1" dirty="0"/>
              <a:t>Slovanské epopeje</a:t>
            </a:r>
            <a:r>
              <a:rPr lang="cs-CZ" dirty="0"/>
              <a:t> veškerou svou energii. Kvůli projektu si pronajal ateliér a byt na zámku ve Zbirohu v západních Čechách, kde mohl díky dostatečnému prostoru pracovat na obřích plátnech. Epopej zobrazuje dvacet klíčových událostí ze slovanských dějin, od nejstarších po novodobé. Deset z nich popisuje události z české historie a zbývajících deset události z dějin ostatních slovanských zemí. První plátno souboru, </a:t>
            </a:r>
            <a:r>
              <a:rPr lang="cs-CZ" i="1" dirty="0"/>
              <a:t>Slované v pravlasti</a:t>
            </a:r>
            <a:r>
              <a:rPr lang="cs-CZ" dirty="0"/>
              <a:t>, bylo dokončeno v roce 1912. Celá epopej pak byla završena v roce 1926 posledním obrazem, </a:t>
            </a:r>
            <a:r>
              <a:rPr lang="cs-CZ" i="1" dirty="0"/>
              <a:t>Apoteóza z dějin Slovanstva</a:t>
            </a:r>
            <a:r>
              <a:rPr lang="cs-CZ" dirty="0"/>
              <a:t>, který oslavuje triumfální vítězství všech Slovanů, kteří konečně v roce 1918 získali opět své domoviny pod vlastní kontrolu.</a:t>
            </a:r>
          </a:p>
          <a:p>
            <a:r>
              <a:rPr lang="cs-CZ" dirty="0"/>
              <a:t>Mucha si přál vytvořením </a:t>
            </a:r>
            <a:r>
              <a:rPr lang="cs-CZ" i="1" dirty="0"/>
              <a:t>Slovanské epopeje</a:t>
            </a:r>
            <a:r>
              <a:rPr lang="cs-CZ" dirty="0"/>
              <a:t> připomenout všem Slovanům jejich společnou historii a zdůraznit jejich vzájemnou úctu k míru a učení a přispět tak k jejich sjednocení. V neposlední řadě chtěl také Slovany inspirovat k práci pro lidstvo, ve které by zužitkovali všechny své zkušenosti a ctnosti. V roce 1928 Mucha společně s </a:t>
            </a:r>
            <a:r>
              <a:rPr lang="cs-CZ" dirty="0" err="1"/>
              <a:t>Cranem</a:t>
            </a:r>
            <a:r>
              <a:rPr lang="cs-CZ" dirty="0"/>
              <a:t> oficiálně představili dokončenou</a:t>
            </a:r>
            <a:r>
              <a:rPr lang="cs-CZ" i="1" dirty="0"/>
              <a:t> Slovanskou epopej</a:t>
            </a:r>
            <a:r>
              <a:rPr lang="cs-CZ" dirty="0"/>
              <a:t> městu Praze a věnovali ji jako dar národu v rámci 10. výročí vzniku nezávislého Československa.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57065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2875" y="85725"/>
            <a:ext cx="11953875" cy="16049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/>
            </a:r>
            <a:br>
              <a:rPr lang="cs-CZ" dirty="0" smtClean="0"/>
            </a:br>
            <a:r>
              <a:rPr lang="cs-CZ" b="1" dirty="0" smtClean="0"/>
              <a:t>Slované v pravlasti. </a:t>
            </a:r>
            <a:br>
              <a:rPr lang="cs-CZ" b="1" dirty="0" smtClean="0"/>
            </a:br>
            <a:r>
              <a:rPr lang="cs-CZ" b="1" dirty="0" smtClean="0"/>
              <a:t>Mezi </a:t>
            </a:r>
            <a:r>
              <a:rPr lang="cs-CZ" b="1" dirty="0" err="1" smtClean="0"/>
              <a:t>turanskou</a:t>
            </a:r>
            <a:r>
              <a:rPr lang="cs-CZ" b="1" dirty="0" smtClean="0"/>
              <a:t> </a:t>
            </a:r>
            <a:r>
              <a:rPr lang="cs-CZ" b="1" dirty="0" err="1" smtClean="0"/>
              <a:t>knutou</a:t>
            </a:r>
            <a:r>
              <a:rPr lang="cs-CZ" b="1" dirty="0" smtClean="0"/>
              <a:t> a gótským mečem.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24" y="1123950"/>
            <a:ext cx="10193864" cy="5734049"/>
          </a:xfrm>
        </p:spPr>
      </p:pic>
    </p:spTree>
    <p:extLst>
      <p:ext uri="{BB962C8B-B14F-4D97-AF65-F5344CB8AC3E}">
        <p14:creationId xmlns:p14="http://schemas.microsoft.com/office/powerpoint/2010/main" val="2415011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Milíč z Kroměříže. </a:t>
            </a:r>
            <a:br>
              <a:rPr lang="cs-CZ" b="1" dirty="0" smtClean="0"/>
            </a:br>
            <a:r>
              <a:rPr lang="cs-CZ" b="1" dirty="0" smtClean="0"/>
              <a:t>Kouzlo slova – klášter z nevěstince.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382296"/>
            <a:ext cx="4152900" cy="586096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285" y="1567365"/>
            <a:ext cx="3490474" cy="529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4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Kázání Mistra Jana Husa v kapli Betlémské. Kouzlo slova – pravda vítězí.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174" y="1314450"/>
            <a:ext cx="9855201" cy="5543550"/>
          </a:xfrm>
        </p:spPr>
      </p:pic>
    </p:spTree>
    <p:extLst>
      <p:ext uri="{BB962C8B-B14F-4D97-AF65-F5344CB8AC3E}">
        <p14:creationId xmlns:p14="http://schemas.microsoft.com/office/powerpoint/2010/main" val="28215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4" y="413742"/>
            <a:ext cx="11287125" cy="634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2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Schůzka na Křížkách. Kouzlo slova – podobojí.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38" y="1065946"/>
            <a:ext cx="4048124" cy="5792054"/>
          </a:xfrm>
        </p:spPr>
      </p:pic>
    </p:spTree>
    <p:extLst>
      <p:ext uri="{BB962C8B-B14F-4D97-AF65-F5344CB8AC3E}">
        <p14:creationId xmlns:p14="http://schemas.microsoft.com/office/powerpoint/2010/main" val="3342551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Car Simeon I. Bulharský. </a:t>
            </a:r>
            <a:br>
              <a:rPr lang="cs-CZ" b="1" dirty="0" smtClean="0"/>
            </a:br>
            <a:r>
              <a:rPr lang="cs-CZ" b="1" dirty="0" smtClean="0"/>
              <a:t>Jitřenka slovanského písemnictví.</a:t>
            </a:r>
            <a:br>
              <a:rPr lang="cs-CZ" b="1" dirty="0" smtClean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9" y="1308426"/>
            <a:ext cx="6517001" cy="5549573"/>
          </a:xfrm>
        </p:spPr>
      </p:pic>
    </p:spTree>
    <p:extLst>
      <p:ext uri="{BB962C8B-B14F-4D97-AF65-F5344CB8AC3E}">
        <p14:creationId xmlns:p14="http://schemas.microsoft.com/office/powerpoint/2010/main" val="38285776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705</Words>
  <Application>Microsoft Office PowerPoint</Application>
  <PresentationFormat>Širokoúhlá obrazovka</PresentationFormat>
  <Paragraphs>29</Paragraphs>
  <Slides>28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Motiv Office</vt:lpstr>
      <vt:lpstr>MUCHOVA SLOVANSKÁ EPOPEJ</vt:lpstr>
      <vt:lpstr>John Mucha – malířův vnuk, zasvěcený průvodce</vt:lpstr>
      <vt:lpstr>Prezentace aplikace PowerPoint</vt:lpstr>
      <vt:lpstr> Slované v pravlasti.  Mezi turanskou knutou a gótským mečem.  </vt:lpstr>
      <vt:lpstr>Milíč z Kroměříže.  Kouzlo slova – klášter z nevěstince. </vt:lpstr>
      <vt:lpstr>Kázání Mistra Jana Husa v kapli Betlémské. Kouzlo slova – pravda vítězí. </vt:lpstr>
      <vt:lpstr>Prezentace aplikace PowerPoint</vt:lpstr>
      <vt:lpstr>Schůzka na Křížkách. Kouzlo slova – podobojí. </vt:lpstr>
      <vt:lpstr>Car Simeon I. Bulharský.  Jitřenka slovanského písemnictví. </vt:lpstr>
      <vt:lpstr>Král Přemysl Otakar II.  Svaz slovanských dynastů. </vt:lpstr>
      <vt:lpstr>Slavnost Svantovíta na Rujáně. Když bozi válčí, spása je v umění. </vt:lpstr>
      <vt:lpstr>Po bitvě  u Grunwaldu. Severoslovanská vzájemnost. </vt:lpstr>
      <vt:lpstr>Prezentace aplikace PowerPoint</vt:lpstr>
      <vt:lpstr>Zavedení slovanské liturgie.  Chvalte Boha v rodném jazyce. </vt:lpstr>
      <vt:lpstr>Korunovace srbského cara Štěpána Dušana východořímským císařem. Slovanský zákoník. </vt:lpstr>
      <vt:lpstr>Hájení Szigetu Mikulášem Zrinským.  Předmuří křesťanství. </vt:lpstr>
      <vt:lpstr>Bratrská škola v Ivančicích. Tisknutí Bible kralické. </vt:lpstr>
      <vt:lpstr>Zrušení nevolnictví na Rusi.  Svobodná práce osnovou národů. </vt:lpstr>
      <vt:lpstr>Prezentace aplikace PowerPoint</vt:lpstr>
      <vt:lpstr>Petr Chelčický u Vodňan.  Neoplácet zlem za zlé. </vt:lpstr>
      <vt:lpstr>Prezentace aplikace PowerPoint</vt:lpstr>
      <vt:lpstr>Po bitvě na Vítkově.  Ne v síle Bůh, ale v pravdě. </vt:lpstr>
      <vt:lpstr>Poslední dny Jana Amose Komenského                       v Naardenu. Plamínek naděje. </vt:lpstr>
      <vt:lpstr>Prezentace aplikace PowerPoint</vt:lpstr>
      <vt:lpstr>Husitský král Jiří z Poděbrad a Kunštátu. Zápas o autoritu – demokratický král Jiří a teokratický Řím</vt:lpstr>
      <vt:lpstr>Přísaha omladiny pod slovanskou lípou.  Slovanské obrození. </vt:lpstr>
      <vt:lpstr>Apoteóza dějin Slovanstva.  Slovanstvo pro lidstvo! </vt:lpstr>
      <vt:lpstr>Svatá hora Mont Athos. Vatikán pravoslaví. 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MUCHOVA SLOVANSKÁ EPOPEJ</dc:title>
  <dc:creator>Jiří Mihola</dc:creator>
  <cp:lastModifiedBy>Jiří Mihola</cp:lastModifiedBy>
  <cp:revision>8</cp:revision>
  <dcterms:created xsi:type="dcterms:W3CDTF">2021-09-30T16:45:57Z</dcterms:created>
  <dcterms:modified xsi:type="dcterms:W3CDTF">2021-09-30T18:00:14Z</dcterms:modified>
</cp:coreProperties>
</file>