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86" r:id="rId5"/>
    <p:sldId id="279" r:id="rId6"/>
    <p:sldId id="275" r:id="rId7"/>
    <p:sldId id="262" r:id="rId8"/>
    <p:sldId id="261" r:id="rId9"/>
    <p:sldId id="263" r:id="rId10"/>
    <p:sldId id="260" r:id="rId11"/>
    <p:sldId id="259" r:id="rId12"/>
    <p:sldId id="265" r:id="rId13"/>
    <p:sldId id="290" r:id="rId14"/>
    <p:sldId id="266" r:id="rId15"/>
    <p:sldId id="296" r:id="rId16"/>
    <p:sldId id="295" r:id="rId17"/>
    <p:sldId id="294" r:id="rId18"/>
    <p:sldId id="293" r:id="rId19"/>
    <p:sldId id="284" r:id="rId20"/>
    <p:sldId id="273" r:id="rId21"/>
    <p:sldId id="278" r:id="rId22"/>
    <p:sldId id="271" r:id="rId23"/>
    <p:sldId id="291" r:id="rId24"/>
    <p:sldId id="285" r:id="rId25"/>
    <p:sldId id="297" r:id="rId26"/>
    <p:sldId id="268" r:id="rId27"/>
    <p:sldId id="282" r:id="rId28"/>
    <p:sldId id="277" r:id="rId29"/>
    <p:sldId id="276" r:id="rId30"/>
    <p:sldId id="312" r:id="rId31"/>
    <p:sldId id="267" r:id="rId32"/>
    <p:sldId id="283" r:id="rId33"/>
    <p:sldId id="258" r:id="rId34"/>
    <p:sldId id="299" r:id="rId35"/>
    <p:sldId id="264" r:id="rId36"/>
    <p:sldId id="292" r:id="rId37"/>
    <p:sldId id="269" r:id="rId38"/>
    <p:sldId id="300" r:id="rId39"/>
    <p:sldId id="272" r:id="rId40"/>
    <p:sldId id="274" r:id="rId41"/>
    <p:sldId id="301" r:id="rId42"/>
    <p:sldId id="303" r:id="rId43"/>
    <p:sldId id="305" r:id="rId44"/>
    <p:sldId id="308" r:id="rId45"/>
    <p:sldId id="310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25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86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3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00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68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58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0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0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11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44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06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609C2-8876-4E31-A4D3-8466985E3501}" type="datetimeFigureOut">
              <a:rPr lang="cs-CZ" smtClean="0"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AEB3C-48AA-4C3F-BC5F-BE3764E9F0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45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znam.cz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.seznam.cz/ochrana-udaju/personalizace-obsahu-a-reklamy?lu=1" TargetMode="External"/><Relationship Id="rId5" Type="http://schemas.openxmlformats.org/officeDocument/2006/relationships/image" Target="../media/image16.gif"/><Relationship Id="rId4" Type="http://schemas.openxmlformats.org/officeDocument/2006/relationships/hyperlink" Target="https://www.seznam.cz/prohlizec/?sourceId=12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novinky.cz/historie/clanek/pomnik-rozporuplnym-vlasovcum-ani-historici-nejsou-zajedno-40305354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78377" y="-87086"/>
            <a:ext cx="12183291" cy="6705601"/>
          </a:xfrm>
          <a:solidFill>
            <a:srgbClr val="FFC000"/>
          </a:solidFill>
          <a:ln>
            <a:solidFill>
              <a:srgbClr val="00B0F0"/>
            </a:solidFill>
          </a:ln>
        </p:spPr>
        <p:txBody>
          <a:bodyPr/>
          <a:lstStyle/>
          <a:p>
            <a:r>
              <a:rPr lang="cs-CZ" dirty="0" smtClean="0"/>
              <a:t>Mgr. Jiří Mihola, Ph.D.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smtClean="0"/>
              <a:t>Masarykova univerzita)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b="1" i="1" dirty="0" smtClean="0"/>
              <a:t>Oslava nebo trauma? </a:t>
            </a:r>
            <a:br>
              <a:rPr lang="cs-CZ" b="1" i="1" dirty="0" smtClean="0"/>
            </a:br>
            <a:r>
              <a:rPr lang="cs-CZ" b="1" i="1" dirty="0" smtClean="0"/>
              <a:t>Pomníky a památníky v ČR jako zrcadlo doby a </a:t>
            </a:r>
            <a:r>
              <a:rPr lang="cs-CZ" b="1" i="1" dirty="0" err="1" smtClean="0"/>
              <a:t>politicko</a:t>
            </a:r>
            <a:r>
              <a:rPr lang="cs-CZ" b="1" i="1" dirty="0" smtClean="0"/>
              <a:t> - společenských přeměn ve 20. století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1500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" y="82296"/>
            <a:ext cx="12082272" cy="1608393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Staroměstské náměstí – Mariánský sloup (</a:t>
            </a:r>
            <a:r>
              <a:rPr lang="cs-CZ" sz="2800" b="1" dirty="0" err="1" smtClean="0"/>
              <a:t>J.J.Bendl</a:t>
            </a:r>
            <a:r>
              <a:rPr lang="cs-CZ" sz="2800" b="1" dirty="0" smtClean="0"/>
              <a:t>, 1650, stržen 3.11.1918 jako symbol Bílé hory a monarchie davem v čele s anarchistou F. Sauerem 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4" y="1352360"/>
            <a:ext cx="4462458" cy="658437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8" y="1617536"/>
            <a:ext cx="7261289" cy="4892992"/>
          </a:xfrm>
        </p:spPr>
      </p:pic>
    </p:spTree>
    <p:extLst>
      <p:ext uri="{BB962C8B-B14F-4D97-AF65-F5344CB8AC3E}">
        <p14:creationId xmlns:p14="http://schemas.microsoft.com/office/powerpoint/2010/main" val="3584303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Maršál Radecký – vrátí se?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432" y="1471173"/>
            <a:ext cx="4650377" cy="593546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99432" y="1938528"/>
            <a:ext cx="7592568" cy="4919472"/>
          </a:xfrm>
        </p:spPr>
        <p:txBody>
          <a:bodyPr>
            <a:normAutofit/>
          </a:bodyPr>
          <a:lstStyle/>
          <a:p>
            <a:r>
              <a:rPr lang="cs-CZ" dirty="0"/>
              <a:t>Od Sedlčan pocházel proslulý maršál pěti císařů a muž, který se zapsal nesmazatelně do dějin našeho vojenství - maršál </a:t>
            </a:r>
            <a:r>
              <a:rPr lang="cs-CZ" dirty="0" smtClean="0"/>
              <a:t>Václav Radecký z </a:t>
            </a:r>
            <a:r>
              <a:rPr lang="cs-CZ" dirty="0" err="1" smtClean="0"/>
              <a:t>Radče</a:t>
            </a:r>
            <a:r>
              <a:rPr lang="cs-CZ" dirty="0" smtClean="0"/>
              <a:t>. </a:t>
            </a:r>
            <a:r>
              <a:rPr lang="cs-CZ" dirty="0"/>
              <a:t>Mluvil česky, psal česky, k českým zemích se po celý život hlásil, přesto </a:t>
            </a:r>
            <a:r>
              <a:rPr lang="cs-CZ" dirty="0" smtClean="0"/>
              <a:t>jsme </a:t>
            </a:r>
            <a:r>
              <a:rPr lang="cs-CZ" dirty="0"/>
              <a:t>ho tak nějak </a:t>
            </a:r>
            <a:r>
              <a:rPr lang="cs-CZ" dirty="0" smtClean="0"/>
              <a:t>vymazali </a:t>
            </a:r>
            <a:r>
              <a:rPr lang="cs-CZ" dirty="0"/>
              <a:t>z </a:t>
            </a:r>
            <a:r>
              <a:rPr lang="cs-CZ" dirty="0" smtClean="0"/>
              <a:t>historie</a:t>
            </a:r>
          </a:p>
          <a:p>
            <a:r>
              <a:rPr lang="cs-CZ" dirty="0" smtClean="0"/>
              <a:t>13.listopadu 1858, po roce 1920 zakryt, v květnu 1921 rozebrán</a:t>
            </a:r>
          </a:p>
          <a:p>
            <a:r>
              <a:rPr lang="cs-CZ" dirty="0" smtClean="0"/>
              <a:t>Záminka – „nepřítel sjednocení Itálie“</a:t>
            </a:r>
          </a:p>
          <a:p>
            <a:r>
              <a:rPr lang="cs-CZ" dirty="0" smtClean="0"/>
              <a:t>Uvažuje se o obnovení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849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republika se opírala o husitskou tradici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1690688"/>
            <a:ext cx="3761667" cy="668479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632704" cy="5471287"/>
          </a:xfrm>
        </p:spPr>
        <p:txBody>
          <a:bodyPr/>
          <a:lstStyle/>
          <a:p>
            <a:r>
              <a:rPr lang="cs-CZ" dirty="0" smtClean="0"/>
              <a:t>Autorem akademický sochař Emanuel Kodet</a:t>
            </a:r>
          </a:p>
          <a:p>
            <a:r>
              <a:rPr lang="cs-CZ" dirty="0" smtClean="0"/>
              <a:t>Postaven 1920 – </a:t>
            </a:r>
            <a:r>
              <a:rPr lang="cs-CZ" b="1" dirty="0" smtClean="0"/>
              <a:t>500 let od bitvy u Sudoměře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4093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První socha TGM – Loučka u Litovle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7559"/>
            <a:ext cx="5181600" cy="346747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44768" y="1690688"/>
            <a:ext cx="5486400" cy="516731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Jako </a:t>
            </a:r>
            <a:r>
              <a:rPr lang="cs-CZ" dirty="0"/>
              <a:t>jedna z prvních obcí v republice postavila a odhalila již v </a:t>
            </a:r>
            <a:r>
              <a:rPr lang="cs-CZ" b="1" dirty="0"/>
              <a:t>létě roku 1919 </a:t>
            </a:r>
            <a:r>
              <a:rPr lang="cs-CZ" dirty="0"/>
              <a:t>obec Loučka pomník prvnímu českému prezidentovi Tomáši </a:t>
            </a:r>
            <a:r>
              <a:rPr lang="cs-CZ" dirty="0" err="1"/>
              <a:t>Garriquovi</a:t>
            </a:r>
            <a:r>
              <a:rPr lang="cs-CZ" dirty="0"/>
              <a:t> Masarykovi. </a:t>
            </a:r>
            <a:endParaRPr lang="cs-CZ" dirty="0" smtClean="0"/>
          </a:p>
          <a:p>
            <a:r>
              <a:rPr lang="cs-CZ" dirty="0" smtClean="0"/>
              <a:t>Autorem </a:t>
            </a:r>
            <a:r>
              <a:rPr lang="cs-CZ" dirty="0"/>
              <a:t>byl Josef </a:t>
            </a:r>
            <a:r>
              <a:rPr lang="cs-CZ" dirty="0" err="1"/>
              <a:t>Hemzal</a:t>
            </a:r>
            <a:r>
              <a:rPr lang="cs-CZ" dirty="0"/>
              <a:t> z Konice. Protože v průběhu 2. světové války hrozilo, že bude okupanty odstraněn a zničen, místní sokolové pomník už v roce 1939 rozebrali a tajně ukryli do obecní studny, kde přečkal až do konce války. </a:t>
            </a:r>
            <a:endParaRPr lang="cs-CZ" dirty="0" smtClean="0"/>
          </a:p>
          <a:p>
            <a:r>
              <a:rPr lang="cs-CZ" dirty="0" smtClean="0"/>
              <a:t>Busta </a:t>
            </a:r>
            <a:r>
              <a:rPr lang="cs-CZ" dirty="0"/>
              <a:t>T. G.  Masaryka  byla v červenci 1945 se studny vyzdvižena a znovu postavena na základnu pomníku. </a:t>
            </a:r>
          </a:p>
        </p:txBody>
      </p:sp>
    </p:spTree>
    <p:extLst>
      <p:ext uri="{BB962C8B-B14F-4D97-AF65-F5344CB8AC3E}">
        <p14:creationId xmlns:p14="http://schemas.microsoft.com/office/powerpoint/2010/main" val="315702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Rudka u Kunštátu – z Masaryka zbyly jen boty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1179123"/>
            <a:ext cx="4105854" cy="567887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92624" y="1566971"/>
            <a:ext cx="7132320" cy="5291029"/>
          </a:xfrm>
        </p:spPr>
        <p:txBody>
          <a:bodyPr>
            <a:normAutofit fontScale="25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Jeskyně blanických rytířů – Rudka u Kunštátu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Sochař Stanislav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Rolínek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– 1928 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        </a:t>
            </a:r>
            <a:endParaRPr lang="cs-CZ" altLang="cs-CZ" sz="8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Místo, kde stávala obří socha prezidenta T. G. Masaryka. Foto: Vratislav Konečný</a:t>
            </a: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Jeho první dílo, oslava 10 let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republiky,prezidenta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naživo neviděl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Po 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ustavení Protektorátu Němci nařídili sochu zničit, ničily se všechny sochy Masaryka, místní ji ale chtěli zachránit, postavili kolem ní dřevěné bednění. To nepomohlo, a tak se rozhodli sochu rozřezat a fragmenty schovat. Po heydrichiádě ale přišlo udání, vše bylo zničeno.</a:t>
            </a:r>
            <a:endParaRPr lang="cs-CZ" altLang="cs-CZ" sz="86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86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Zničeni byli za války i tři kamenní legionáři, dnes již obnovení. Za socialismu zase museli být rozbiti trpaslíci, které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Rolínek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vytesal pro pobavení dětí. Do doby plné velikých činů se </a:t>
            </a:r>
            <a:r>
              <a:rPr lang="cs-CZ" altLang="cs-CZ" sz="8600" dirty="0" err="1">
                <a:solidFill>
                  <a:srgbClr val="000000"/>
                </a:solidFill>
                <a:latin typeface="Georgia" panose="02040502050405020303" pitchFamily="18" charset="0"/>
              </a:rPr>
              <a:t>nesoudruh</a:t>
            </a:r>
            <a:r>
              <a:rPr lang="cs-CZ" altLang="cs-CZ" sz="8600" dirty="0">
                <a:solidFill>
                  <a:srgbClr val="000000"/>
                </a:solidFill>
                <a:latin typeface="Georgia" panose="02040502050405020303" pitchFamily="18" charset="0"/>
              </a:rPr>
              <a:t> trpaslík nehodil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V regionu další </a:t>
            </a:r>
            <a:r>
              <a:rPr lang="cs-CZ" altLang="cs-CZ" sz="8600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Rolínkova</a:t>
            </a:r>
            <a:r>
              <a:rPr lang="cs-CZ" altLang="cs-CZ" sz="86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díla</a:t>
            </a:r>
            <a:endParaRPr lang="cs-CZ" altLang="cs-CZ" sz="8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endParaRPr lang="cs-CZ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25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 Seznam"/>
              </a:rPr>
              <a:t/>
            </a:r>
            <a:br>
              <a:rPr kumimoji="0" lang="cs-CZ" altLang="cs-CZ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rivia Seznam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rivia Sezna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rgbClr val="CC0000"/>
                </a:solidFill>
                <a:effectLst/>
                <a:latin typeface="Trivia Seznam"/>
                <a:hlinkClick r:id="rId3"/>
              </a:rPr>
              <a:t>Seznam.cz</a:t>
            </a:r>
            <a:endParaRPr kumimoji="0" lang="cs-CZ" altLang="cs-CZ" sz="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rivia Sezna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889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8" name="Picture 4" descr="im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-24336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 descr="https://ssp.imedia.cz/static/img/paw-4.sv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6513" y="-215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Místo, kde stávala obří socha prezidenta T. G. Masaryka."/>
          <p:cNvSpPr>
            <a:spLocks noChangeAspect="1" noChangeArrowheads="1"/>
          </p:cNvSpPr>
          <p:nvPr/>
        </p:nvSpPr>
        <p:spPr bwMode="auto">
          <a:xfrm>
            <a:off x="36513" y="488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JAN HUS V JIHLAVĚ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6072" y="1517904"/>
            <a:ext cx="11420856" cy="5431536"/>
          </a:xfrm>
        </p:spPr>
        <p:txBody>
          <a:bodyPr/>
          <a:lstStyle/>
          <a:p>
            <a:r>
              <a:rPr lang="cs-CZ" sz="4400" dirty="0" smtClean="0"/>
              <a:t>V </a:t>
            </a:r>
            <a:r>
              <a:rPr lang="cs-CZ" sz="4400" dirty="0"/>
              <a:t>červnu roku 1938 se </a:t>
            </a:r>
            <a:r>
              <a:rPr lang="cs-CZ" sz="4400" dirty="0" smtClean="0"/>
              <a:t> </a:t>
            </a:r>
            <a:r>
              <a:rPr lang="cs-CZ" sz="4400" dirty="0"/>
              <a:t>Sudetoněmecká strana stala v jihlavských volbách nejsilnější. </a:t>
            </a:r>
            <a:endParaRPr lang="cs-CZ" sz="4400" dirty="0" smtClean="0"/>
          </a:p>
          <a:p>
            <a:r>
              <a:rPr lang="cs-CZ" sz="4400" dirty="0"/>
              <a:t>S</a:t>
            </a:r>
            <a:r>
              <a:rPr lang="cs-CZ" sz="4400" dirty="0" smtClean="0"/>
              <a:t>ochu </a:t>
            </a:r>
            <a:r>
              <a:rPr lang="cs-CZ" sz="4400" dirty="0"/>
              <a:t>Jana Husa na dnešním náměstí Svobody </a:t>
            </a:r>
            <a:r>
              <a:rPr lang="cs-CZ" sz="4400" dirty="0" smtClean="0"/>
              <a:t> pomalována </a:t>
            </a:r>
            <a:r>
              <a:rPr lang="cs-CZ" sz="4400" dirty="0"/>
              <a:t>v květnu 1938 hákovými kříži. I to bylo součástí předvolební kampaně v tom roce.</a:t>
            </a:r>
          </a:p>
          <a:p>
            <a:r>
              <a:rPr lang="cs-CZ" sz="4400" dirty="0"/>
              <a:t>Husova socha nakonec v Jihlavě nevydržela a po německém tlaku musela z náměstí pryč. Dnes stojí u Hlinska.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1363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TGM – Bystřice nad Pernštejnem</a:t>
            </a:r>
            <a:br>
              <a:rPr lang="cs-CZ" b="1" dirty="0" smtClean="0"/>
            </a:br>
            <a:r>
              <a:rPr lang="cs-CZ" b="1" dirty="0" smtClean="0"/>
              <a:t>aneb nejen knihy, i sochy mají své osudy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24960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17. června 1928 – Masaryk navštívil Bystřici n. P.</a:t>
            </a:r>
          </a:p>
          <a:p>
            <a:r>
              <a:rPr lang="cs-CZ" dirty="0" smtClean="0"/>
              <a:t>V roce smrti TGM rozhodl okresní osvětový sbor o postavení sochy</a:t>
            </a:r>
          </a:p>
          <a:p>
            <a:r>
              <a:rPr lang="cs-CZ" dirty="0" smtClean="0"/>
              <a:t>Tvůrce sochy: Vincenc Makovský (z Nového Města na Moravě)</a:t>
            </a:r>
          </a:p>
          <a:p>
            <a:r>
              <a:rPr lang="cs-CZ" dirty="0" smtClean="0"/>
              <a:t>Materiál: bronz, na žulovém podstavci, nadživotní velikost</a:t>
            </a:r>
          </a:p>
          <a:p>
            <a:r>
              <a:rPr lang="cs-CZ" dirty="0" smtClean="0"/>
              <a:t>Podobný pomník už dělal předtím Makovský pro Humpolec</a:t>
            </a:r>
          </a:p>
          <a:p>
            <a:r>
              <a:rPr lang="cs-CZ" dirty="0" smtClean="0"/>
              <a:t>Odhalení se plánovalo k 20. výročí vzniku ČSR, ale vzhledem k Mnichovu o něco později, stala se útěchou</a:t>
            </a:r>
          </a:p>
          <a:p>
            <a:r>
              <a:rPr lang="cs-CZ" dirty="0" smtClean="0"/>
              <a:t>17.7. na nátlak okupantů poprvé socha sundána (hasičská </a:t>
            </a:r>
            <a:r>
              <a:rPr lang="cs-CZ" dirty="0" err="1" smtClean="0"/>
              <a:t>zbronice</a:t>
            </a:r>
            <a:r>
              <a:rPr lang="cs-CZ" dirty="0" smtClean="0"/>
              <a:t>, </a:t>
            </a:r>
            <a:r>
              <a:rPr lang="cs-CZ" dirty="0" err="1" smtClean="0"/>
              <a:t>kulna</a:t>
            </a:r>
            <a:r>
              <a:rPr lang="cs-CZ" dirty="0" smtClean="0"/>
              <a:t> u hřbitova)</a:t>
            </a:r>
          </a:p>
          <a:p>
            <a:r>
              <a:rPr lang="cs-CZ" dirty="0" smtClean="0"/>
              <a:t>28.října 1945 znovu odhalena</a:t>
            </a:r>
          </a:p>
          <a:p>
            <a:r>
              <a:rPr lang="cs-CZ" dirty="0" smtClean="0"/>
              <a:t>Přečkala kampaň Antonína Novotného proti „</a:t>
            </a:r>
            <a:r>
              <a:rPr lang="cs-CZ" dirty="0" err="1" smtClean="0"/>
              <a:t>Masarykysmu</a:t>
            </a:r>
            <a:r>
              <a:rPr lang="cs-CZ" dirty="0" smtClean="0"/>
              <a:t> a sociáldemokratismu“</a:t>
            </a:r>
          </a:p>
          <a:p>
            <a:r>
              <a:rPr lang="cs-CZ" dirty="0" smtClean="0"/>
              <a:t>1961 znovu odstraněna</a:t>
            </a:r>
          </a:p>
          <a:p>
            <a:r>
              <a:rPr lang="cs-CZ" dirty="0" smtClean="0"/>
              <a:t>1968 znovu instalována</a:t>
            </a:r>
          </a:p>
          <a:p>
            <a:r>
              <a:rPr lang="cs-CZ" dirty="0" smtClean="0"/>
              <a:t>Další odstranění odmítl při otevírání Kulturního domu ministr Klusák 1980 s poukazem na to, že se jedná o dílo Makovského</a:t>
            </a:r>
          </a:p>
          <a:p>
            <a:r>
              <a:rPr lang="cs-CZ" dirty="0" smtClean="0"/>
              <a:t>1984 „neznámí lidé“ sochu TGM odvezli do skladu Horáckého muzea</a:t>
            </a:r>
          </a:p>
          <a:p>
            <a:r>
              <a:rPr lang="cs-CZ" dirty="0" smtClean="0"/>
              <a:t>Počtvrté zpátky 6. července 1990.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989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" y="-109727"/>
            <a:ext cx="11887200" cy="1800416"/>
          </a:xfrm>
        </p:spPr>
        <p:txBody>
          <a:bodyPr/>
          <a:lstStyle/>
          <a:p>
            <a:r>
              <a:rPr lang="cs-CZ" b="1" dirty="0" smtClean="0"/>
              <a:t>TGM od Vincence Makovského před měšťanskou školou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142048"/>
            <a:ext cx="9467088" cy="60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01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8704" y="-987551"/>
            <a:ext cx="12029628" cy="8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82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TGM v Brně, Konečného náměstí – kopie sochy V. Makovského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32" y="1825625"/>
            <a:ext cx="9409820" cy="5291085"/>
          </a:xfrm>
        </p:spPr>
      </p:pic>
    </p:spTree>
    <p:extLst>
      <p:ext uri="{BB962C8B-B14F-4D97-AF65-F5344CB8AC3E}">
        <p14:creationId xmlns:p14="http://schemas.microsoft.com/office/powerpoint/2010/main" val="2454629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64008" y="0"/>
            <a:ext cx="12256008" cy="7616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Sochy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pomníky se stavěly již v antice. </a:t>
            </a:r>
            <a:endParaRPr lang="cs-CZ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Pomníkem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je socha nebo sousoší stojící na veřejném prostranství. </a:t>
            </a:r>
            <a:endParaRPr lang="cs-CZ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19. století byl tento termín širší. </a:t>
            </a:r>
            <a:endParaRPr lang="cs-CZ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Podle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jazykovědce Josefa Jungmanna byly pomníky „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pamětním znamením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“. </a:t>
            </a: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Jako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 byl někdy vnímán kříž posvěcený legendou, přírodní území (Růžový palouček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).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Pomníkem může být také stavba nadaná zvláštní symbolickou hodnotou ve vztahu k českému státu (Karlštejn) nebo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Mohyla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Míru či památník na Vítkově.  </a:t>
            </a:r>
            <a:endParaRPr lang="cs-CZ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Pomníky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19. století jsou výrazem hledání a nalézání identity v rovině státní a ještě více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národní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Důležitou roli sehráli při formování moderního českého národa v 19. století. Stejné období je  však zároveň velmi problematické, neboť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právě v 19. století má své kořeny či původ mnoho mýtů a stereotypů českých dějin, z nichž některé přežívají </a:t>
            </a: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dodnes.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138013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Dědice – Klement Gottwald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10" y="1554480"/>
            <a:ext cx="6190166" cy="427024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84" y="1236706"/>
            <a:ext cx="4542827" cy="321547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71" y="4382806"/>
            <a:ext cx="390144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6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47472" y="-1"/>
            <a:ext cx="12801600" cy="1690689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 smtClean="0"/>
              <a:t>STALIN – PRAHA LETNÁ. </a:t>
            </a:r>
            <a:r>
              <a:rPr lang="cs-CZ" sz="2000" dirty="0"/>
              <a:t>O</a:t>
            </a:r>
            <a:r>
              <a:rPr lang="cs-CZ" sz="2000" dirty="0" smtClean="0"/>
              <a:t>dhaleno </a:t>
            </a:r>
            <a:r>
              <a:rPr lang="cs-CZ" sz="2000" dirty="0"/>
              <a:t>po setmění </a:t>
            </a:r>
            <a:r>
              <a:rPr lang="cs-CZ" sz="2000" dirty="0" smtClean="0"/>
              <a:t>na první máj roku</a:t>
            </a:r>
            <a:r>
              <a:rPr lang="cs-CZ" sz="2000" dirty="0"/>
              <a:t> </a:t>
            </a:r>
            <a:r>
              <a:rPr lang="cs-CZ" sz="2000" dirty="0" smtClean="0"/>
              <a:t>1955</a:t>
            </a:r>
            <a:r>
              <a:rPr lang="cs-CZ" sz="2000" dirty="0"/>
              <a:t> pod heslem „</a:t>
            </a:r>
            <a:r>
              <a:rPr lang="cs-CZ" sz="2000" i="1" dirty="0"/>
              <a:t>Svému osvoboditeli – československý lid</a:t>
            </a:r>
            <a:r>
              <a:rPr lang="cs-CZ" sz="2000" dirty="0"/>
              <a:t>“, tj. po smrti Stalina a nedlouho před Chruščovovou kritikou Stalinova kultu </a:t>
            </a:r>
            <a:r>
              <a:rPr lang="cs-CZ" sz="2000" dirty="0" smtClean="0"/>
              <a:t>osobnosti, 1962 postupně likvidován, ve své době největší skupinový pomník ve střední Evropě</a:t>
            </a:r>
            <a:endParaRPr lang="cs-CZ" sz="2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31" y="1690688"/>
            <a:ext cx="6653349" cy="4990012"/>
          </a:xfrm>
        </p:spPr>
      </p:pic>
      <p:pic>
        <p:nvPicPr>
          <p:cNvPr id="2050" name="Picture 2" descr="Pohled ze západní strany z přístupového chodníku na Letenskou pláň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539" y="1847088"/>
            <a:ext cx="6812323" cy="44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09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Jan Žižka - TROCNOV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1297718"/>
            <a:ext cx="3557016" cy="632358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4400" dirty="0" smtClean="0"/>
              <a:t>Tvůrce profesor Josef </a:t>
            </a:r>
            <a:r>
              <a:rPr lang="cs-CZ" sz="4400" dirty="0" err="1" smtClean="0"/>
              <a:t>Malejovský</a:t>
            </a:r>
            <a:r>
              <a:rPr lang="cs-CZ" sz="4400" dirty="0" smtClean="0"/>
              <a:t>, vzniklo v letech 1958-1969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214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73736"/>
            <a:ext cx="12079224" cy="1700783"/>
          </a:xfrm>
        </p:spPr>
        <p:txBody>
          <a:bodyPr/>
          <a:lstStyle/>
          <a:p>
            <a:r>
              <a:rPr lang="cs-CZ" b="1" dirty="0" err="1" smtClean="0"/>
              <a:t>Kuriozum</a:t>
            </a:r>
            <a:r>
              <a:rPr lang="cs-CZ" b="1" dirty="0" smtClean="0"/>
              <a:t> ZLÍN – TGM a Gottwald si hleděli do tváře</a:t>
            </a:r>
            <a:endParaRPr lang="cs-CZ" b="1" dirty="0"/>
          </a:p>
        </p:txBody>
      </p:sp>
      <p:pic>
        <p:nvPicPr>
          <p:cNvPr id="1028" name="Picture 4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1034" name="Picture 10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730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6254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ocha Klementa Gottwalda stála od roku 1961 v Gottwaldově na náměstí Rudé armády (nyní ve Zlíně náměstí Práce) u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930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-118872" y="1773936"/>
            <a:ext cx="1257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V euforické době roku 1968 byla socha Masaryka vrácena na původní místo, kde byla umístěna po 1. světové válce. </a:t>
            </a:r>
            <a:endParaRPr lang="cs-CZ" sz="3600" dirty="0" smtClean="0">
              <a:solidFill>
                <a:srgbClr val="263238"/>
              </a:solidFill>
              <a:latin typeface="Arial" panose="020B0604020202020204" pitchFamily="34" charset="0"/>
            </a:endParaRPr>
          </a:p>
          <a:p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O</a:t>
            </a:r>
            <a:r>
              <a:rPr lang="cs-CZ" sz="3600" dirty="0" smtClean="0">
                <a:solidFill>
                  <a:srgbClr val="263238"/>
                </a:solidFill>
                <a:latin typeface="Arial" panose="020B0604020202020204" pitchFamily="34" charset="0"/>
              </a:rPr>
              <a:t>d </a:t>
            </a:r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roku 1961 stála na stejném náměstí i Gottwaldova socha. Oba státníci se na sebe několik roků dívali. </a:t>
            </a:r>
            <a:endParaRPr lang="cs-CZ" sz="3600" dirty="0" smtClean="0">
              <a:solidFill>
                <a:srgbClr val="263238"/>
              </a:solidFill>
              <a:latin typeface="Arial" panose="020B0604020202020204" pitchFamily="34" charset="0"/>
            </a:endParaRPr>
          </a:p>
          <a:p>
            <a:r>
              <a:rPr lang="cs-CZ" sz="3600" dirty="0" smtClean="0">
                <a:solidFill>
                  <a:srgbClr val="263238"/>
                </a:solidFill>
                <a:latin typeface="Arial" panose="020B0604020202020204" pitchFamily="34" charset="0"/>
              </a:rPr>
              <a:t>Masaryk tam vydržel </a:t>
            </a:r>
            <a:r>
              <a:rPr lang="cs-CZ" sz="3600" dirty="0">
                <a:solidFill>
                  <a:srgbClr val="263238"/>
                </a:solidFill>
                <a:latin typeface="Arial" panose="020B0604020202020204" pitchFamily="34" charset="0"/>
              </a:rPr>
              <a:t>do roku 1973, kdy byl v noci tajně odstraněný a uložený do garáže, kde dnes leží Gottwald</a:t>
            </a:r>
            <a:r>
              <a:rPr lang="cs-CZ" sz="3600" dirty="0" smtClean="0">
                <a:solidFill>
                  <a:srgbClr val="263238"/>
                </a:solidFill>
                <a:latin typeface="Arial" panose="020B0604020202020204" pitchFamily="34" charset="0"/>
              </a:rPr>
              <a:t>.</a:t>
            </a:r>
            <a:endParaRPr lang="cs-CZ" sz="3600" b="0" i="0" dirty="0">
              <a:solidFill>
                <a:srgbClr val="263238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43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CHICAGO – TGM jako „blanický rytíř“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1476452"/>
            <a:ext cx="3944889" cy="526360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73" y="2099990"/>
            <a:ext cx="5441226" cy="408309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71" y="3460532"/>
            <a:ext cx="3158202" cy="47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4048" y="182880"/>
            <a:ext cx="1153058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Socha Blanického rytíře – Památník Tomáše Garrigue Masaryka v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Chicagu.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Chicago bylo ve dvacátých letech zřejmě druhým největším českým městem po Praze. Sehrálo také významnou roli při budování Československa. Významné v této souvislosti byly tři návštěvy Tomáše </a:t>
            </a:r>
            <a:r>
              <a:rPr lang="cs-CZ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Garrigua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Masaryka v tomto městě. Po smrti prvního československého prezidenta v roce 1937 se místní krajané rozhodli vybudovat na jeho počest monumentální památník. Ten byl odhalen dne 29. května 1955. Slavnostní akt se stal jednou z nejvýznamnějších oslav československých demokratických tradic za celé období studené války. Sochu vytvořil českoamerický sochař Albín Polášek, který v Chicagu vedl po téměř třicet let katedru sochařství na světoznámém Art Institutu. Alegorie blanického rytíře přirovnává TGM ke svatému Václavovi.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070646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WASHINGTON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0" y="73152"/>
            <a:ext cx="3599923" cy="6397363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564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Hodslavice – rodný dům F. Palackého, socha instalována „otci národa“ až 1968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52" y="1555224"/>
            <a:ext cx="3049022" cy="5418365"/>
          </a:xfrm>
        </p:spPr>
      </p:pic>
    </p:spTree>
    <p:extLst>
      <p:ext uri="{BB962C8B-B14F-4D97-AF65-F5344CB8AC3E}">
        <p14:creationId xmlns:p14="http://schemas.microsoft.com/office/powerpoint/2010/main" val="1516179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3816" y="1"/>
            <a:ext cx="10539984" cy="1690688"/>
          </a:xfrm>
        </p:spPr>
        <p:txBody>
          <a:bodyPr/>
          <a:lstStyle/>
          <a:p>
            <a:r>
              <a:rPr lang="cs-CZ" b="1" dirty="0" smtClean="0"/>
              <a:t>Některé památníky mohly být instalovány buď v cizině nebo až po roce 1990.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8" y="1446205"/>
            <a:ext cx="3622765" cy="5653867"/>
          </a:xfrm>
        </p:spPr>
      </p:pic>
      <p:pic>
        <p:nvPicPr>
          <p:cNvPr id="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68" y="1063720"/>
            <a:ext cx="3456432" cy="6142368"/>
          </a:xfrm>
        </p:spPr>
      </p:pic>
    </p:spTree>
    <p:extLst>
      <p:ext uri="{BB962C8B-B14F-4D97-AF65-F5344CB8AC3E}">
        <p14:creationId xmlns:p14="http://schemas.microsoft.com/office/powerpoint/2010/main" val="1985740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Sobotín – čarodějnické procesy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" y="2093976"/>
            <a:ext cx="5983583" cy="336378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92808"/>
            <a:ext cx="6341425" cy="3564954"/>
          </a:xfrm>
        </p:spPr>
      </p:pic>
    </p:spTree>
    <p:extLst>
      <p:ext uri="{BB962C8B-B14F-4D97-AF65-F5344CB8AC3E}">
        <p14:creationId xmlns:p14="http://schemas.microsoft.com/office/powerpoint/2010/main" val="351247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73152" y="0"/>
            <a:ext cx="12545568" cy="729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dnes si klademe otázku: </a:t>
            </a:r>
            <a:endParaRPr lang="cs-CZ" sz="2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Kdo </a:t>
            </a:r>
            <a:r>
              <a:rPr lang="cs-CZ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největší Čech? Které události nebo období českých dějin je nejvýznamnější? K tomu přidejme nekonečné otázky českého a německého stýkání a potýkání. A v neposlední řadě také konfesní střety, které se táhnou jako Ariadnina nit českými dějinami a pokračují přes ekumenické snahy dodnes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2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Roku 2018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jsme si připomínali sto let naší republiky. Nebylo to však sto let české demokracie. Téměř půl století 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žil náš národ      v totalitě,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nejdřív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nacistické,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poté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komunistické.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Pomníky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němým svědkem minulosti, ale výše zmíněné politické, společenské, náboženské poměry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konfrontace se jich v podstatné míře dotkly. Některé musely pryč, jiné byly postaveny. Ani v době, kdy se můžeme těšit ze svobody a demokracie diskuse nad pomníky nekončí. V obcích, </a:t>
            </a:r>
            <a:r>
              <a:rPr lang="cs-CZ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městských 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částech probíhají diskuse, konfrontace a referenda o setrvání či odstranění soch. 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7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POMNÍK OSVOBODITELŮM A SBRATŘENÍ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4867" y="2763408"/>
            <a:ext cx="5728303" cy="32221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2542" y="2197554"/>
            <a:ext cx="9170126" cy="515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1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Když tanky, tak jedině růžový…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2" y="2057624"/>
            <a:ext cx="5591868" cy="419513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624"/>
            <a:ext cx="5812420" cy="4360593"/>
          </a:xfrm>
        </p:spPr>
      </p:pic>
    </p:spTree>
    <p:extLst>
      <p:ext uri="{BB962C8B-B14F-4D97-AF65-F5344CB8AC3E}">
        <p14:creationId xmlns:p14="http://schemas.microsoft.com/office/powerpoint/2010/main" val="876897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Václav Havel – Washington, Kapitol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03" y="1563625"/>
            <a:ext cx="3976069" cy="5363998"/>
          </a:xfrm>
        </p:spPr>
      </p:pic>
    </p:spTree>
    <p:extLst>
      <p:ext uri="{BB962C8B-B14F-4D97-AF65-F5344CB8AC3E}">
        <p14:creationId xmlns:p14="http://schemas.microsoft.com/office/powerpoint/2010/main" val="2345641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Maršál KONĚV – Praha Bubeneč –osvoboditel a okupant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3" y="1525114"/>
            <a:ext cx="3067534" cy="545482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90" y="1281274"/>
            <a:ext cx="8256710" cy="464166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30" y="5414334"/>
            <a:ext cx="3788229" cy="21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64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 co BENEŠ?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4" y="1690688"/>
            <a:ext cx="3210638" cy="476154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279571" cy="4496798"/>
          </a:xfrm>
        </p:spPr>
        <p:txBody>
          <a:bodyPr/>
          <a:lstStyle/>
          <a:p>
            <a:r>
              <a:rPr lang="cs-CZ" dirty="0" smtClean="0"/>
              <a:t>Instalace pomníku prezidenta E. Beneše v Praze (Loretánské nám.) i v Brně (u Právnické fakulty) – vyvolaly vášnivé diskuse. Především proto, že je mnozí spojují s tzv. „Benešovými dekrety.“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5735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Antonín Zápotocký - Zákolany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1359122"/>
            <a:ext cx="3163384" cy="5619009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Zápotocký je místní rodák</a:t>
            </a:r>
          </a:p>
          <a:p>
            <a:r>
              <a:rPr lang="cs-CZ" dirty="0" smtClean="0"/>
              <a:t>Původně socha v Kladně, zde od r. 1984</a:t>
            </a:r>
          </a:p>
          <a:p>
            <a:r>
              <a:rPr lang="cs-CZ" dirty="0" smtClean="0"/>
              <a:t>Značná </a:t>
            </a:r>
            <a:r>
              <a:rPr lang="cs-CZ" dirty="0"/>
              <a:t>část z 500 obyvatel s kontroverzním komunistickým státníkem sympatizuje. Někteří mu říkají „tatíček“ či právě „náš Toník“, na socialistickou sochu jsou i pyšní. Tito starousedlíci vyjadřují svůj názor hrdě, otevřeně a hájí i </a:t>
            </a:r>
            <a:r>
              <a:rPr lang="cs-CZ" dirty="0" smtClean="0"/>
              <a:t>umístění sochy.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59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Litomyšl: Zdeněk Nejedlý</a:t>
            </a:r>
            <a:r>
              <a:rPr lang="cs-CZ" dirty="0" smtClean="0"/>
              <a:t>, </a:t>
            </a:r>
            <a:r>
              <a:rPr lang="cs-CZ" dirty="0" err="1" smtClean="0"/>
              <a:t>historik,politik</a:t>
            </a:r>
            <a:r>
              <a:rPr lang="cs-CZ" dirty="0" smtClean="0"/>
              <a:t>, ministr školství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362456"/>
            <a:ext cx="5907024" cy="549554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 </a:t>
            </a:r>
            <a:r>
              <a:rPr lang="cs-CZ" dirty="0" smtClean="0"/>
              <a:t>Litomyšli</a:t>
            </a:r>
            <a:r>
              <a:rPr lang="cs-CZ" dirty="0"/>
              <a:t> před základní školou v ulici Zámecká stojí Nejedlého socha od Jana Hány z roku 1978. Po </a:t>
            </a:r>
            <a:r>
              <a:rPr lang="cs-CZ" dirty="0" smtClean="0"/>
              <a:t>sametové revoluci probíhaly </a:t>
            </a:r>
            <a:r>
              <a:rPr lang="cs-CZ" dirty="0"/>
              <a:t>debaty o jejím odstranění. Nakonec byl pomník ponechán s vysvětlující </a:t>
            </a:r>
            <a:r>
              <a:rPr lang="cs-CZ" dirty="0" smtClean="0"/>
              <a:t>deskou: </a:t>
            </a:r>
          </a:p>
          <a:p>
            <a:r>
              <a:rPr lang="cs-CZ" dirty="0" smtClean="0"/>
              <a:t>„</a:t>
            </a:r>
            <a:r>
              <a:rPr lang="cs-CZ" i="1" dirty="0" smtClean="0"/>
              <a:t>Zdeněk </a:t>
            </a:r>
            <a:r>
              <a:rPr lang="cs-CZ" i="1" dirty="0"/>
              <a:t>Nejedlý (1878–1962) Rozmnožil i poškodil kulturu českou, přinesl poctu i úhonu rodnému městu, jež oceňuje dobré a zavrhuje špatné </a:t>
            </a:r>
            <a:r>
              <a:rPr lang="cs-CZ" i="1" dirty="0" smtClean="0"/>
              <a:t>jeho </a:t>
            </a:r>
            <a:r>
              <a:rPr lang="cs-CZ" i="1" dirty="0"/>
              <a:t>skutky</a:t>
            </a:r>
            <a:r>
              <a:rPr lang="cs-CZ" i="1" dirty="0" smtClean="0"/>
              <a:t>.</a:t>
            </a:r>
          </a:p>
          <a:p>
            <a:r>
              <a:rPr lang="cs-CZ" i="1" dirty="0"/>
              <a:t>Napsal dějiny Litomyšle, které jsou nepřekonané a budou nepřekonané, dal dohromady mládí Bedřicha Smetany, nikdo jiný dosud nezpracoval dějiny husitského zpěvu.</a:t>
            </a:r>
            <a:r>
              <a:rPr lang="cs-CZ" dirty="0"/>
              <a:t>“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38444" y="1362456"/>
            <a:ext cx="5856732" cy="5489575"/>
          </a:xfrm>
        </p:spPr>
        <p:txBody>
          <a:bodyPr>
            <a:normAutofit fontScale="92500" lnSpcReduction="10000"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10" y="96012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97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Nové Hrady u Skutče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67240"/>
            <a:ext cx="3264408" cy="580112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14" y="1956816"/>
            <a:ext cx="8017146" cy="4507992"/>
          </a:xfrm>
        </p:spPr>
      </p:pic>
    </p:spTree>
    <p:extLst>
      <p:ext uri="{BB962C8B-B14F-4D97-AF65-F5344CB8AC3E}">
        <p14:creationId xmlns:p14="http://schemas.microsoft.com/office/powerpoint/2010/main" val="2215051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748937"/>
            <a:ext cx="10770326" cy="5428026"/>
          </a:xfrm>
        </p:spPr>
        <p:txBody>
          <a:bodyPr>
            <a:normAutofit/>
          </a:bodyPr>
          <a:lstStyle/>
          <a:p>
            <a:pPr algn="ctr"/>
            <a:r>
              <a:rPr lang="cs-CZ" sz="3600" u="sng" dirty="0" smtClean="0"/>
              <a:t>Vyrovnání se s totalitní minulostí – odlišné přístupy</a:t>
            </a:r>
            <a:r>
              <a:rPr lang="cs-CZ" sz="3600" dirty="0" smtClean="0"/>
              <a:t>:</a:t>
            </a:r>
          </a:p>
          <a:p>
            <a:pPr algn="ctr"/>
            <a:endParaRPr lang="cs-CZ" sz="3600" dirty="0" smtClean="0"/>
          </a:p>
          <a:p>
            <a:pPr algn="ctr"/>
            <a:r>
              <a:rPr lang="cs-CZ" sz="3600" dirty="0" smtClean="0"/>
              <a:t>NĚMECKO – denacifikace, socha nacistických pohlavárů je nemyslitelná</a:t>
            </a:r>
          </a:p>
          <a:p>
            <a:pPr algn="ctr"/>
            <a:r>
              <a:rPr lang="cs-CZ" sz="3600" dirty="0" smtClean="0"/>
              <a:t>RUSKO – sochy Lenina, </a:t>
            </a:r>
            <a:r>
              <a:rPr lang="cs-CZ" sz="3600" dirty="0" err="1" smtClean="0"/>
              <a:t>Džerdžinského</a:t>
            </a:r>
            <a:r>
              <a:rPr lang="cs-CZ" sz="3600" dirty="0" smtClean="0"/>
              <a:t> aj. jsou na mnoha místech s interpretací „je to součást historie“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434262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STALIN, DŽERDŽINSKIJ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08" y="1825625"/>
            <a:ext cx="2448584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08" y="1825625"/>
            <a:ext cx="2448584" cy="4351338"/>
          </a:xfrm>
        </p:spPr>
      </p:pic>
    </p:spTree>
    <p:extLst>
      <p:ext uri="{BB962C8B-B14F-4D97-AF65-F5344CB8AC3E}">
        <p14:creationId xmlns:p14="http://schemas.microsoft.com/office/powerpoint/2010/main" val="3135718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Mohyla u LIPAN (30.5.1434), odhalena 1881</a:t>
            </a:r>
            <a:endParaRPr lang="cs-CZ" dirty="0"/>
          </a:p>
        </p:txBody>
      </p:sp>
      <p:pic>
        <p:nvPicPr>
          <p:cNvPr id="4" name="Picture 2" descr="C:\Users\mihola\Desktop\Exkurze Praha 2006 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3803" y="1621280"/>
            <a:ext cx="7127437" cy="5345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3525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Moskva – mauzoleum </a:t>
            </a:r>
            <a:r>
              <a:rPr lang="cs-CZ" dirty="0" err="1" smtClean="0"/>
              <a:t>V.I.Lenina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4503"/>
            <a:ext cx="5181600" cy="29135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4503"/>
            <a:ext cx="5181600" cy="2913582"/>
          </a:xfrm>
        </p:spPr>
      </p:pic>
    </p:spTree>
    <p:extLst>
      <p:ext uri="{BB962C8B-B14F-4D97-AF65-F5344CB8AC3E}">
        <p14:creationId xmlns:p14="http://schemas.microsoft.com/office/powerpoint/2010/main" val="2009927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/>
              <a:t>AKTUÁLNĚ 2019: pomník VLASOVCŮM v Praze?</a:t>
            </a:r>
            <a:br>
              <a:rPr lang="cs-CZ" sz="4000" b="1" dirty="0" smtClean="0"/>
            </a:br>
            <a:r>
              <a:rPr lang="cs-CZ" sz="2200" b="1" dirty="0" smtClean="0"/>
              <a:t>Srovnej: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2000" dirty="0" smtClean="0">
                <a:hlinkClick r:id="rId2"/>
              </a:rPr>
              <a:t>https</a:t>
            </a:r>
            <a:r>
              <a:rPr lang="cs-CZ" sz="2000" dirty="0">
                <a:hlinkClick r:id="rId2"/>
              </a:rPr>
              <a:t>://www.novinky.cz/historie/clanek/pomnik-rozporuplnym-vlasovcum-ani-historici-nejsou-zajedno-40305354</a:t>
            </a:r>
            <a:endParaRPr lang="cs-CZ" sz="2000" b="1" dirty="0"/>
          </a:p>
        </p:txBody>
      </p:sp>
      <p:pic>
        <p:nvPicPr>
          <p:cNvPr id="1026" name="Picture 2" descr="Hořelice, 6. května 1945. Projíždějící protitankový a protiletadlový oddíl Ruské osvobozenecké armády (ROA)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23" y="2433092"/>
            <a:ext cx="6355160" cy="42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01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Pohořelice – památník odsunutých brněnských Němců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64" y="2061051"/>
            <a:ext cx="7735712" cy="4351338"/>
          </a:xfr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1" y="3021874"/>
            <a:ext cx="4598126" cy="2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4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Posvěcení Mariánského sloupu v Praze – 15.8.2020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8265" y="3005186"/>
            <a:ext cx="5272842" cy="296597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3" y="1311820"/>
            <a:ext cx="8306043" cy="4672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874770"/>
            <a:ext cx="5303520" cy="29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3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Nové památníky 2020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642" y="1622612"/>
            <a:ext cx="8701739" cy="489472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9095" y="1733271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88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BRNO - CEJL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920" y="1550125"/>
            <a:ext cx="7064347" cy="397369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15" y="3311306"/>
            <a:ext cx="8122082" cy="45686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4312" y="4052821"/>
            <a:ext cx="4683033" cy="263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83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944" y="46037"/>
            <a:ext cx="10515600" cy="1325563"/>
          </a:xfrm>
        </p:spPr>
        <p:txBody>
          <a:bodyPr/>
          <a:lstStyle/>
          <a:p>
            <a:r>
              <a:rPr lang="cs-CZ" b="1" dirty="0" smtClean="0"/>
              <a:t>Pater </a:t>
            </a:r>
            <a:r>
              <a:rPr lang="cs-CZ" b="1" dirty="0" err="1" smtClean="0"/>
              <a:t>patriae</a:t>
            </a:r>
            <a:r>
              <a:rPr lang="cs-CZ" b="1" dirty="0" smtClean="0"/>
              <a:t> – Karel IV., největší Čech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16" y="1371600"/>
            <a:ext cx="4349669" cy="579729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916168" cy="5486400"/>
          </a:xfrm>
        </p:spPr>
        <p:txBody>
          <a:bodyPr>
            <a:noAutofit/>
          </a:bodyPr>
          <a:lstStyle/>
          <a:p>
            <a:r>
              <a:rPr lang="cs-CZ" sz="3600" dirty="0" smtClean="0"/>
              <a:t>Praha – Křižovnické náměstí</a:t>
            </a:r>
          </a:p>
          <a:p>
            <a:endParaRPr lang="cs-CZ" sz="3600" dirty="0" smtClean="0"/>
          </a:p>
          <a:p>
            <a:r>
              <a:rPr lang="cs-CZ" sz="3600" dirty="0" smtClean="0"/>
              <a:t>Novogotický </a:t>
            </a:r>
            <a:r>
              <a:rPr lang="cs-CZ" sz="3600" dirty="0"/>
              <a:t>bronzový pomník císaře Karla IV. byl odhalen uprostřed náměstí roku 1848 u příležitosti 500. výročí založení Univerzity Karlovy.</a:t>
            </a:r>
          </a:p>
        </p:txBody>
      </p:sp>
    </p:spTree>
    <p:extLst>
      <p:ext uri="{BB962C8B-B14F-4D97-AF65-F5344CB8AC3E}">
        <p14:creationId xmlns:p14="http://schemas.microsoft.com/office/powerpoint/2010/main" val="243116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9728" y="0"/>
            <a:ext cx="12198096" cy="1690689"/>
          </a:xfrm>
        </p:spPr>
        <p:txBody>
          <a:bodyPr/>
          <a:lstStyle/>
          <a:p>
            <a:r>
              <a:rPr lang="cs-CZ" b="1" dirty="0" smtClean="0"/>
              <a:t>Josef II. aneb, když císař okusí práci poddaných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949440" y="1399033"/>
            <a:ext cx="5242560" cy="4777930"/>
          </a:xfrm>
        </p:spPr>
        <p:txBody>
          <a:bodyPr/>
          <a:lstStyle/>
          <a:p>
            <a:r>
              <a:rPr lang="cs-CZ" dirty="0"/>
              <a:t>Reliéf od slavného vídeňského sochaře Josefa </a:t>
            </a:r>
            <a:r>
              <a:rPr lang="cs-CZ" dirty="0" err="1"/>
              <a:t>Kliebera</a:t>
            </a:r>
            <a:r>
              <a:rPr lang="cs-CZ" dirty="0"/>
              <a:t> zachytil </a:t>
            </a:r>
            <a:r>
              <a:rPr lang="cs-CZ" b="1" dirty="0"/>
              <a:t>událost z 19. srpna 1769</a:t>
            </a:r>
            <a:r>
              <a:rPr lang="cs-CZ" dirty="0"/>
              <a:t>, kdy Josef II. vyoral při zastávce na cestě do Olšan na Vyškovsku brázdu na poli u Slavíkovic. </a:t>
            </a:r>
            <a:r>
              <a:rPr lang="cs-CZ" b="1" dirty="0" err="1"/>
              <a:t>Klieber</a:t>
            </a:r>
            <a:r>
              <a:rPr lang="cs-CZ" dirty="0"/>
              <a:t> patřil ke skupině nejvýznamnějších sochařů první poloviny 19. století ve střední </a:t>
            </a:r>
            <a:r>
              <a:rPr lang="cs-CZ" dirty="0" smtClean="0"/>
              <a:t>Evropě</a:t>
            </a:r>
            <a:r>
              <a:rPr lang="cs-CZ" dirty="0"/>
              <a:t>. </a:t>
            </a:r>
            <a:endParaRPr lang="cs-CZ" dirty="0" smtClean="0"/>
          </a:p>
          <a:p>
            <a:r>
              <a:rPr lang="cs-CZ" dirty="0" smtClean="0"/>
              <a:t>Odhalen 1836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161" y="1916552"/>
            <a:ext cx="7416775" cy="4169483"/>
          </a:xfrm>
        </p:spPr>
      </p:pic>
    </p:spTree>
    <p:extLst>
      <p:ext uri="{BB962C8B-B14F-4D97-AF65-F5344CB8AC3E}">
        <p14:creationId xmlns:p14="http://schemas.microsoft.com/office/powerpoint/2010/main" val="127373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"/>
            <a:ext cx="11192256" cy="886967"/>
          </a:xfrm>
        </p:spPr>
        <p:txBody>
          <a:bodyPr>
            <a:normAutofit/>
          </a:bodyPr>
          <a:lstStyle/>
          <a:p>
            <a:r>
              <a:rPr lang="cs-CZ" b="1" dirty="0" smtClean="0"/>
              <a:t>1918: Pryč s monarchií a odčiňme Bílou horu!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759740"/>
            <a:ext cx="4059935" cy="721484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98" y="872904"/>
            <a:ext cx="4490574" cy="5985095"/>
          </a:xfrm>
        </p:spPr>
      </p:pic>
    </p:spTree>
    <p:extLst>
      <p:ext uri="{BB962C8B-B14F-4D97-AF65-F5344CB8AC3E}">
        <p14:creationId xmlns:p14="http://schemas.microsoft.com/office/powerpoint/2010/main" val="361165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Bílá hora (8.11.1620 symbol národního utrpení a </a:t>
            </a:r>
            <a:r>
              <a:rPr lang="cs-CZ" dirty="0" err="1" smtClean="0"/>
              <a:t>poroby</a:t>
            </a:r>
            <a:r>
              <a:rPr lang="cs-CZ" dirty="0" smtClean="0"/>
              <a:t> – „neštěstí bez míry a hranic“ (</a:t>
            </a:r>
            <a:r>
              <a:rPr lang="cs-CZ" dirty="0" err="1" smtClean="0"/>
              <a:t>J.Pekař</a:t>
            </a:r>
            <a:r>
              <a:rPr lang="cs-CZ" dirty="0" smtClean="0"/>
              <a:t>)</a:t>
            </a:r>
            <a:br>
              <a:rPr lang="cs-CZ" dirty="0" smtClean="0"/>
            </a:br>
            <a:r>
              <a:rPr lang="cs-CZ" dirty="0" smtClean="0"/>
              <a:t>300 let jsme úpěli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2" y="2238191"/>
            <a:ext cx="5925780" cy="44456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75" y="1445886"/>
            <a:ext cx="4166069" cy="5554759"/>
          </a:xfrm>
        </p:spPr>
      </p:pic>
    </p:spTree>
    <p:extLst>
      <p:ext uri="{BB962C8B-B14F-4D97-AF65-F5344CB8AC3E}">
        <p14:creationId xmlns:p14="http://schemas.microsoft.com/office/powerpoint/2010/main" val="375728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8328"/>
            <a:ext cx="11353800" cy="841248"/>
          </a:xfrm>
        </p:spPr>
        <p:txBody>
          <a:bodyPr>
            <a:normAutofit fontScale="90000"/>
          </a:bodyPr>
          <a:lstStyle/>
          <a:p>
            <a:r>
              <a:rPr lang="cs-CZ" sz="2200" b="1" dirty="0" err="1" smtClean="0"/>
              <a:t>L.Šaloun</a:t>
            </a:r>
            <a:r>
              <a:rPr lang="cs-CZ" sz="2200" b="1" dirty="0" smtClean="0"/>
              <a:t>: Mistr Jan Hus (1915) – staroměstské </a:t>
            </a:r>
            <a:r>
              <a:rPr lang="cs-CZ" sz="2200" b="1" dirty="0" err="1" smtClean="0"/>
              <a:t>náměstí</a:t>
            </a:r>
            <a:r>
              <a:rPr lang="cs-CZ" sz="2200" dirty="0" err="1"/>
              <a:t>Finanční</a:t>
            </a:r>
            <a:r>
              <a:rPr lang="cs-CZ" sz="2200" dirty="0"/>
              <a:t> prostředky pro vybudování pomníku byly obstarány prostřednictvím veřejné sbírky. První soutěž na návrh pomníku byla vypsána již roku </a:t>
            </a:r>
            <a:r>
              <a:rPr lang="cs-CZ" sz="2200" dirty="0" smtClean="0"/>
              <a:t>1891; </a:t>
            </a:r>
            <a:r>
              <a:rPr lang="cs-CZ" sz="2200" dirty="0"/>
              <a:t>pomník měl stát na </a:t>
            </a:r>
            <a:r>
              <a:rPr lang="cs-CZ" sz="2200" dirty="0" smtClean="0"/>
              <a:t>Malém náměstí. </a:t>
            </a:r>
            <a:r>
              <a:rPr lang="cs-CZ" sz="2200" dirty="0"/>
              <a:t>Vítězný návrh sochaře </a:t>
            </a:r>
            <a:r>
              <a:rPr lang="cs-CZ" sz="2200" dirty="0" smtClean="0"/>
              <a:t>Vilíma </a:t>
            </a:r>
            <a:r>
              <a:rPr lang="cs-CZ" sz="2200" dirty="0" err="1" smtClean="0"/>
              <a:t>Amorta</a:t>
            </a:r>
            <a:r>
              <a:rPr lang="cs-CZ" sz="2200" dirty="0"/>
              <a:t> však nebyl </a:t>
            </a:r>
            <a:r>
              <a:rPr lang="cs-CZ" sz="2200" dirty="0" smtClean="0"/>
              <a:t>realizován.</a:t>
            </a:r>
            <a:r>
              <a:rPr lang="cs-CZ" dirty="0"/>
              <a:t/>
            </a:r>
            <a:br>
              <a:rPr lang="cs-CZ" dirty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353284"/>
            <a:ext cx="7179020" cy="5385844"/>
          </a:xfrm>
        </p:spPr>
      </p:pic>
      <p:pic>
        <p:nvPicPr>
          <p:cNvPr id="1026" name="Picture 2" descr="https://upload.wikimedia.org/wikipedia/commons/thumb/6/61/Husuv_pomnik_1892_Amort.png/800px-Husuv_pomnik_1892_Amo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109" y="1179576"/>
            <a:ext cx="3408499" cy="720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122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1781</Words>
  <Application>Microsoft Office PowerPoint</Application>
  <PresentationFormat>Širokoúhlá obrazovka</PresentationFormat>
  <Paragraphs>109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Georgia</vt:lpstr>
      <vt:lpstr>Times New Roman</vt:lpstr>
      <vt:lpstr>Trivia Seznam</vt:lpstr>
      <vt:lpstr>Motiv Office</vt:lpstr>
      <vt:lpstr>Mgr. Jiří Mihola, Ph.D.  (Masarykova univerzita)   Oslava nebo trauma?  Pomníky a památníky v ČR jako zrcadlo doby a politicko - společenských přeměn ve 20. století.</vt:lpstr>
      <vt:lpstr>Prezentace aplikace PowerPoint</vt:lpstr>
      <vt:lpstr>Prezentace aplikace PowerPoint</vt:lpstr>
      <vt:lpstr>Mohyla u LIPAN (30.5.1434), odhalena 1881</vt:lpstr>
      <vt:lpstr>Pater patriae – Karel IV., největší Čech</vt:lpstr>
      <vt:lpstr>Josef II. aneb, když císař okusí práci poddaných</vt:lpstr>
      <vt:lpstr>1918: Pryč s monarchií a odčiňme Bílou horu!</vt:lpstr>
      <vt:lpstr>Bílá hora (8.11.1620 symbol národního utrpení a poroby – „neštěstí bez míry a hranic“ (J.Pekař) 300 let jsme úpěli</vt:lpstr>
      <vt:lpstr>L.Šaloun: Mistr Jan Hus (1915) – staroměstské náměstíFinanční prostředky pro vybudování pomníku byly obstarány prostřednictvím veřejné sbírky. První soutěž na návrh pomníku byla vypsána již roku 1891; pomník měl stát na Malém náměstí. Vítězný návrh sochaře Vilíma Amorta však nebyl realizován. </vt:lpstr>
      <vt:lpstr>Staroměstské náměstí – Mariánský sloup (J.J.Bendl, 1650, stržen 3.11.1918 jako symbol Bílé hory a monarchie davem v čele s anarchistou F. Sauerem </vt:lpstr>
      <vt:lpstr>Maršál Radecký – vrátí se?</vt:lpstr>
      <vt:lpstr>První republika se opírala o husitskou tradici</vt:lpstr>
      <vt:lpstr>První socha TGM – Loučka u Litovle</vt:lpstr>
      <vt:lpstr>Rudka u Kunštátu – z Masaryka zbyly jen boty</vt:lpstr>
      <vt:lpstr>JAN HUS V JIHLAVĚ</vt:lpstr>
      <vt:lpstr>TGM – Bystřice nad Pernštejnem aneb nejen knihy, i sochy mají své osudy</vt:lpstr>
      <vt:lpstr>TGM od Vincence Makovského před měšťanskou školou</vt:lpstr>
      <vt:lpstr>Prezentace aplikace PowerPoint</vt:lpstr>
      <vt:lpstr>TGM v Brně, Konečného náměstí – kopie sochy V. Makovského</vt:lpstr>
      <vt:lpstr>Dědice – Klement Gottwald</vt:lpstr>
      <vt:lpstr>STALIN – PRAHA LETNÁ. Odhaleno po setmění na první máj roku 1955 pod heslem „Svému osvoboditeli – československý lid“, tj. po smrti Stalina a nedlouho před Chruščovovou kritikou Stalinova kultu osobnosti, 1962 postupně likvidován, ve své době největší skupinový pomník ve střední Evropě</vt:lpstr>
      <vt:lpstr>Jan Žižka - TROCNOV</vt:lpstr>
      <vt:lpstr>Kuriozum ZLÍN – TGM a Gottwald si hleděli do tváře</vt:lpstr>
      <vt:lpstr>CHICAGO – TGM jako „blanický rytíř“</vt:lpstr>
      <vt:lpstr>Prezentace aplikace PowerPoint</vt:lpstr>
      <vt:lpstr>WASHINGTON</vt:lpstr>
      <vt:lpstr>Hodslavice – rodný dům F. Palackého, socha instalována „otci národa“ až 1968</vt:lpstr>
      <vt:lpstr>Některé památníky mohly být instalovány buď v cizině nebo až po roce 1990.</vt:lpstr>
      <vt:lpstr>Sobotín – čarodějnické procesy</vt:lpstr>
      <vt:lpstr>POMNÍK OSVOBODITELŮM A SBRATŘENÍ</vt:lpstr>
      <vt:lpstr>Když tanky, tak jedině růžový…</vt:lpstr>
      <vt:lpstr>Václav Havel – Washington, Kapitol</vt:lpstr>
      <vt:lpstr>Maršál KONĚV – Praha Bubeneč –osvoboditel a okupant</vt:lpstr>
      <vt:lpstr>A co BENEŠ?</vt:lpstr>
      <vt:lpstr>Antonín Zápotocký - Zákolany</vt:lpstr>
      <vt:lpstr>Litomyšl: Zdeněk Nejedlý, historik,politik, ministr školství </vt:lpstr>
      <vt:lpstr>Nové Hrady u Skutče</vt:lpstr>
      <vt:lpstr>Prezentace aplikace PowerPoint</vt:lpstr>
      <vt:lpstr>STALIN, DŽERDŽINSKIJ</vt:lpstr>
      <vt:lpstr>Moskva – mauzoleum V.I.Lenina</vt:lpstr>
      <vt:lpstr>AKTUÁLNĚ 2019: pomník VLASOVCŮM v Praze? Srovnej: https://www.novinky.cz/historie/clanek/pomnik-rozporuplnym-vlasovcum-ani-historici-nejsou-zajedno-40305354</vt:lpstr>
      <vt:lpstr>Pohořelice – památník odsunutých brněnských Němců</vt:lpstr>
      <vt:lpstr>Posvěcení Mariánského sloupu v Praze – 15.8.2020</vt:lpstr>
      <vt:lpstr>Nové památníky 2020</vt:lpstr>
      <vt:lpstr>BRNO - CEJL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Mgr. Jiří Mihola, Ph.D.  (Uniwersytet im. Masaryka w Brnie)   Oslava nebo trauma.  Pomníky a památníky v ČR jako zrcadlo doby a politicko - společenských přeměn ve 20. století.</dc:title>
  <dc:creator>Jiří Mihola</dc:creator>
  <cp:lastModifiedBy>Jiří Mihola</cp:lastModifiedBy>
  <cp:revision>39</cp:revision>
  <dcterms:created xsi:type="dcterms:W3CDTF">2019-11-06T09:04:01Z</dcterms:created>
  <dcterms:modified xsi:type="dcterms:W3CDTF">2020-10-05T07:11:01Z</dcterms:modified>
</cp:coreProperties>
</file>