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256" r:id="rId2"/>
    <p:sldId id="288" r:id="rId3"/>
    <p:sldId id="315" r:id="rId4"/>
    <p:sldId id="323" r:id="rId5"/>
    <p:sldId id="289" r:id="rId6"/>
    <p:sldId id="341" r:id="rId7"/>
    <p:sldId id="313" r:id="rId8"/>
    <p:sldId id="286" r:id="rId9"/>
    <p:sldId id="279" r:id="rId10"/>
    <p:sldId id="320" r:id="rId11"/>
    <p:sldId id="275" r:id="rId12"/>
    <p:sldId id="319" r:id="rId13"/>
    <p:sldId id="350" r:id="rId14"/>
    <p:sldId id="351" r:id="rId15"/>
    <p:sldId id="263" r:id="rId16"/>
    <p:sldId id="262" r:id="rId17"/>
    <p:sldId id="331" r:id="rId18"/>
    <p:sldId id="317" r:id="rId19"/>
    <p:sldId id="261" r:id="rId20"/>
    <p:sldId id="260" r:id="rId21"/>
    <p:sldId id="259" r:id="rId22"/>
    <p:sldId id="344" r:id="rId23"/>
    <p:sldId id="342" r:id="rId24"/>
    <p:sldId id="343" r:id="rId25"/>
    <p:sldId id="265" r:id="rId26"/>
    <p:sldId id="290" r:id="rId27"/>
    <p:sldId id="266" r:id="rId28"/>
    <p:sldId id="296" r:id="rId29"/>
    <p:sldId id="345" r:id="rId30"/>
    <p:sldId id="295" r:id="rId31"/>
    <p:sldId id="294" r:id="rId32"/>
    <p:sldId id="293" r:id="rId33"/>
    <p:sldId id="284" r:id="rId34"/>
    <p:sldId id="273" r:id="rId35"/>
    <p:sldId id="278" r:id="rId36"/>
    <p:sldId id="364" r:id="rId37"/>
    <p:sldId id="335" r:id="rId38"/>
    <p:sldId id="336" r:id="rId39"/>
    <p:sldId id="271" r:id="rId40"/>
    <p:sldId id="291" r:id="rId41"/>
    <p:sldId id="285" r:id="rId42"/>
    <p:sldId id="297" r:id="rId43"/>
    <p:sldId id="268" r:id="rId44"/>
    <p:sldId id="282" r:id="rId45"/>
    <p:sldId id="277" r:id="rId46"/>
    <p:sldId id="276" r:id="rId47"/>
    <p:sldId id="353" r:id="rId48"/>
    <p:sldId id="354" r:id="rId49"/>
    <p:sldId id="346" r:id="rId50"/>
    <p:sldId id="312" r:id="rId51"/>
    <p:sldId id="267" r:id="rId52"/>
    <p:sldId id="283" r:id="rId53"/>
    <p:sldId id="299" r:id="rId54"/>
    <p:sldId id="352" r:id="rId55"/>
    <p:sldId id="264" r:id="rId56"/>
    <p:sldId id="258" r:id="rId57"/>
    <p:sldId id="370" r:id="rId58"/>
    <p:sldId id="292" r:id="rId59"/>
    <p:sldId id="269" r:id="rId60"/>
    <p:sldId id="300" r:id="rId61"/>
    <p:sldId id="272" r:id="rId62"/>
    <p:sldId id="274" r:id="rId63"/>
    <p:sldId id="366" r:id="rId64"/>
    <p:sldId id="365" r:id="rId65"/>
    <p:sldId id="301" r:id="rId66"/>
    <p:sldId id="325" r:id="rId67"/>
    <p:sldId id="355" r:id="rId68"/>
    <p:sldId id="371" r:id="rId69"/>
    <p:sldId id="326" r:id="rId70"/>
    <p:sldId id="329" r:id="rId71"/>
    <p:sldId id="303" r:id="rId72"/>
    <p:sldId id="321" r:id="rId73"/>
    <p:sldId id="324" r:id="rId74"/>
    <p:sldId id="318" r:id="rId75"/>
    <p:sldId id="305" r:id="rId76"/>
    <p:sldId id="333" r:id="rId77"/>
    <p:sldId id="368" r:id="rId78"/>
    <p:sldId id="369" r:id="rId79"/>
    <p:sldId id="332" r:id="rId80"/>
    <p:sldId id="372" r:id="rId81"/>
    <p:sldId id="334" r:id="rId82"/>
    <p:sldId id="367" r:id="rId83"/>
    <p:sldId id="308" r:id="rId84"/>
    <p:sldId id="310" r:id="rId85"/>
    <p:sldId id="338" r:id="rId86"/>
    <p:sldId id="340" r:id="rId87"/>
    <p:sldId id="347" r:id="rId88"/>
    <p:sldId id="348" r:id="rId89"/>
    <p:sldId id="316" r:id="rId90"/>
    <p:sldId id="359" r:id="rId91"/>
    <p:sldId id="363" r:id="rId92"/>
    <p:sldId id="361" r:id="rId93"/>
    <p:sldId id="356" r:id="rId94"/>
    <p:sldId id="357" r:id="rId95"/>
    <p:sldId id="373" r:id="rId9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352;&#225;rinka\Desktop\prace%20mihola\grafy%20barevn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Sochy, památky, reliéfy atd...</a:t>
            </a:r>
          </a:p>
        </c:rich>
      </c:tx>
      <c:layout>
        <c:manualLayout>
          <c:xMode val="edge"/>
          <c:yMode val="edge"/>
          <c:x val="0.16654951378165095"/>
          <c:y val="4.62962642666244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ADC-4422-A598-43CE04AE131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ADC-4422-A598-43CE04AE131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ADC-4422-A598-43CE04AE131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ADC-4422-A598-43CE04AE131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ADC-4422-A598-43CE04AE1313}"/>
              </c:ext>
            </c:extLst>
          </c:dPt>
          <c:dLbls>
            <c:dLbl>
              <c:idx val="1"/>
              <c:layout>
                <c:manualLayout>
                  <c:x val="-6.7347625996184461E-3"/>
                  <c:y val="-0.2768014059753954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ADC-4422-A598-43CE04AE1313}"/>
                </c:ext>
              </c:extLst>
            </c:dLbl>
            <c:dLbl>
              <c:idx val="2"/>
              <c:layout>
                <c:manualLayout>
                  <c:x val="0.1279604893927489"/>
                  <c:y val="-0.259226713532513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ADC-4422-A598-43CE04AE1313}"/>
                </c:ext>
              </c:extLst>
            </c:dLbl>
            <c:dLbl>
              <c:idx val="3"/>
              <c:layout>
                <c:manualLayout>
                  <c:x val="4.7143338197328459E-2"/>
                  <c:y val="-0.105448154657293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ADC-4422-A598-43CE04AE1313}"/>
                </c:ext>
              </c:extLst>
            </c:dLbl>
            <c:dLbl>
              <c:idx val="4"/>
              <c:layout>
                <c:manualLayout>
                  <c:x val="0.1302054102592882"/>
                  <c:y val="0.1493848857644991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ADC-4422-A598-43CE04AE13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List1!$A$2:$A$6</c:f>
              <c:strCache>
                <c:ptCount val="5"/>
                <c:pt idx="0">
                  <c:v>a) jsou důležitou připomínkou historických osobností a událostí, mají se stavět</c:v>
                </c:pt>
                <c:pt idx="1">
                  <c:v>b) jsou spíše otázkou dobových nálad, popularity osobností nebo ideologií, lepší je nestavět</c:v>
                </c:pt>
                <c:pt idx="2">
                  <c:v>c) mají smysl, ale máme jich zbytečně mnoho</c:v>
                </c:pt>
                <c:pt idx="3">
                  <c:v>d) nemají smysl, stále se mění historické interpretace a kdo se v tom má vyznat</c:v>
                </c:pt>
                <c:pt idx="4">
                  <c:v>e) bez odpovědi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144</c:v>
                </c:pt>
                <c:pt idx="1">
                  <c:v>16</c:v>
                </c:pt>
                <c:pt idx="2">
                  <c:v>8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ADC-4422-A598-43CE04AE131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12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i="0" u="none" strike="noStrike" baseline="0">
                <a:effectLst/>
              </a:rPr>
              <a:t>Vlasovci si plánovanou sochu v Praze: </a:t>
            </a:r>
            <a:endParaRPr lang="cs-CZ"/>
          </a:p>
        </c:rich>
      </c:tx>
      <c:layout>
        <c:manualLayout>
          <c:xMode val="edge"/>
          <c:yMode val="edge"/>
          <c:x val="0.18603455818022749"/>
          <c:y val="6.94444444444444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30A-4FD7-8631-367EFC284C0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30A-4FD7-8631-367EFC284C0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30A-4FD7-8631-367EFC284C05}"/>
              </c:ext>
            </c:extLst>
          </c:dPt>
          <c:dLbls>
            <c:dLbl>
              <c:idx val="0"/>
              <c:layout>
                <c:manualLayout>
                  <c:x val="3.1010723729508305E-2"/>
                  <c:y val="2.62865158100316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227777777777779"/>
                      <c:h val="0.180416666666666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30A-4FD7-8631-367EFC284C05}"/>
                </c:ext>
              </c:extLst>
            </c:dLbl>
            <c:dLbl>
              <c:idx val="1"/>
              <c:layout>
                <c:manualLayout>
                  <c:x val="-1.8397230758102238E-2"/>
                  <c:y val="5.00643599867406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569444444444445"/>
                      <c:h val="0.129490740740740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30A-4FD7-8631-367EFC284C05}"/>
                </c:ext>
              </c:extLst>
            </c:dLbl>
            <c:dLbl>
              <c:idx val="2"/>
              <c:layout>
                <c:manualLayout>
                  <c:x val="0.12339422013015014"/>
                  <c:y val="-8.81490224139029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194444444444442"/>
                      <c:h val="0.138750000000000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30A-4FD7-8631-367EFC284C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List1!$A$260:$A$262</c:f>
              <c:strCache>
                <c:ptCount val="3"/>
                <c:pt idx="0">
                  <c:v>a) zaslouží</c:v>
                </c:pt>
                <c:pt idx="1">
                  <c:v>b) nezaslouží</c:v>
                </c:pt>
                <c:pt idx="2">
                  <c:v>c) nevím</c:v>
                </c:pt>
              </c:strCache>
            </c:strRef>
          </c:cat>
          <c:val>
            <c:numRef>
              <c:f>List1!$B$260:$B$262</c:f>
              <c:numCache>
                <c:formatCode>General</c:formatCode>
                <c:ptCount val="3"/>
                <c:pt idx="0">
                  <c:v>62</c:v>
                </c:pt>
                <c:pt idx="1">
                  <c:v>33</c:v>
                </c:pt>
                <c:pt idx="2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0A-4FD7-8631-367EFC284C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4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i="0" u="none" strike="noStrike" baseline="0">
                <a:effectLst/>
              </a:rPr>
              <a:t>Mariánský sloup na Staroměstském náměstí v Praze: </a:t>
            </a:r>
            <a:endParaRPr lang="cs-CZ"/>
          </a:p>
        </c:rich>
      </c:tx>
      <c:layout>
        <c:manualLayout>
          <c:xMode val="edge"/>
          <c:yMode val="edge"/>
          <c:x val="0.13840208792466344"/>
          <c:y val="4.87074279768815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437-49C3-B004-C33E911C670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437-49C3-B004-C33E911C670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437-49C3-B004-C33E911C670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437-49C3-B004-C33E911C670F}"/>
              </c:ext>
            </c:extLst>
          </c:dPt>
          <c:dLbls>
            <c:dLbl>
              <c:idx val="0"/>
              <c:layout>
                <c:manualLayout>
                  <c:x val="-2.1179145855713219E-2"/>
                  <c:y val="4.0456464190706826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437-49C3-B004-C33E911C670F}"/>
                </c:ext>
              </c:extLst>
            </c:dLbl>
            <c:dLbl>
              <c:idx val="1"/>
              <c:layout>
                <c:manualLayout>
                  <c:x val="4.3905334617982739E-2"/>
                  <c:y val="-9.282171992222856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437-49C3-B004-C33E911C670F}"/>
                </c:ext>
              </c:extLst>
            </c:dLbl>
            <c:dLbl>
              <c:idx val="2"/>
              <c:layout>
                <c:manualLayout>
                  <c:x val="4.0025840651775071E-2"/>
                  <c:y val="-6.1538221882254359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437-49C3-B004-C33E911C670F}"/>
                </c:ext>
              </c:extLst>
            </c:dLbl>
            <c:dLbl>
              <c:idx val="3"/>
              <c:layout>
                <c:manualLayout>
                  <c:x val="5.1922138424679902E-2"/>
                  <c:y val="7.848184083727291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437-49C3-B004-C33E911C67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(List1!$A$25,List1!$A$29:$A$31)</c:f>
              <c:strCache>
                <c:ptCount val="4"/>
                <c:pt idx="0">
                  <c:v>a) postavit</c:v>
                </c:pt>
                <c:pt idx="1">
                  <c:v>b) nestavět</c:v>
                </c:pt>
                <c:pt idx="2">
                  <c:v>c) nahradit jiným, přijatelnějším symbolem (kterým)</c:v>
                </c:pt>
                <c:pt idx="3">
                  <c:v>d) je mi to jedno</c:v>
                </c:pt>
              </c:strCache>
            </c:strRef>
          </c:cat>
          <c:val>
            <c:numRef>
              <c:f>(List1!$B$25,List1!$B$29:$B$31)</c:f>
              <c:numCache>
                <c:formatCode>General</c:formatCode>
                <c:ptCount val="4"/>
                <c:pt idx="0">
                  <c:v>125</c:v>
                </c:pt>
                <c:pt idx="1">
                  <c:v>16</c:v>
                </c:pt>
                <c:pt idx="2">
                  <c:v>3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437-49C3-B004-C33E911C670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13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aseline="0"/>
              <a:t>Pokud Mariánský sloup postavit, pak:</a:t>
            </a:r>
            <a:endParaRPr lang="cs-CZ"/>
          </a:p>
        </c:rich>
      </c:tx>
      <c:layout>
        <c:manualLayout>
          <c:xMode val="edge"/>
          <c:yMode val="edge"/>
          <c:x val="2.3481101559552773E-2"/>
          <c:y val="3.23755564548765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F0B-4D33-B0AE-DC347E7699F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F0B-4D33-B0AE-DC347E7699F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F0B-4D33-B0AE-DC347E7699F0}"/>
              </c:ext>
            </c:extLst>
          </c:dPt>
          <c:dLbls>
            <c:dLbl>
              <c:idx val="0"/>
              <c:layout>
                <c:manualLayout>
                  <c:x val="-1.2781386701662293E-2"/>
                  <c:y val="-0.32043197725284339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F0B-4D33-B0AE-DC347E7699F0}"/>
                </c:ext>
              </c:extLst>
            </c:dLbl>
            <c:dLbl>
              <c:idx val="1"/>
              <c:layout>
                <c:manualLayout>
                  <c:x val="-2.9215988626421698E-2"/>
                  <c:y val="6.156897054534849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F0B-4D33-B0AE-DC347E7699F0}"/>
                </c:ext>
              </c:extLst>
            </c:dLbl>
            <c:dLbl>
              <c:idx val="2"/>
              <c:layout>
                <c:manualLayout>
                  <c:x val="-7.2482040662348438E-2"/>
                  <c:y val="5.538972906699021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F0B-4D33-B0AE-DC347E7699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List1!$A$26:$A$28</c:f>
              <c:strCache>
                <c:ptCount val="3"/>
                <c:pt idx="0">
                  <c:v> originál</c:v>
                </c:pt>
                <c:pt idx="1">
                  <c:v>repliku</c:v>
                </c:pt>
                <c:pt idx="2">
                  <c:v>moderní dílo</c:v>
                </c:pt>
              </c:strCache>
            </c:strRef>
          </c:cat>
          <c:val>
            <c:numRef>
              <c:f>List1!$B$26:$B$28</c:f>
              <c:numCache>
                <c:formatCode>General</c:formatCode>
                <c:ptCount val="3"/>
                <c:pt idx="0">
                  <c:v>70</c:v>
                </c:pt>
                <c:pt idx="1">
                  <c:v>41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0B-4D33-B0AE-DC347E7699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i="0" u="none" strike="noStrike" baseline="0">
                <a:effectLst/>
              </a:rPr>
              <a:t>Kde stála v Brně socha Josefa II. (místo a objekt) 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16C-4A20-9CFE-EC569B20847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16C-4A20-9CFE-EC569B20847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16C-4A20-9CFE-EC569B20847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16C-4A20-9CFE-EC569B208477}"/>
              </c:ext>
            </c:extLst>
          </c:dPt>
          <c:dLbls>
            <c:dLbl>
              <c:idx val="0"/>
              <c:layout>
                <c:manualLayout>
                  <c:x val="0.13264355444778025"/>
                  <c:y val="-7.821541659876915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pt-BR" baseline="0"/>
                      <a:t>někde na Moravském náměstí; 29; 18%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74570894465531"/>
                      <c:h val="0.195874679027243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16C-4A20-9CFE-EC569B208477}"/>
                </c:ext>
              </c:extLst>
            </c:dLbl>
            <c:dLbl>
              <c:idx val="1"/>
              <c:layout>
                <c:manualLayout>
                  <c:x val="-8.5352574208599624E-2"/>
                  <c:y val="-9.1606846866968848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689094418753211"/>
                      <c:h val="0.118542768279495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16C-4A20-9CFE-EC569B208477}"/>
                </c:ext>
              </c:extLst>
            </c:dLbl>
            <c:dLbl>
              <c:idx val="2"/>
              <c:layout>
                <c:manualLayout>
                  <c:x val="0.13336883249306059"/>
                  <c:y val="6.686211577488225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16C-4A20-9CFE-EC569B208477}"/>
                </c:ext>
              </c:extLst>
            </c:dLbl>
            <c:dLbl>
              <c:idx val="3"/>
              <c:layout>
                <c:manualLayout>
                  <c:x val="0.12441978688015708"/>
                  <c:y val="-4.24545632016698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16B0B26-E9C0-4016-B0F8-4AA4A3E4DEF0}" type="CATEGORYNAME">
                      <a:rPr lang="en-US"/>
                      <a:pPr>
                        <a:defRPr/>
                      </a:pPr>
                      <a:t>[NÁZEV KATEGORIE]</a:t>
                    </a:fld>
                    <a:r>
                      <a:rPr lang="en-US"/>
                      <a:t> odpovědi;</a:t>
                    </a:r>
                    <a:r>
                      <a:rPr lang="en-US" baseline="0"/>
                      <a:t> 14; 
</a:t>
                    </a:r>
                    <a:fld id="{6E940FB3-CA00-4B15-9A71-B5C9296F4033}" type="PERCENTAGE">
                      <a:rPr lang="en-US" baseline="0"/>
                      <a:pPr>
                        <a:defRPr/>
                      </a:pPr>
                      <a:t>[PROCENTO]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80893707730978"/>
                      <c:h val="0.141173782017219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16C-4A20-9CFE-EC569B2084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List1!$A$398:$A$401</c:f>
              <c:strCache>
                <c:ptCount val="4"/>
                <c:pt idx="0">
                  <c:v>moravské náměstí</c:v>
                </c:pt>
                <c:pt idx="1">
                  <c:v>nevím</c:v>
                </c:pt>
                <c:pt idx="2">
                  <c:v>bez odpovědi</c:v>
                </c:pt>
                <c:pt idx="3">
                  <c:v>jiné</c:v>
                </c:pt>
              </c:strCache>
            </c:strRef>
          </c:cat>
          <c:val>
            <c:numRef>
              <c:f>List1!$B$398:$B$401</c:f>
              <c:numCache>
                <c:formatCode>General</c:formatCode>
                <c:ptCount val="4"/>
                <c:pt idx="0">
                  <c:v>29</c:v>
                </c:pt>
                <c:pt idx="1">
                  <c:v>47</c:v>
                </c:pt>
                <c:pt idx="2">
                  <c:v>71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16C-4A20-9CFE-EC569B2084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i="0" u="none" strike="noStrike" baseline="0">
                <a:effectLst/>
              </a:rPr>
              <a:t>Jan Palach: 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BC7-4428-97CF-F296495E229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BC7-4428-97CF-F296495E229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BC7-4428-97CF-F296495E229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BC7-4428-97CF-F296495E2295}"/>
              </c:ext>
            </c:extLst>
          </c:dPt>
          <c:dLbls>
            <c:dLbl>
              <c:idx val="0"/>
              <c:layout>
                <c:manualLayout>
                  <c:x val="5.5860892388451447E-2"/>
                  <c:y val="6.96270778652668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BC7-4428-97CF-F296495E2295}"/>
                </c:ext>
              </c:extLst>
            </c:dLbl>
            <c:dLbl>
              <c:idx val="1"/>
              <c:layout>
                <c:manualLayout>
                  <c:x val="-9.9664698162729659E-2"/>
                  <c:y val="-9.53242563429571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77777777777784"/>
                      <c:h val="0.4532870370370369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BC7-4428-97CF-F296495E2295}"/>
                </c:ext>
              </c:extLst>
            </c:dLbl>
            <c:dLbl>
              <c:idx val="2"/>
              <c:layout>
                <c:manualLayout>
                  <c:x val="-6.524923447069117E-2"/>
                  <c:y val="-1.573928258967629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BC7-4428-97CF-F296495E2295}"/>
                </c:ext>
              </c:extLst>
            </c:dLbl>
            <c:dLbl>
              <c:idx val="3"/>
              <c:layout>
                <c:manualLayout>
                  <c:x val="0.17840955818022747"/>
                  <c:y val="-3.316127150772819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CBC7-4428-97CF-F296495E22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List1!$A$483:$A$486</c:f>
              <c:strCache>
                <c:ptCount val="4"/>
                <c:pt idx="0">
                  <c:v>a) je pro mě hrdina, který chtěl národu otevřít oči</c:v>
                </c:pt>
                <c:pt idx="1">
                  <c:v>b) chtěl vyburcovat národ, ale na život se sahat nemá</c:v>
                </c:pt>
                <c:pt idx="2">
                  <c:v>c) zbytečná oběť, nic se nezměnilo</c:v>
                </c:pt>
                <c:pt idx="3">
                  <c:v>d) jiný názor</c:v>
                </c:pt>
              </c:strCache>
            </c:strRef>
          </c:cat>
          <c:val>
            <c:numRef>
              <c:f>List1!$B$483:$B$486</c:f>
              <c:numCache>
                <c:formatCode>General</c:formatCode>
                <c:ptCount val="4"/>
                <c:pt idx="0">
                  <c:v>69</c:v>
                </c:pt>
                <c:pt idx="1">
                  <c:v>68</c:v>
                </c:pt>
                <c:pt idx="2">
                  <c:v>20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BC7-4428-97CF-F296495E2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i="0" u="none" strike="noStrike" baseline="0">
                <a:effectLst/>
              </a:rPr>
              <a:t>Sv. Václav, přemyslovský kníže a hlavní zemský patron byl: </a:t>
            </a:r>
            <a:endParaRPr lang="cs-CZ"/>
          </a:p>
        </c:rich>
      </c:tx>
      <c:layout>
        <c:manualLayout>
          <c:xMode val="edge"/>
          <c:yMode val="edge"/>
          <c:x val="0.12410804068311036"/>
          <c:y val="3.39757435305122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642-431F-8008-1A55AD649CC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642-431F-8008-1A55AD649CC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642-431F-8008-1A55AD649CC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642-431F-8008-1A55AD649CC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642-431F-8008-1A55AD649CC5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642-431F-8008-1A55AD649CC5}"/>
              </c:ext>
            </c:extLst>
          </c:dPt>
          <c:dLbls>
            <c:dLbl>
              <c:idx val="0"/>
              <c:layout>
                <c:manualLayout>
                  <c:x val="-3.1347957223943408E-2"/>
                  <c:y val="1.57557877707793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642-431F-8008-1A55AD649CC5}"/>
                </c:ext>
              </c:extLst>
            </c:dLbl>
            <c:dLbl>
              <c:idx val="1"/>
              <c:layout>
                <c:manualLayout>
                  <c:x val="-2.2239754752878111E-2"/>
                  <c:y val="-7.560480924492858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642-431F-8008-1A55AD649CC5}"/>
                </c:ext>
              </c:extLst>
            </c:dLbl>
            <c:dLbl>
              <c:idx val="2"/>
              <c:layout>
                <c:manualLayout>
                  <c:x val="0.1231094955233166"/>
                  <c:y val="-0.1851305063066572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642-431F-8008-1A55AD649CC5}"/>
                </c:ext>
              </c:extLst>
            </c:dLbl>
            <c:dLbl>
              <c:idx val="3"/>
              <c:layout>
                <c:manualLayout>
                  <c:x val="0.11385573331111389"/>
                  <c:y val="-0.1931853583942568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C642-431F-8008-1A55AD649CC5}"/>
                </c:ext>
              </c:extLst>
            </c:dLbl>
            <c:dLbl>
              <c:idx val="4"/>
              <c:layout>
                <c:manualLayout>
                  <c:x val="0.23919718368537249"/>
                  <c:y val="-3.545053699432885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642-431F-8008-1A55AD649CC5}"/>
                </c:ext>
              </c:extLst>
            </c:dLbl>
            <c:dLbl>
              <c:idx val="5"/>
              <c:layout>
                <c:manualLayout>
                  <c:x val="2.0898638149295518E-2"/>
                  <c:y val="2.363368165616901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C642-431F-8008-1A55AD649C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List1!$A$370:$A$375</c:f>
              <c:strCache>
                <c:ptCount val="6"/>
                <c:pt idx="0">
                  <c:v>a) jednou z nejvýznamnějších osobností národa</c:v>
                </c:pt>
                <c:pt idx="1">
                  <c:v>b) v podstatě kolaborantem, který se zbytečně sklonil před Němcem Jindřichem</c:v>
                </c:pt>
                <c:pt idx="2">
                  <c:v>c) významná osobnost, bohužel zároveň i kolaborant s Němci</c:v>
                </c:pt>
                <c:pt idx="3">
                  <c:v>d) dnešním lidem už mnoho neříká</c:v>
                </c:pt>
                <c:pt idx="4">
                  <c:v>e) raně středověký kníže jako každý jiný</c:v>
                </c:pt>
                <c:pt idx="5">
                  <c:v>f) ani jedno</c:v>
                </c:pt>
              </c:strCache>
            </c:strRef>
          </c:cat>
          <c:val>
            <c:numRef>
              <c:f>List1!$B$370:$B$375</c:f>
              <c:numCache>
                <c:formatCode>General</c:formatCode>
                <c:ptCount val="6"/>
                <c:pt idx="0">
                  <c:v>120</c:v>
                </c:pt>
                <c:pt idx="1">
                  <c:v>18</c:v>
                </c:pt>
                <c:pt idx="2">
                  <c:v>22</c:v>
                </c:pt>
                <c:pt idx="3">
                  <c:v>18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642-431F-8008-1A55AD649CC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16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Kdo to byl Václav Radecký?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F27-4FB7-8176-BFB946BCDC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F27-4FB7-8176-BFB946BCDC2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F27-4FB7-8176-BFB946BCDC23}"/>
              </c:ext>
            </c:extLst>
          </c:dPt>
          <c:dLbls>
            <c:dLbl>
              <c:idx val="0"/>
              <c:layout>
                <c:manualLayout>
                  <c:x val="3.4455818022747157E-2"/>
                  <c:y val="-7.2112860892388454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F27-4FB7-8176-BFB946BCDC23}"/>
                </c:ext>
              </c:extLst>
            </c:dLbl>
            <c:dLbl>
              <c:idx val="1"/>
              <c:layout>
                <c:manualLayout>
                  <c:x val="-2.7259405074365705E-2"/>
                  <c:y val="-2.812481773111694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F27-4FB7-8176-BFB946BCDC23}"/>
                </c:ext>
              </c:extLst>
            </c:dLbl>
            <c:dLbl>
              <c:idx val="2"/>
              <c:layout>
                <c:manualLayout>
                  <c:x val="5.719816272965879E-3"/>
                  <c:y val="-2.440762613006711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F27-4FB7-8176-BFB946BCDC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List1!$E$280:$E$282</c:f>
              <c:strCache>
                <c:ptCount val="3"/>
                <c:pt idx="0">
                  <c:v>nevím</c:v>
                </c:pt>
                <c:pt idx="1">
                  <c:v>odpovědi typu: rakouský vojenský velitel, maršál, generál…</c:v>
                </c:pt>
                <c:pt idx="2">
                  <c:v>bez odpovědi</c:v>
                </c:pt>
              </c:strCache>
            </c:strRef>
          </c:cat>
          <c:val>
            <c:numRef>
              <c:f>List1!$F$280:$F$282</c:f>
              <c:numCache>
                <c:formatCode>General</c:formatCode>
                <c:ptCount val="3"/>
                <c:pt idx="0">
                  <c:v>11</c:v>
                </c:pt>
                <c:pt idx="1">
                  <c:v>80</c:v>
                </c:pt>
                <c:pt idx="2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27-4FB7-8176-BFB946BCD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i="0" u="none" strike="noStrike" baseline="0">
                <a:effectLst/>
              </a:rPr>
              <a:t>Kde byla v Praze socha Václava Radeckého? 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explosion val="18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824-4C40-9DB4-28A8811959E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824-4C40-9DB4-28A8811959E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824-4C40-9DB4-28A8811959E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824-4C40-9DB4-28A8811959E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824-4C40-9DB4-28A8811959E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824-4C40-9DB4-28A8811959E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3824-4C40-9DB4-28A8811959EA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3824-4C40-9DB4-28A8811959EA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3824-4C40-9DB4-28A8811959EA}"/>
              </c:ext>
            </c:extLst>
          </c:dPt>
          <c:dLbls>
            <c:dLbl>
              <c:idx val="0"/>
              <c:layout>
                <c:manualLayout>
                  <c:x val="7.5047494063242015E-2"/>
                  <c:y val="-0.1342200679043358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824-4C40-9DB4-28A8811959EA}"/>
                </c:ext>
              </c:extLst>
            </c:dLbl>
            <c:dLbl>
              <c:idx val="2"/>
              <c:layout>
                <c:manualLayout>
                  <c:x val="-0.10428626109236346"/>
                  <c:y val="0.31036851273573141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824-4C40-9DB4-28A8811959EA}"/>
                </c:ext>
              </c:extLst>
            </c:dLbl>
            <c:dLbl>
              <c:idx val="3"/>
              <c:layout>
                <c:manualLayout>
                  <c:x val="-0.12048400199975003"/>
                  <c:y val="0.16822708752727739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824-4C40-9DB4-28A8811959EA}"/>
                </c:ext>
              </c:extLst>
            </c:dLbl>
            <c:dLbl>
              <c:idx val="5"/>
              <c:layout>
                <c:manualLayout>
                  <c:x val="-0.21950209348831395"/>
                  <c:y val="-0.1281776441150391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824-4C40-9DB4-28A8811959EA}"/>
                </c:ext>
              </c:extLst>
            </c:dLbl>
            <c:dLbl>
              <c:idx val="6"/>
              <c:layout>
                <c:manualLayout>
                  <c:x val="-0.1390591019872516"/>
                  <c:y val="-0.2741349324415444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3824-4C40-9DB4-28A8811959EA}"/>
                </c:ext>
              </c:extLst>
            </c:dLbl>
            <c:dLbl>
              <c:idx val="7"/>
              <c:layout>
                <c:manualLayout>
                  <c:x val="4.1351784151981E-2"/>
                  <c:y val="-0.2727618925171769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3824-4C40-9DB4-28A8811959EA}"/>
                </c:ext>
              </c:extLst>
            </c:dLbl>
            <c:dLbl>
              <c:idx val="8"/>
              <c:layout>
                <c:manualLayout>
                  <c:x val="9.7940442629856309E-2"/>
                  <c:y val="0.10166364923965726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3824-4C40-9DB4-28A8811959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List1!$A$266:$A$274</c:f>
              <c:strCache>
                <c:ptCount val="9"/>
                <c:pt idx="0">
                  <c:v>nevím</c:v>
                </c:pt>
                <c:pt idx="1">
                  <c:v>Malostranské náměstí</c:v>
                </c:pt>
                <c:pt idx="2">
                  <c:v>Malá Strana, před italským velvyslanectvím</c:v>
                </c:pt>
                <c:pt idx="3">
                  <c:v>na Václavském náměstí</c:v>
                </c:pt>
                <c:pt idx="4">
                  <c:v>někde v Praze</c:v>
                </c:pt>
                <c:pt idx="5">
                  <c:v>náměstí (?)</c:v>
                </c:pt>
                <c:pt idx="6">
                  <c:v>na jednom z mnoha pražských náměstí</c:v>
                </c:pt>
                <c:pt idx="7">
                  <c:v>Moravské náměstí</c:v>
                </c:pt>
                <c:pt idx="8">
                  <c:v>bez odpovědi</c:v>
                </c:pt>
              </c:strCache>
            </c:strRef>
          </c:cat>
          <c:val>
            <c:numRef>
              <c:f>List1!$B$266:$B$274</c:f>
              <c:numCache>
                <c:formatCode>General</c:formatCode>
                <c:ptCount val="9"/>
                <c:pt idx="0">
                  <c:v>43</c:v>
                </c:pt>
                <c:pt idx="1">
                  <c:v>28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824-4C40-9DB4-28A8811959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6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i="0" u="none" strike="noStrike" baseline="0">
                <a:effectLst/>
              </a:rPr>
              <a:t>Socha Radeckého:</a:t>
            </a:r>
            <a:r>
              <a:rPr lang="cs-CZ" sz="1600" b="1" i="0" u="none" strike="noStrike" baseline="0"/>
              <a:t> 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BE7-4B15-9AAE-3B3E9B77E5A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BE7-4B15-9AAE-3B3E9B77E5A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BE7-4B15-9AAE-3B3E9B77E5A0}"/>
              </c:ext>
            </c:extLst>
          </c:dPt>
          <c:dLbls>
            <c:dLbl>
              <c:idx val="0"/>
              <c:layout>
                <c:manualLayout>
                  <c:x val="-1.1701662292213472E-3"/>
                  <c:y val="-0.1194094488188976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BE7-4B15-9AAE-3B3E9B77E5A0}"/>
                </c:ext>
              </c:extLst>
            </c:dLbl>
            <c:dLbl>
              <c:idx val="1"/>
              <c:layout>
                <c:manualLayout>
                  <c:x val="-5.816972878390201E-2"/>
                  <c:y val="-2.56711140274132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BE7-4B15-9AAE-3B3E9B77E5A0}"/>
                </c:ext>
              </c:extLst>
            </c:dLbl>
            <c:dLbl>
              <c:idx val="2"/>
              <c:layout>
                <c:manualLayout>
                  <c:x val="1.3180227471566055E-2"/>
                  <c:y val="-7.425816564596092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BE7-4B15-9AAE-3B3E9B77E5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List1!$A$365:$A$367</c:f>
              <c:strCache>
                <c:ptCount val="3"/>
                <c:pt idx="0">
                  <c:v>a) má se vrátit zpátky</c:v>
                </c:pt>
                <c:pt idx="1">
                  <c:v>b) nemá se vrátit zpátky</c:v>
                </c:pt>
                <c:pt idx="2">
                  <c:v>c) jiný názor</c:v>
                </c:pt>
              </c:strCache>
            </c:strRef>
          </c:cat>
          <c:val>
            <c:numRef>
              <c:f>List1!$B$365:$B$367</c:f>
              <c:numCache>
                <c:formatCode>General</c:formatCode>
                <c:ptCount val="3"/>
                <c:pt idx="0">
                  <c:v>49</c:v>
                </c:pt>
                <c:pt idx="1">
                  <c:v>14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E7-4B15-9AAE-3B3E9B77E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i="0" u="none" strike="noStrike" baseline="0">
                <a:effectLst/>
              </a:rPr>
              <a:t>Pomník s přezdívkou "fronta na maso"- </a:t>
            </a:r>
            <a:br>
              <a:rPr lang="cs-CZ" sz="1600" b="1" i="0" u="none" strike="noStrike" baseline="0">
                <a:effectLst/>
              </a:rPr>
            </a:br>
            <a:r>
              <a:rPr lang="cs-CZ" sz="1600" b="1" i="0" u="none" strike="noStrike" baseline="0">
                <a:effectLst/>
              </a:rPr>
              <a:t>o co se jednalo a kde stál? </a:t>
            </a:r>
            <a:endParaRPr lang="cs-CZ"/>
          </a:p>
        </c:rich>
      </c:tx>
      <c:layout>
        <c:manualLayout>
          <c:xMode val="edge"/>
          <c:yMode val="edge"/>
          <c:x val="2.6016255721357025E-2"/>
          <c:y val="3.59752772838879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097-47CB-914D-192052E3764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097-47CB-914D-192052E3764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097-47CB-914D-192052E3764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097-47CB-914D-192052E3764A}"/>
              </c:ext>
            </c:extLst>
          </c:dPt>
          <c:dLbls>
            <c:dLbl>
              <c:idx val="0"/>
              <c:layout>
                <c:manualLayout>
                  <c:x val="4.9031277340332462E-2"/>
                  <c:y val="-4.372776319626714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097-47CB-914D-192052E3764A}"/>
                </c:ext>
              </c:extLst>
            </c:dLbl>
            <c:dLbl>
              <c:idx val="1"/>
              <c:layout>
                <c:manualLayout>
                  <c:x val="0.10604625984251968"/>
                  <c:y val="1.866652085156022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097-47CB-914D-192052E3764A}"/>
                </c:ext>
              </c:extLst>
            </c:dLbl>
            <c:dLbl>
              <c:idx val="2"/>
              <c:layout>
                <c:manualLayout>
                  <c:x val="0.15348359580052492"/>
                  <c:y val="-0.1255118110236220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097-47CB-914D-192052E3764A}"/>
                </c:ext>
              </c:extLst>
            </c:dLbl>
            <c:dLbl>
              <c:idx val="3"/>
              <c:layout>
                <c:manualLayout>
                  <c:x val="-2.613976377952756E-2"/>
                  <c:y val="6.172717993584139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097-47CB-914D-192052E376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List1!$E$454:$E$457</c:f>
              <c:strCache>
                <c:ptCount val="4"/>
                <c:pt idx="0">
                  <c:v>jiné odpovědi</c:v>
                </c:pt>
                <c:pt idx="1">
                  <c:v>nevím</c:v>
                </c:pt>
                <c:pt idx="2">
                  <c:v>souvislost se Stalinem</c:v>
                </c:pt>
                <c:pt idx="3">
                  <c:v>bez odpovědi</c:v>
                </c:pt>
              </c:strCache>
            </c:strRef>
          </c:cat>
          <c:val>
            <c:numRef>
              <c:f>List1!$F$454:$F$457</c:f>
              <c:numCache>
                <c:formatCode>General</c:formatCode>
                <c:ptCount val="4"/>
                <c:pt idx="0">
                  <c:v>18</c:v>
                </c:pt>
                <c:pt idx="1">
                  <c:v>7</c:v>
                </c:pt>
                <c:pt idx="2">
                  <c:v>82</c:v>
                </c:pt>
                <c:pt idx="3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097-47CB-914D-192052E376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i="0" u="none" strike="noStrike" baseline="0">
                <a:effectLst/>
              </a:rPr>
              <a:t>Socha maršála Koněva v Bubenči: </a:t>
            </a:r>
            <a:endParaRPr lang="cs-CZ"/>
          </a:p>
        </c:rich>
      </c:tx>
      <c:layout>
        <c:manualLayout>
          <c:xMode val="edge"/>
          <c:yMode val="edge"/>
          <c:x val="0.31654024755781268"/>
          <c:y val="5.33902425734378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486-43B3-87DB-835F0F37D84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486-43B3-87DB-835F0F37D84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486-43B3-87DB-835F0F37D84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486-43B3-87DB-835F0F37D840}"/>
              </c:ext>
            </c:extLst>
          </c:dPt>
          <c:dLbls>
            <c:dLbl>
              <c:idx val="0"/>
              <c:layout>
                <c:manualLayout>
                  <c:x val="-4.2857786267840786E-2"/>
                  <c:y val="-1.403231790506619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47440944881889"/>
                      <c:h val="0.31902777777777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486-43B3-87DB-835F0F37D840}"/>
                </c:ext>
              </c:extLst>
            </c:dLbl>
            <c:dLbl>
              <c:idx val="1"/>
              <c:layout>
                <c:manualLayout>
                  <c:x val="-3.0075168118778053E-2"/>
                  <c:y val="0.131133965660794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60539979231565"/>
                      <c:h val="0.301890839349976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486-43B3-87DB-835F0F37D840}"/>
                </c:ext>
              </c:extLst>
            </c:dLbl>
            <c:dLbl>
              <c:idx val="2"/>
              <c:layout>
                <c:manualLayout>
                  <c:x val="6.4040829955427175E-2"/>
                  <c:y val="-4.8308184497831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401869158878504"/>
                      <c:h val="0.224595175879885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486-43B3-87DB-835F0F37D840}"/>
                </c:ext>
              </c:extLst>
            </c:dLbl>
            <c:dLbl>
              <c:idx val="3"/>
              <c:layout>
                <c:manualLayout>
                  <c:x val="-6.77180884933762E-3"/>
                  <c:y val="4.88506455216770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444444444444444"/>
                      <c:h val="0.154137714299001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486-43B3-87DB-835F0F37D8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List1!$A$254:$A$257</c:f>
              <c:strCache>
                <c:ptCount val="4"/>
                <c:pt idx="0">
                  <c:v>a) patří tam, osvobozoval Československo koncem 2. sv. války</c:v>
                </c:pt>
                <c:pt idx="1">
                  <c:v>b) nepatří tam, má na svědomí invazi SSSR 21. srpna 1968</c:v>
                </c:pt>
                <c:pt idx="2">
                  <c:v>c) nechat, je to svědectví dějin</c:v>
                </c:pt>
                <c:pt idx="3">
                  <c:v>d) jiná odpověď:</c:v>
                </c:pt>
              </c:strCache>
            </c:strRef>
          </c:cat>
          <c:val>
            <c:numRef>
              <c:f>List1!$B$254:$B$257</c:f>
              <c:numCache>
                <c:formatCode>General</c:formatCode>
                <c:ptCount val="4"/>
                <c:pt idx="0">
                  <c:v>10</c:v>
                </c:pt>
                <c:pt idx="1">
                  <c:v>40</c:v>
                </c:pt>
                <c:pt idx="2">
                  <c:v>101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86-43B3-87DB-835F0F37D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5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i="0" u="none" strike="noStrike" baseline="0">
                <a:effectLst/>
              </a:rPr>
              <a:t>Mauzoleum V. I. Lenina: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EDB-42E1-9177-95A950A4C3B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EDB-42E1-9177-95A950A4C3B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EDB-42E1-9177-95A950A4C3B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EDB-42E1-9177-95A950A4C3B7}"/>
              </c:ext>
            </c:extLst>
          </c:dPt>
          <c:dLbls>
            <c:dLbl>
              <c:idx val="0"/>
              <c:layout>
                <c:manualLayout>
                  <c:x val="0.10277777777777777"/>
                  <c:y val="-8.33333333333333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624999999999999"/>
                      <c:h val="0.32638888888888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EDB-42E1-9177-95A950A4C3B7}"/>
                </c:ext>
              </c:extLst>
            </c:dLbl>
            <c:dLbl>
              <c:idx val="1"/>
              <c:layout>
                <c:manualLayout>
                  <c:x val="-4.193525809273841E-2"/>
                  <c:y val="5.340004374453193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EDB-42E1-9177-95A950A4C3B7}"/>
                </c:ext>
              </c:extLst>
            </c:dLbl>
            <c:dLbl>
              <c:idx val="2"/>
              <c:layout>
                <c:manualLayout>
                  <c:x val="-5.8847878390201225E-2"/>
                  <c:y val="6.102398658501020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EDB-42E1-9177-95A950A4C3B7}"/>
                </c:ext>
              </c:extLst>
            </c:dLbl>
            <c:dLbl>
              <c:idx val="3"/>
              <c:layout>
                <c:manualLayout>
                  <c:x val="4.6699475065616801E-2"/>
                  <c:y val="2.3494459025955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358333333333332"/>
                      <c:h val="0.185046296296296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EDB-42E1-9177-95A950A4C3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List1!$A$466:$A$469</c:f>
              <c:strCache>
                <c:ptCount val="4"/>
                <c:pt idx="0">
                  <c:v>a) nechat, je to skvělé poučení o minulosti a turistická atraktivita</c:v>
                </c:pt>
                <c:pt idx="1">
                  <c:v>b) už dávno tam nemělo co dělat</c:v>
                </c:pt>
                <c:pt idx="2">
                  <c:v>c) Lenina pohřbít, stejně jako Stalina</c:v>
                </c:pt>
                <c:pt idx="3">
                  <c:v>d) je mi to jedno</c:v>
                </c:pt>
              </c:strCache>
            </c:strRef>
          </c:cat>
          <c:val>
            <c:numRef>
              <c:f>List1!$B$466:$B$469</c:f>
              <c:numCache>
                <c:formatCode>General</c:formatCode>
                <c:ptCount val="4"/>
                <c:pt idx="0">
                  <c:v>73</c:v>
                </c:pt>
                <c:pt idx="1">
                  <c:v>14</c:v>
                </c:pt>
                <c:pt idx="2">
                  <c:v>49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EDB-42E1-9177-95A950A4C3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7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i="0" u="none" strike="noStrike" baseline="0">
                <a:effectLst/>
              </a:rPr>
              <a:t>Je mi bližší přístup: </a:t>
            </a:r>
            <a:endParaRPr lang="cs-CZ"/>
          </a:p>
        </c:rich>
      </c:tx>
      <c:layout>
        <c:manualLayout>
          <c:xMode val="edge"/>
          <c:yMode val="edge"/>
          <c:x val="0.40880555555555559"/>
          <c:y val="5.5555555555555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34A-43A6-A0DD-D5BD48C6C32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34A-43A6-A0DD-D5BD48C6C32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34A-43A6-A0DD-D5BD48C6C32F}"/>
              </c:ext>
            </c:extLst>
          </c:dPt>
          <c:dLbls>
            <c:dLbl>
              <c:idx val="0"/>
              <c:layout>
                <c:manualLayout>
                  <c:x val="5.4491360454943134E-2"/>
                  <c:y val="-0.144143518518518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63888888888886"/>
                      <c:h val="0.652152960046660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34A-43A6-A0DD-D5BD48C6C32F}"/>
                </c:ext>
              </c:extLst>
            </c:dLbl>
            <c:dLbl>
              <c:idx val="1"/>
              <c:layout>
                <c:manualLayout>
                  <c:x val="-0.38497265966754157"/>
                  <c:y val="-1.4513706620005833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04177602799656"/>
                      <c:h val="0.471597404491105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34A-43A6-A0DD-D5BD48C6C32F}"/>
                </c:ext>
              </c:extLst>
            </c:dLbl>
            <c:dLbl>
              <c:idx val="2"/>
              <c:layout>
                <c:manualLayout>
                  <c:x val="-8.7023403324584428E-2"/>
                  <c:y val="3.703703703703703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34A-43A6-A0DD-D5BD48C6C3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List1!$A$460:$A$462</c:f>
              <c:strCache>
                <c:ptCount val="3"/>
                <c:pt idx="0">
                  <c:v>a) všechno je součástí historie, neměly by se bourat ani sochy diktátorů, osobností, mauzolea, představitelů totalitních režimů, problematických jako např. v Rusku</c:v>
                </c:pt>
                <c:pt idx="1">
                  <c:v>b) S negativní minulostí a postavami je třeba rázně zúčtovat a odstranit je a distancovat se od nich naprosto, SRN</c:v>
                </c:pt>
                <c:pt idx="2">
                  <c:v>c) ať si lidé rozhodnou, co nechat, co shodit, vzdělaný člověk se správně zorientuje v každém prostředí</c:v>
                </c:pt>
              </c:strCache>
            </c:strRef>
          </c:cat>
          <c:val>
            <c:numRef>
              <c:f>List1!$B$460:$B$462</c:f>
              <c:numCache>
                <c:formatCode>General</c:formatCode>
                <c:ptCount val="3"/>
                <c:pt idx="0">
                  <c:v>44</c:v>
                </c:pt>
                <c:pt idx="1">
                  <c:v>28</c:v>
                </c:pt>
                <c:pt idx="2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4A-43A6-A0DD-D5BD48C6C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8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FBAB2-57C0-43BE-8337-06D70F22A2CA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DA0CC-6F82-4FC1-96F3-521C6CDFDB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56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335F-2154-4AF0-9D84-65389D9B9AC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406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254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7863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3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00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68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58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904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0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119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443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06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609C2-8876-4E31-A4D3-8466985E350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45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znam.cz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o.seznam.cz/ochrana-udaju/personalizace-obsahu-a-reklamy?lu=1" TargetMode="External"/><Relationship Id="rId5" Type="http://schemas.openxmlformats.org/officeDocument/2006/relationships/image" Target="../media/image25.gif"/><Relationship Id="rId4" Type="http://schemas.openxmlformats.org/officeDocument/2006/relationships/hyperlink" Target="https://www.seznam.cz/prohlizec/?sourceId=12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novinky.cz/historie/clanek/pomnik-rozporuplnym-vlasovcum-ani-historici-nejsou-zajedno-40305354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78377" y="-87086"/>
            <a:ext cx="12183291" cy="6705601"/>
          </a:xfrm>
          <a:solidFill>
            <a:srgbClr val="FFC000"/>
          </a:solidFill>
          <a:ln>
            <a:solidFill>
              <a:srgbClr val="00B0F0"/>
            </a:solidFill>
          </a:ln>
        </p:spPr>
        <p:txBody>
          <a:bodyPr/>
          <a:lstStyle/>
          <a:p>
            <a:r>
              <a:rPr lang="cs-CZ" dirty="0" smtClean="0"/>
              <a:t>Mgr. Jiří Mihola, Ph.D. </a:t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smtClean="0"/>
              <a:t>Masarykova univerzita)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b="1" i="1" dirty="0" smtClean="0"/>
              <a:t>Oslava nebo trauma? </a:t>
            </a:r>
            <a:br>
              <a:rPr lang="cs-CZ" b="1" i="1" dirty="0" smtClean="0"/>
            </a:br>
            <a:r>
              <a:rPr lang="cs-CZ" b="1" i="1" dirty="0" smtClean="0"/>
              <a:t>Pomníky a památníky v ČR jako zrcadlo doby a </a:t>
            </a:r>
            <a:r>
              <a:rPr lang="cs-CZ" b="1" i="1" dirty="0" err="1" smtClean="0"/>
              <a:t>politicko</a:t>
            </a:r>
            <a:r>
              <a:rPr lang="cs-CZ" b="1" i="1" dirty="0" smtClean="0"/>
              <a:t> - společenských přeměn ve 20. století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1500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S. Jan Nepomucký </a:t>
            </a:r>
            <a:br>
              <a:rPr lang="cs-CZ" sz="3200" b="1" dirty="0" smtClean="0"/>
            </a:br>
            <a:r>
              <a:rPr lang="cs-CZ" sz="3200" b="1" dirty="0" smtClean="0"/>
              <a:t>od Jana Brokoffa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1446" y="2034165"/>
            <a:ext cx="5985011" cy="336656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82192" y="1569856"/>
            <a:ext cx="6579327" cy="37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7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9728" y="0"/>
            <a:ext cx="12198096" cy="1690689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Josef II. aneb, když císař okusí práci poddaných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949440" y="1399033"/>
            <a:ext cx="5242560" cy="4777930"/>
          </a:xfrm>
        </p:spPr>
        <p:txBody>
          <a:bodyPr/>
          <a:lstStyle/>
          <a:p>
            <a:r>
              <a:rPr lang="cs-CZ" dirty="0"/>
              <a:t>Reliéf od slavného vídeňského sochaře </a:t>
            </a:r>
            <a:r>
              <a:rPr lang="cs-CZ" b="1" dirty="0"/>
              <a:t>Josefa </a:t>
            </a:r>
            <a:r>
              <a:rPr lang="cs-CZ" b="1" dirty="0" err="1"/>
              <a:t>Kliebera</a:t>
            </a:r>
            <a:r>
              <a:rPr lang="cs-CZ" b="1" dirty="0"/>
              <a:t> </a:t>
            </a:r>
            <a:r>
              <a:rPr lang="cs-CZ" dirty="0"/>
              <a:t>zachytil </a:t>
            </a:r>
            <a:r>
              <a:rPr lang="cs-CZ" b="1" dirty="0"/>
              <a:t>událost z 19. srpna 1769</a:t>
            </a:r>
            <a:r>
              <a:rPr lang="cs-CZ" dirty="0"/>
              <a:t>, kdy Josef II. vyoral při zastávce na cestě do Olšan na Vyškovsku brázdu na poli u Slavíkovic. </a:t>
            </a:r>
            <a:r>
              <a:rPr lang="cs-CZ" b="1" dirty="0" err="1"/>
              <a:t>Klieber</a:t>
            </a:r>
            <a:r>
              <a:rPr lang="cs-CZ" dirty="0"/>
              <a:t> patřil ke skupině nejvýznamnějších sochařů první poloviny 19. století ve střední </a:t>
            </a:r>
            <a:r>
              <a:rPr lang="cs-CZ" dirty="0" smtClean="0"/>
              <a:t>Evropě</a:t>
            </a:r>
            <a:r>
              <a:rPr lang="cs-CZ" dirty="0"/>
              <a:t>. </a:t>
            </a:r>
            <a:endParaRPr lang="cs-CZ" dirty="0" smtClean="0"/>
          </a:p>
          <a:p>
            <a:r>
              <a:rPr lang="cs-CZ" dirty="0" smtClean="0"/>
              <a:t>Odhalen </a:t>
            </a:r>
            <a:r>
              <a:rPr lang="cs-CZ" b="1" dirty="0" smtClean="0"/>
              <a:t>1836</a:t>
            </a:r>
            <a:endParaRPr lang="cs-CZ" b="1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43" y="1624416"/>
            <a:ext cx="7697262" cy="4327164"/>
          </a:xfrm>
        </p:spPr>
      </p:pic>
    </p:spTree>
    <p:extLst>
      <p:ext uri="{BB962C8B-B14F-4D97-AF65-F5344CB8AC3E}">
        <p14:creationId xmlns:p14="http://schemas.microsoft.com/office/powerpoint/2010/main" val="1273736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69669"/>
            <a:ext cx="12258022" cy="1412859"/>
          </a:xfrm>
        </p:spPr>
        <p:txBody>
          <a:bodyPr>
            <a:normAutofit fontScale="90000"/>
          </a:bodyPr>
          <a:lstStyle/>
          <a:p>
            <a:r>
              <a:rPr lang="cs-CZ" sz="3100" dirty="0"/>
              <a:t>29m vysoký pomník-fontána založený </a:t>
            </a:r>
            <a:r>
              <a:rPr lang="cs-CZ" sz="3100" b="1" dirty="0"/>
              <a:t>22. 8. 1845 a odhalený 30. 5.1850 </a:t>
            </a:r>
            <a:r>
              <a:rPr lang="cs-CZ" sz="3100" dirty="0"/>
              <a:t>arch. J. O. </a:t>
            </a:r>
            <a:r>
              <a:rPr lang="cs-CZ" sz="3100" dirty="0" err="1"/>
              <a:t>Krannerem</a:t>
            </a:r>
            <a:r>
              <a:rPr lang="cs-CZ" sz="3100" dirty="0"/>
              <a:t>. Plastiky od Josefa Maxe a Josefa K. </a:t>
            </a:r>
            <a:r>
              <a:rPr lang="cs-CZ" sz="3100" dirty="0" err="1"/>
              <a:t>Bôhma</a:t>
            </a:r>
            <a:r>
              <a:rPr lang="cs-CZ" sz="3100" dirty="0"/>
              <a:t>. Z vrcholu shlíží jezdecká sochy císaře Františka I., ostatní sochy reprezentují 16 krajů a Prahu.</a:t>
            </a:r>
            <a:endParaRPr lang="cs-CZ" sz="31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95689" y="2901671"/>
            <a:ext cx="6650734" cy="374103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5809" y="284337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56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69068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7. HISTORIE VERSUS POLITIKA</a:t>
            </a:r>
            <a:br>
              <a:rPr lang="cs-CZ" dirty="0" smtClean="0"/>
            </a:br>
            <a:r>
              <a:rPr lang="cs-CZ" dirty="0" smtClean="0"/>
              <a:t>aneb když chybí historické znalosti, vkrádají se do politické diskuse blbosti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50739" y="1690688"/>
            <a:ext cx="7040741" cy="5284044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SV. VÁCLAV – DEN ČESKÉ STÁTNOSTI</a:t>
            </a:r>
          </a:p>
          <a:p>
            <a:r>
              <a:rPr lang="cs-CZ" dirty="0" smtClean="0"/>
              <a:t>Vyhlášení dne státním svátkem bylo navrženo na základě usnesení výboru pro vědu, vzdělání, kulturu, mládež a tělovýchovu PS PČR z 24. března 2000. </a:t>
            </a:r>
          </a:p>
          <a:p>
            <a:r>
              <a:rPr lang="cs-CZ" dirty="0" smtClean="0"/>
              <a:t>Výbor zvolil pro státní svátek označení „</a:t>
            </a:r>
            <a:r>
              <a:rPr lang="cs-CZ" i="1" dirty="0" smtClean="0"/>
              <a:t>Den české státnosti – Svatý Václav</a:t>
            </a:r>
            <a:r>
              <a:rPr lang="cs-CZ" dirty="0" smtClean="0"/>
              <a:t>“.</a:t>
            </a:r>
            <a:endParaRPr lang="cs-CZ" baseline="30000" dirty="0"/>
          </a:p>
          <a:p>
            <a:r>
              <a:rPr lang="cs-CZ" dirty="0" smtClean="0"/>
              <a:t>Při druhém čtení návrhu zákona se k tomuto dni vyjádřil nejprve tehdejší premiér Miloš Zeman, který svátek s ohledem na historický kontext nepřímo označil za symbol servility  a kolaborace.</a:t>
            </a:r>
            <a:endParaRPr lang="cs-CZ" baseline="30000" dirty="0"/>
          </a:p>
          <a:p>
            <a:r>
              <a:rPr lang="cs-CZ" dirty="0" smtClean="0"/>
              <a:t>Poslanec Vojtěch Filip poté navrhl vypuštění tohoto dne ze seznamu státních svátků uvedených v návrhu zákona.</a:t>
            </a:r>
            <a:endParaRPr lang="cs-CZ" baseline="30000" dirty="0"/>
          </a:p>
          <a:p>
            <a:r>
              <a:rPr lang="cs-CZ" dirty="0" smtClean="0"/>
              <a:t> Nakonec navrhl poslanec Vlastimil Tlustý, aby svátek nesl označení „</a:t>
            </a:r>
            <a:r>
              <a:rPr lang="cs-CZ" i="1" dirty="0" smtClean="0"/>
              <a:t>Den české státnosti</a:t>
            </a:r>
            <a:r>
              <a:rPr lang="cs-CZ" dirty="0" smtClean="0"/>
              <a:t>“</a:t>
            </a: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32" y="1690688"/>
            <a:ext cx="3826676" cy="5098986"/>
          </a:xfrm>
        </p:spPr>
      </p:pic>
    </p:spTree>
    <p:extLst>
      <p:ext uri="{BB962C8B-B14F-4D97-AF65-F5344CB8AC3E}">
        <p14:creationId xmlns:p14="http://schemas.microsoft.com/office/powerpoint/2010/main" val="3153907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BEE06904-26D8-46BC-90B2-B596B47E4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6678815"/>
              </p:ext>
            </p:extLst>
          </p:nvPr>
        </p:nvGraphicFramePr>
        <p:xfrm>
          <a:off x="1515291" y="156754"/>
          <a:ext cx="9292046" cy="6601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79323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252960" cy="1179576"/>
          </a:xfrm>
        </p:spPr>
        <p:txBody>
          <a:bodyPr>
            <a:normAutofit fontScale="90000"/>
          </a:bodyPr>
          <a:lstStyle/>
          <a:p>
            <a:r>
              <a:rPr lang="cs-CZ" sz="2200" b="1" dirty="0" err="1" smtClean="0"/>
              <a:t>L.Šaloun</a:t>
            </a:r>
            <a:r>
              <a:rPr lang="cs-CZ" sz="2200" b="1" dirty="0" smtClean="0"/>
              <a:t>: Mistr Jan Hus (1915) – staroměstské </a:t>
            </a:r>
            <a:r>
              <a:rPr lang="cs-CZ" sz="2200" b="1" dirty="0" smtClean="0"/>
              <a:t>náměstí. </a:t>
            </a:r>
            <a:r>
              <a:rPr lang="cs-CZ" sz="2200" dirty="0" smtClean="0"/>
              <a:t>Finanční </a:t>
            </a:r>
            <a:r>
              <a:rPr lang="cs-CZ" sz="2200" dirty="0"/>
              <a:t>prostředky pro vybudování pomníku byly obstarány prostřednictvím veřejné sbírky. První soutěž na návrh pomníku byla vypsána již roku </a:t>
            </a:r>
            <a:r>
              <a:rPr lang="cs-CZ" sz="2200" dirty="0" smtClean="0"/>
              <a:t>1891; </a:t>
            </a:r>
            <a:r>
              <a:rPr lang="cs-CZ" sz="2200" dirty="0"/>
              <a:t>pomník měl stát na </a:t>
            </a:r>
            <a:r>
              <a:rPr lang="cs-CZ" sz="2200" dirty="0" smtClean="0"/>
              <a:t>Malém náměstí. </a:t>
            </a:r>
            <a:r>
              <a:rPr lang="cs-CZ" sz="2200" dirty="0"/>
              <a:t>Vítězný návrh sochaře </a:t>
            </a:r>
            <a:r>
              <a:rPr lang="cs-CZ" sz="2200" dirty="0" smtClean="0"/>
              <a:t>Vilíma </a:t>
            </a:r>
            <a:r>
              <a:rPr lang="cs-CZ" sz="2200" dirty="0" err="1" smtClean="0"/>
              <a:t>Amorta</a:t>
            </a:r>
            <a:r>
              <a:rPr lang="cs-CZ" sz="2200" dirty="0"/>
              <a:t> však nebyl </a:t>
            </a:r>
            <a:r>
              <a:rPr lang="cs-CZ" sz="2200" dirty="0" smtClean="0"/>
              <a:t>realizován.</a:t>
            </a:r>
            <a:r>
              <a:rPr lang="cs-CZ" dirty="0"/>
              <a:t/>
            </a:r>
            <a:br>
              <a:rPr lang="cs-CZ" dirty="0"/>
            </a:b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" y="1011917"/>
            <a:ext cx="7634043" cy="5727211"/>
          </a:xfrm>
        </p:spPr>
      </p:pic>
      <p:pic>
        <p:nvPicPr>
          <p:cNvPr id="1026" name="Picture 2" descr="https://upload.wikimedia.org/wikipedia/commons/thumb/6/61/Husuv_pomnik_1892_Amort.png/800px-Husuv_pomnik_1892_Am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109" y="1179576"/>
            <a:ext cx="3408499" cy="720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512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"/>
            <a:ext cx="11192256" cy="886967"/>
          </a:xfrm>
        </p:spPr>
        <p:txBody>
          <a:bodyPr>
            <a:normAutofit/>
          </a:bodyPr>
          <a:lstStyle/>
          <a:p>
            <a:r>
              <a:rPr lang="cs-CZ" b="1" dirty="0" smtClean="0"/>
              <a:t>1918: Pryč s monarchií a odčiňme Bílou horu!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" y="759740"/>
            <a:ext cx="4059935" cy="721484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98" y="872904"/>
            <a:ext cx="4490574" cy="5985095"/>
          </a:xfrm>
        </p:spPr>
      </p:pic>
    </p:spTree>
    <p:extLst>
      <p:ext uri="{BB962C8B-B14F-4D97-AF65-F5344CB8AC3E}">
        <p14:creationId xmlns:p14="http://schemas.microsoft.com/office/powerpoint/2010/main" val="3611657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Thunovský palác – sídlo Poslanecké sněmovny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72" y="1227909"/>
            <a:ext cx="9877455" cy="5556068"/>
          </a:xfrm>
        </p:spPr>
      </p:pic>
    </p:spTree>
    <p:extLst>
      <p:ext uri="{BB962C8B-B14F-4D97-AF65-F5344CB8AC3E}">
        <p14:creationId xmlns:p14="http://schemas.microsoft.com/office/powerpoint/2010/main" val="515630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9" y="199661"/>
            <a:ext cx="11333882" cy="6375309"/>
          </a:xfrm>
        </p:spPr>
      </p:pic>
    </p:spTree>
    <p:extLst>
      <p:ext uri="{BB962C8B-B14F-4D97-AF65-F5344CB8AC3E}">
        <p14:creationId xmlns:p14="http://schemas.microsoft.com/office/powerpoint/2010/main" val="2435905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669" y="0"/>
            <a:ext cx="12200708" cy="1690689"/>
          </a:xfrm>
        </p:spPr>
        <p:txBody>
          <a:bodyPr>
            <a:noAutofit/>
          </a:bodyPr>
          <a:lstStyle/>
          <a:p>
            <a:r>
              <a:rPr lang="cs-CZ" sz="3200" dirty="0" smtClean="0"/>
              <a:t>Bílá hora (8.11.1620 symbol národního utrpení a </a:t>
            </a:r>
            <a:r>
              <a:rPr lang="cs-CZ" sz="3200" dirty="0" err="1" smtClean="0"/>
              <a:t>poroby</a:t>
            </a:r>
            <a:r>
              <a:rPr lang="cs-CZ" sz="3200" dirty="0" smtClean="0"/>
              <a:t> – „neštěstí bez míry a hranic“ (</a:t>
            </a:r>
            <a:r>
              <a:rPr lang="cs-CZ" sz="3200" dirty="0" err="1" smtClean="0"/>
              <a:t>J.Pekař</a:t>
            </a:r>
            <a:r>
              <a:rPr lang="cs-CZ" sz="3200" dirty="0" smtClean="0"/>
              <a:t>), 300 </a:t>
            </a:r>
            <a:r>
              <a:rPr lang="cs-CZ" sz="3200" dirty="0" smtClean="0"/>
              <a:t>let jsme </a:t>
            </a:r>
            <a:r>
              <a:rPr lang="cs-CZ" sz="3200" dirty="0" smtClean="0"/>
              <a:t>úpěli…</a:t>
            </a:r>
            <a:endParaRPr lang="cs-CZ" sz="32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28" y="1445886"/>
            <a:ext cx="6947053" cy="521181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75" y="1445886"/>
            <a:ext cx="4166069" cy="5554759"/>
          </a:xfrm>
        </p:spPr>
      </p:pic>
    </p:spTree>
    <p:extLst>
      <p:ext uri="{BB962C8B-B14F-4D97-AF65-F5344CB8AC3E}">
        <p14:creationId xmlns:p14="http://schemas.microsoft.com/office/powerpoint/2010/main" val="3757287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64008" y="0"/>
            <a:ext cx="12256008" cy="7616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Sochy 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pomníky se stavěly již v antice. </a:t>
            </a:r>
            <a:endParaRPr lang="cs-CZ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Pomníkem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je socha nebo sousoší stojící na veřejném prostranství. </a:t>
            </a:r>
            <a:endParaRPr lang="cs-CZ" sz="3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19. století byl tento termín širší. </a:t>
            </a:r>
            <a:endParaRPr lang="cs-CZ" sz="3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Podle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jazykovědce Josefa Jungmanna byly pomníky „</a:t>
            </a:r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pamětním znamením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“. </a:t>
            </a:r>
          </a:p>
          <a:p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Jako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pomník byl někdy vnímán kříž posvěcený legendou, přírodní území (Růžový palouček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).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Pomníkem může být také stavba nadaná zvláštní symbolickou hodnotou ve vztahu k českému státu (Karlštejn) nebo 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Mohyla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Míru či památník na Vítkově.  </a:t>
            </a:r>
            <a:endParaRPr lang="cs-CZ" sz="3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Pomníky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19. století jsou výrazem hledání a nalézání identity v rovině státní a ještě více 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národní.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Důležitou roli sehráli při formování moderního českého národa v 19. století. Stejné období je  však zároveň velmi problematické, neboť 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právě v 19. století má své kořeny či původ mnoho mýtů a stereotypů českých dějin, z nichž některé přežívají 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dodnes.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138013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" y="82296"/>
            <a:ext cx="12082272" cy="1608393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Staroměstské náměstí – Mariánský sloup (</a:t>
            </a:r>
            <a:r>
              <a:rPr lang="cs-CZ" sz="2800" b="1" dirty="0" err="1" smtClean="0"/>
              <a:t>J.J.Bendl</a:t>
            </a:r>
            <a:r>
              <a:rPr lang="cs-CZ" sz="2800" b="1" dirty="0" smtClean="0"/>
              <a:t>, 1650, stržen 3.11.1918 jako symbol Bílé hory a monarchie davem v čele s anarchistou F. Sauerem </a:t>
            </a:r>
            <a:endParaRPr lang="cs-CZ" sz="28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4" y="1352360"/>
            <a:ext cx="4462458" cy="658437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38" y="1617536"/>
            <a:ext cx="7261289" cy="4892992"/>
          </a:xfrm>
        </p:spPr>
      </p:pic>
    </p:spTree>
    <p:extLst>
      <p:ext uri="{BB962C8B-B14F-4D97-AF65-F5344CB8AC3E}">
        <p14:creationId xmlns:p14="http://schemas.microsoft.com/office/powerpoint/2010/main" val="3584303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 smtClean="0"/>
              <a:t>Maršál Radecký – vrátí se</a:t>
            </a:r>
            <a:r>
              <a:rPr lang="cs-CZ" sz="4000" b="1" dirty="0" smtClean="0"/>
              <a:t>?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052" y="1123405"/>
            <a:ext cx="4929672" cy="6291942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99432" y="1938528"/>
            <a:ext cx="7592568" cy="4919472"/>
          </a:xfrm>
        </p:spPr>
        <p:txBody>
          <a:bodyPr>
            <a:normAutofit/>
          </a:bodyPr>
          <a:lstStyle/>
          <a:p>
            <a:r>
              <a:rPr lang="cs-CZ" dirty="0"/>
              <a:t>Od Sedlčan pocházel proslulý maršál pěti císařů a muž, který se zapsal nesmazatelně do dějin našeho vojenství - maršál </a:t>
            </a:r>
            <a:r>
              <a:rPr lang="cs-CZ" dirty="0" smtClean="0"/>
              <a:t>Václav Radecký z </a:t>
            </a:r>
            <a:r>
              <a:rPr lang="cs-CZ" dirty="0" err="1" smtClean="0"/>
              <a:t>Radče</a:t>
            </a:r>
            <a:r>
              <a:rPr lang="cs-CZ" dirty="0" smtClean="0"/>
              <a:t>. </a:t>
            </a:r>
            <a:r>
              <a:rPr lang="cs-CZ" dirty="0"/>
              <a:t>Mluvil česky, psal česky, k českým zemích se po celý život hlásil, přesto </a:t>
            </a:r>
            <a:r>
              <a:rPr lang="cs-CZ" dirty="0" smtClean="0"/>
              <a:t>jsme </a:t>
            </a:r>
            <a:r>
              <a:rPr lang="cs-CZ" dirty="0"/>
              <a:t>ho tak nějak </a:t>
            </a:r>
            <a:r>
              <a:rPr lang="cs-CZ" dirty="0" smtClean="0"/>
              <a:t>vymazali </a:t>
            </a:r>
            <a:r>
              <a:rPr lang="cs-CZ" dirty="0"/>
              <a:t>z </a:t>
            </a:r>
            <a:r>
              <a:rPr lang="cs-CZ" dirty="0" smtClean="0"/>
              <a:t>historie</a:t>
            </a:r>
          </a:p>
          <a:p>
            <a:r>
              <a:rPr lang="cs-CZ" dirty="0" smtClean="0"/>
              <a:t>13.listopadu </a:t>
            </a:r>
            <a:r>
              <a:rPr lang="cs-CZ" b="1" dirty="0" smtClean="0"/>
              <a:t>1858</a:t>
            </a:r>
            <a:r>
              <a:rPr lang="cs-CZ" dirty="0" smtClean="0"/>
              <a:t>, po roce 1920 zakryt, v květnu 1921 rozebrán</a:t>
            </a:r>
          </a:p>
          <a:p>
            <a:r>
              <a:rPr lang="cs-CZ" dirty="0" smtClean="0"/>
              <a:t>Záminka – „nepřítel sjednocení Itálie“</a:t>
            </a:r>
          </a:p>
          <a:p>
            <a:r>
              <a:rPr lang="cs-CZ" dirty="0" smtClean="0"/>
              <a:t>Uvažuje se o obnovení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849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F442FD3A-AC1B-426C-9945-91645A62AD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044139"/>
              </p:ext>
            </p:extLst>
          </p:nvPr>
        </p:nvGraphicFramePr>
        <p:xfrm>
          <a:off x="1349829" y="0"/>
          <a:ext cx="9074331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6728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22B8706D-5C2F-4EFC-85D1-C5D2905AF0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1644170"/>
              </p:ext>
            </p:extLst>
          </p:nvPr>
        </p:nvGraphicFramePr>
        <p:xfrm>
          <a:off x="722811" y="418010"/>
          <a:ext cx="10746378" cy="6191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7522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A05595C4-B86F-45E5-A56F-2D3B181ECA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80471"/>
              </p:ext>
            </p:extLst>
          </p:nvPr>
        </p:nvGraphicFramePr>
        <p:xfrm>
          <a:off x="1436913" y="226423"/>
          <a:ext cx="9762309" cy="6339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998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b="1" dirty="0" smtClean="0"/>
              <a:t>První republika se opírala o husitskou </a:t>
            </a:r>
            <a:r>
              <a:rPr lang="cs-CZ" sz="3600" b="1" dirty="0" smtClean="0"/>
              <a:t>tradici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6" y="961227"/>
            <a:ext cx="4216254" cy="749263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632704" cy="5471287"/>
          </a:xfrm>
        </p:spPr>
        <p:txBody>
          <a:bodyPr/>
          <a:lstStyle/>
          <a:p>
            <a:r>
              <a:rPr lang="cs-CZ" dirty="0" smtClean="0"/>
              <a:t>Autorem akademický sochař Emanuel Kodet</a:t>
            </a:r>
          </a:p>
          <a:p>
            <a:r>
              <a:rPr lang="cs-CZ" dirty="0" smtClean="0"/>
              <a:t>Postaven 1920 – </a:t>
            </a:r>
            <a:r>
              <a:rPr lang="cs-CZ" b="1" dirty="0" smtClean="0"/>
              <a:t>500 let od bitvy u Sudoměře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40931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První socha TGM – Loučka u Litovle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39" y="1584960"/>
            <a:ext cx="6201639" cy="4150069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44768" y="1690688"/>
            <a:ext cx="5486400" cy="5167311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Jako </a:t>
            </a:r>
            <a:r>
              <a:rPr lang="cs-CZ" dirty="0"/>
              <a:t>jedna z prvních obcí v republice postavila a odhalila již v </a:t>
            </a:r>
            <a:r>
              <a:rPr lang="cs-CZ" b="1" dirty="0"/>
              <a:t>létě roku 1919 </a:t>
            </a:r>
            <a:r>
              <a:rPr lang="cs-CZ" dirty="0"/>
              <a:t>obec Loučka pomník prvnímu českému prezidentovi Tomáši </a:t>
            </a:r>
            <a:r>
              <a:rPr lang="cs-CZ" dirty="0" err="1"/>
              <a:t>Garriquovi</a:t>
            </a:r>
            <a:r>
              <a:rPr lang="cs-CZ" dirty="0"/>
              <a:t> Masarykovi. </a:t>
            </a:r>
            <a:endParaRPr lang="cs-CZ" dirty="0" smtClean="0"/>
          </a:p>
          <a:p>
            <a:r>
              <a:rPr lang="cs-CZ" dirty="0" smtClean="0"/>
              <a:t>Autorem </a:t>
            </a:r>
            <a:r>
              <a:rPr lang="cs-CZ" dirty="0"/>
              <a:t>byl Josef </a:t>
            </a:r>
            <a:r>
              <a:rPr lang="cs-CZ" dirty="0" err="1"/>
              <a:t>Hemzal</a:t>
            </a:r>
            <a:r>
              <a:rPr lang="cs-CZ" dirty="0"/>
              <a:t> z Konice. Protože v průběhu 2. světové války hrozilo, že bude okupanty odstraněn a zničen, místní sokolové pomník už v roce 1939 rozebrali a tajně ukryli do obecní studny, kde přečkal až do konce války. </a:t>
            </a:r>
            <a:endParaRPr lang="cs-CZ" dirty="0" smtClean="0"/>
          </a:p>
          <a:p>
            <a:r>
              <a:rPr lang="cs-CZ" dirty="0" smtClean="0"/>
              <a:t>Busta </a:t>
            </a:r>
            <a:r>
              <a:rPr lang="cs-CZ" dirty="0"/>
              <a:t>T. G.  Masaryka  byla v červenci 1945 se studny vyzdvižena a znovu postavena na základnu pomníku. </a:t>
            </a:r>
          </a:p>
        </p:txBody>
      </p:sp>
    </p:spTree>
    <p:extLst>
      <p:ext uri="{BB962C8B-B14F-4D97-AF65-F5344CB8AC3E}">
        <p14:creationId xmlns:p14="http://schemas.microsoft.com/office/powerpoint/2010/main" val="3157027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Rudka u Kunštátu – z Masaryka zbyly jen </a:t>
            </a:r>
            <a:r>
              <a:rPr lang="cs-CZ" b="1" dirty="0" smtClean="0"/>
              <a:t>boty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79123"/>
            <a:ext cx="4409638" cy="609904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92624" y="1566971"/>
            <a:ext cx="7132320" cy="5291029"/>
          </a:xfrm>
        </p:spPr>
        <p:txBody>
          <a:bodyPr>
            <a:normAutofit fontScale="250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Jeskyně blanických rytířů – Rudka u Kunštátu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Sochař Stanislav </a:t>
            </a:r>
            <a:r>
              <a:rPr lang="cs-CZ" altLang="cs-CZ" sz="8600" dirty="0" err="1" smtClean="0">
                <a:solidFill>
                  <a:srgbClr val="000000"/>
                </a:solidFill>
                <a:latin typeface="Georgia" panose="02040502050405020303" pitchFamily="18" charset="0"/>
              </a:rPr>
              <a:t>Rolínek</a:t>
            </a: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– 1928 </a:t>
            </a:r>
            <a:r>
              <a:rPr lang="cs-CZ" altLang="cs-CZ" sz="8600" dirty="0">
                <a:solidFill>
                  <a:srgbClr val="000000"/>
                </a:solidFill>
                <a:latin typeface="Georgia" panose="02040502050405020303" pitchFamily="18" charset="0"/>
              </a:rPr>
              <a:t>        </a:t>
            </a:r>
            <a:endParaRPr lang="cs-CZ" altLang="cs-CZ" sz="8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Místo, kde stávala obří socha prezidenta T. G. Masaryka. Foto: Vratislav Konečný</a:t>
            </a:r>
            <a:endParaRPr lang="cs-CZ" altLang="cs-CZ" sz="86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Jeho první dílo, oslava 10 let </a:t>
            </a:r>
            <a:r>
              <a:rPr lang="cs-CZ" altLang="cs-CZ" sz="8600" dirty="0" err="1" smtClean="0">
                <a:solidFill>
                  <a:srgbClr val="000000"/>
                </a:solidFill>
                <a:latin typeface="Georgia" panose="02040502050405020303" pitchFamily="18" charset="0"/>
              </a:rPr>
              <a:t>republiky,prezidenta</a:t>
            </a: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naživo neviděl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86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Po </a:t>
            </a:r>
            <a:r>
              <a:rPr lang="cs-CZ" altLang="cs-CZ" sz="8600" dirty="0">
                <a:solidFill>
                  <a:srgbClr val="000000"/>
                </a:solidFill>
                <a:latin typeface="Georgia" panose="02040502050405020303" pitchFamily="18" charset="0"/>
              </a:rPr>
              <a:t>ustavení Protektorátu Němci nařídili sochu zničit, ničily se všechny sochy Masaryka, místní ji ale chtěli zachránit, postavili kolem ní dřevěné bednění. To nepomohlo, a tak se rozhodli sochu rozřezat a fragmenty schovat. Po heydrichiádě ale přišlo udání, vše bylo zničeno.</a:t>
            </a:r>
            <a:endParaRPr lang="cs-CZ" altLang="cs-CZ" sz="8600" b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8600" b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>
                <a:solidFill>
                  <a:srgbClr val="000000"/>
                </a:solidFill>
                <a:latin typeface="Georgia" panose="02040502050405020303" pitchFamily="18" charset="0"/>
              </a:rPr>
              <a:t>Zničeni byli za války i tři kamenní legionáři, dnes již obnovení. Za socialismu zase museli být rozbiti trpaslíci, které </a:t>
            </a:r>
            <a:r>
              <a:rPr lang="cs-CZ" altLang="cs-CZ" sz="8600" dirty="0" err="1" smtClean="0">
                <a:solidFill>
                  <a:srgbClr val="000000"/>
                </a:solidFill>
                <a:latin typeface="Georgia" panose="02040502050405020303" pitchFamily="18" charset="0"/>
              </a:rPr>
              <a:t>Rolínek</a:t>
            </a: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8600" dirty="0">
                <a:solidFill>
                  <a:srgbClr val="000000"/>
                </a:solidFill>
                <a:latin typeface="Georgia" panose="02040502050405020303" pitchFamily="18" charset="0"/>
              </a:rPr>
              <a:t>vytesal pro pobavení dětí. Do doby plné velikých činů se </a:t>
            </a:r>
            <a:r>
              <a:rPr lang="cs-CZ" altLang="cs-CZ" sz="8600" dirty="0" err="1">
                <a:solidFill>
                  <a:srgbClr val="000000"/>
                </a:solidFill>
                <a:latin typeface="Georgia" panose="02040502050405020303" pitchFamily="18" charset="0"/>
              </a:rPr>
              <a:t>nesoudruh</a:t>
            </a:r>
            <a:r>
              <a:rPr lang="cs-CZ" altLang="cs-CZ" sz="8600" dirty="0">
                <a:solidFill>
                  <a:srgbClr val="000000"/>
                </a:solidFill>
                <a:latin typeface="Georgia" panose="02040502050405020303" pitchFamily="18" charset="0"/>
              </a:rPr>
              <a:t> trpaslík nehodil</a:t>
            </a: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86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V regionu </a:t>
            </a: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jsou další </a:t>
            </a:r>
            <a:r>
              <a:rPr lang="cs-CZ" altLang="cs-CZ" sz="8600" dirty="0" err="1" smtClean="0">
                <a:solidFill>
                  <a:srgbClr val="000000"/>
                </a:solidFill>
                <a:latin typeface="Georgia" panose="02040502050405020303" pitchFamily="18" charset="0"/>
              </a:rPr>
              <a:t>Rolínkova</a:t>
            </a: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díla.</a:t>
            </a:r>
            <a:endParaRPr lang="cs-CZ" altLang="cs-CZ" sz="86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endParaRPr lang="cs-CZ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25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rivia Seznam"/>
              </a:rPr>
              <a:t/>
            </a:r>
            <a:br>
              <a:rPr kumimoji="0" lang="cs-CZ" altLang="cs-CZ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rivia Seznam"/>
              </a:rPr>
            </a:b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rivia Seznam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CC0000"/>
                </a:solidFill>
                <a:effectLst/>
                <a:latin typeface="Trivia Seznam"/>
                <a:hlinkClick r:id="rId3"/>
              </a:rPr>
              <a:t>Seznam.cz</a:t>
            </a:r>
            <a:endParaRPr kumimoji="0" lang="cs-CZ" altLang="cs-CZ" sz="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rivia Seznam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889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8" name="Picture 4" descr="im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-24336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5" descr="https://ssp.imedia.cz/static/img/paw-4.svg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36513" y="-215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Místo, kde stávala obří socha prezidenta T. G. Masaryka."/>
          <p:cNvSpPr>
            <a:spLocks noChangeAspect="1" noChangeArrowheads="1"/>
          </p:cNvSpPr>
          <p:nvPr/>
        </p:nvSpPr>
        <p:spPr bwMode="auto">
          <a:xfrm>
            <a:off x="36513" y="488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0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JAN HUS V </a:t>
            </a:r>
            <a:r>
              <a:rPr lang="cs-CZ" b="1" dirty="0" smtClean="0"/>
              <a:t>JIHLAVĚ aneb „pravdy neupálíš“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6072" y="1517904"/>
            <a:ext cx="11420856" cy="5431536"/>
          </a:xfrm>
        </p:spPr>
        <p:txBody>
          <a:bodyPr/>
          <a:lstStyle/>
          <a:p>
            <a:r>
              <a:rPr lang="cs-CZ" sz="4400" dirty="0" smtClean="0"/>
              <a:t>V </a:t>
            </a:r>
            <a:r>
              <a:rPr lang="cs-CZ" sz="4400" dirty="0"/>
              <a:t>červnu roku 1938 se </a:t>
            </a:r>
            <a:r>
              <a:rPr lang="cs-CZ" sz="4400" dirty="0" smtClean="0"/>
              <a:t> </a:t>
            </a:r>
            <a:r>
              <a:rPr lang="cs-CZ" sz="4400" dirty="0"/>
              <a:t>Sudetoněmecká strana stala v jihlavských volbách nejsilnější. </a:t>
            </a:r>
            <a:endParaRPr lang="cs-CZ" sz="4400" dirty="0" smtClean="0"/>
          </a:p>
          <a:p>
            <a:r>
              <a:rPr lang="cs-CZ" sz="4400" dirty="0"/>
              <a:t>S</a:t>
            </a:r>
            <a:r>
              <a:rPr lang="cs-CZ" sz="4400" dirty="0" smtClean="0"/>
              <a:t>ochu </a:t>
            </a:r>
            <a:r>
              <a:rPr lang="cs-CZ" sz="4400" dirty="0"/>
              <a:t>Jana Husa na dnešním náměstí Svobody </a:t>
            </a:r>
            <a:r>
              <a:rPr lang="cs-CZ" sz="4400" dirty="0" smtClean="0"/>
              <a:t> pomalována </a:t>
            </a:r>
            <a:r>
              <a:rPr lang="cs-CZ" sz="4400" dirty="0"/>
              <a:t>v květnu 1938 hákovými kříži. I to bylo součástí předvolební kampaně v tom roce.</a:t>
            </a:r>
          </a:p>
          <a:p>
            <a:r>
              <a:rPr lang="cs-CZ" sz="4400" dirty="0"/>
              <a:t>Husova socha nakonec v Jihlavě nevydržela a po německém tlaku musela z náměstí pryč. Dnes stojí u Hlinska.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1363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hrady.cz/data_g/2470/10466.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90" y="226218"/>
            <a:ext cx="9431383" cy="707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86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MÝTY A STEREOTYPY – mor historie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6501"/>
            <a:ext cx="12393038" cy="581714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</a:t>
            </a:r>
            <a:r>
              <a:rPr lang="cs-CZ" dirty="0" smtClean="0"/>
              <a:t>naha narovnat ideologická pokřivení, zneužití, pokroucení nezřídka končila fenoménem „ode zdi ke zdi“</a:t>
            </a:r>
          </a:p>
          <a:p>
            <a:r>
              <a:rPr lang="cs-CZ" dirty="0" smtClean="0"/>
              <a:t>Typický příklad: JAN ŽIŽKA – padouch nebo hrdina?</a:t>
            </a:r>
          </a:p>
          <a:p>
            <a:r>
              <a:rPr lang="cs-CZ" dirty="0" smtClean="0"/>
              <a:t>Mistr Jan Hus: už ne předvoj socialistického revolucionáře, ale KACÍŘ nebo NÁRODNÍ MUČEDNÍK?</a:t>
            </a:r>
          </a:p>
          <a:p>
            <a:r>
              <a:rPr lang="cs-CZ" dirty="0" smtClean="0"/>
              <a:t>Neopodstatněné růžové brýle pro PRVNÍ REPUBLIKU</a:t>
            </a:r>
          </a:p>
          <a:p>
            <a:r>
              <a:rPr lang="cs-CZ" dirty="0" smtClean="0"/>
              <a:t>Určité přetrvání stereotypů vůči Němcům, Rusům, šlechtě, církvi</a:t>
            </a:r>
          </a:p>
          <a:p>
            <a:r>
              <a:rPr lang="cs-CZ" dirty="0" smtClean="0"/>
              <a:t>HLEDÁNÍ NOVÉHO MÍSTA, resp. REHABILITACE NĚKTERÝCH OSOBNOSTÍ VĚDECKY:</a:t>
            </a:r>
          </a:p>
          <a:p>
            <a:r>
              <a:rPr lang="cs-CZ" dirty="0" smtClean="0"/>
              <a:t>- tzv. husovská komise – výzva papeže Jana Pavla II. (1990) – mezinárodní vědecké sympozium ve Vatikánu za účasti našich předních medievalistů a </a:t>
            </a:r>
            <a:r>
              <a:rPr lang="cs-CZ" dirty="0" err="1" smtClean="0"/>
              <a:t>husitologů</a:t>
            </a:r>
            <a:endParaRPr lang="cs-CZ" dirty="0" smtClean="0"/>
          </a:p>
          <a:p>
            <a:r>
              <a:rPr lang="cs-CZ" dirty="0" smtClean="0"/>
              <a:t>Problém: výsledky se pomalu a těžce dostávají do škol</a:t>
            </a:r>
          </a:p>
          <a:p>
            <a:r>
              <a:rPr lang="cs-CZ" dirty="0" smtClean="0"/>
              <a:t>„</a:t>
            </a:r>
            <a:r>
              <a:rPr lang="cs-CZ" b="1" i="1" dirty="0" smtClean="0"/>
              <a:t>Mistr Jan Hus – most mezi konfesemi“</a:t>
            </a:r>
          </a:p>
          <a:p>
            <a:r>
              <a:rPr lang="cs-CZ" dirty="0" smtClean="0"/>
              <a:t>-rekatolizační komise, čarodějnické procesy aj.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4473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TGM – Bystřice nad Pernštejnem</a:t>
            </a:r>
            <a:br>
              <a:rPr lang="cs-CZ" b="1" dirty="0" smtClean="0"/>
            </a:br>
            <a:r>
              <a:rPr lang="cs-CZ" b="1" dirty="0" smtClean="0"/>
              <a:t>aneb nejen knihy, i sochy mají své osudy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249608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17. června 1928 – Masaryk navštívil Bystřici n. P.</a:t>
            </a:r>
          </a:p>
          <a:p>
            <a:r>
              <a:rPr lang="cs-CZ" dirty="0" smtClean="0"/>
              <a:t>V roce smrti </a:t>
            </a:r>
            <a:r>
              <a:rPr lang="cs-CZ" dirty="0" smtClean="0"/>
              <a:t>TGM (1937) </a:t>
            </a:r>
            <a:r>
              <a:rPr lang="cs-CZ" dirty="0" smtClean="0"/>
              <a:t>rozhodl okresní osvětový sbor o postavení sochy</a:t>
            </a:r>
          </a:p>
          <a:p>
            <a:r>
              <a:rPr lang="cs-CZ" dirty="0" smtClean="0"/>
              <a:t>Tvůrce sochy: </a:t>
            </a:r>
            <a:r>
              <a:rPr lang="cs-CZ" b="1" dirty="0" smtClean="0"/>
              <a:t>Vincenc Makovský </a:t>
            </a:r>
            <a:r>
              <a:rPr lang="cs-CZ" dirty="0" smtClean="0"/>
              <a:t>(z Nového Města na Moravě)</a:t>
            </a:r>
          </a:p>
          <a:p>
            <a:r>
              <a:rPr lang="cs-CZ" dirty="0" smtClean="0"/>
              <a:t>Materiál: bronz, na žulovém podstavci, nadživotní velikost</a:t>
            </a:r>
          </a:p>
          <a:p>
            <a:r>
              <a:rPr lang="cs-CZ" dirty="0" smtClean="0"/>
              <a:t>Podobný pomník už dělal předtím Makovský pro Humpolec</a:t>
            </a:r>
          </a:p>
          <a:p>
            <a:r>
              <a:rPr lang="cs-CZ" dirty="0" smtClean="0"/>
              <a:t>Odhalení se plánovalo k 20. výročí vzniku ČSR, ale vzhledem k Mnichovu o něco později, stala se útěchou</a:t>
            </a:r>
          </a:p>
          <a:p>
            <a:r>
              <a:rPr lang="cs-CZ" dirty="0" smtClean="0"/>
              <a:t>na </a:t>
            </a:r>
            <a:r>
              <a:rPr lang="cs-CZ" dirty="0" smtClean="0"/>
              <a:t>nátlak okupantů poprvé socha sundána (hasičská </a:t>
            </a:r>
            <a:r>
              <a:rPr lang="cs-CZ" dirty="0" err="1" smtClean="0"/>
              <a:t>zbronice</a:t>
            </a:r>
            <a:r>
              <a:rPr lang="cs-CZ" dirty="0" smtClean="0"/>
              <a:t>, </a:t>
            </a:r>
            <a:r>
              <a:rPr lang="cs-CZ" dirty="0" err="1" smtClean="0"/>
              <a:t>kulna</a:t>
            </a:r>
            <a:r>
              <a:rPr lang="cs-CZ" dirty="0" smtClean="0"/>
              <a:t> u hřbitova)</a:t>
            </a:r>
          </a:p>
          <a:p>
            <a:r>
              <a:rPr lang="cs-CZ" dirty="0" smtClean="0"/>
              <a:t>28.října 1945 znovu odhalena</a:t>
            </a:r>
          </a:p>
          <a:p>
            <a:r>
              <a:rPr lang="cs-CZ" dirty="0" smtClean="0"/>
              <a:t>Přečkala kampaň Antonína Novotného proti „</a:t>
            </a:r>
            <a:r>
              <a:rPr lang="cs-CZ" dirty="0" smtClean="0"/>
              <a:t>Masarykismu </a:t>
            </a:r>
            <a:r>
              <a:rPr lang="cs-CZ" dirty="0" smtClean="0"/>
              <a:t>a sociáldemokratismu“</a:t>
            </a:r>
          </a:p>
          <a:p>
            <a:r>
              <a:rPr lang="cs-CZ" dirty="0" smtClean="0"/>
              <a:t>1961 znovu odstraněna</a:t>
            </a:r>
          </a:p>
          <a:p>
            <a:r>
              <a:rPr lang="cs-CZ" dirty="0" smtClean="0"/>
              <a:t>1968 znovu instalována</a:t>
            </a:r>
          </a:p>
          <a:p>
            <a:r>
              <a:rPr lang="cs-CZ" dirty="0" smtClean="0"/>
              <a:t>Další odstranění odmítl při otevírání Kulturního domu ministr Klusák 1980 s poukazem na to, že se jedná o dílo Makovského</a:t>
            </a:r>
          </a:p>
          <a:p>
            <a:r>
              <a:rPr lang="cs-CZ" dirty="0" smtClean="0"/>
              <a:t>1984 „neznámí lidé“ sochu TGM odvezli do skladu Horáckého muzea</a:t>
            </a:r>
          </a:p>
          <a:p>
            <a:r>
              <a:rPr lang="cs-CZ" dirty="0" smtClean="0"/>
              <a:t>Počtvrté zpátky 6. července 1990.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989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" y="-109727"/>
            <a:ext cx="11887200" cy="1800416"/>
          </a:xfrm>
        </p:spPr>
        <p:txBody>
          <a:bodyPr/>
          <a:lstStyle/>
          <a:p>
            <a:r>
              <a:rPr lang="cs-CZ" b="1" dirty="0" smtClean="0"/>
              <a:t>TGM od Vincence Makovského před měšťanskou školou</a:t>
            </a: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72" y="1142048"/>
            <a:ext cx="9467088" cy="60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01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8704" y="-987551"/>
            <a:ext cx="12029628" cy="8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82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TGM v Brně, Konečného náměstí – kopie sochy V. Makovského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32" y="1825625"/>
            <a:ext cx="9409820" cy="5291085"/>
          </a:xfrm>
        </p:spPr>
      </p:pic>
    </p:spTree>
    <p:extLst>
      <p:ext uri="{BB962C8B-B14F-4D97-AF65-F5344CB8AC3E}">
        <p14:creationId xmlns:p14="http://schemas.microsoft.com/office/powerpoint/2010/main" val="2454629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Dědice – Klement Gottwald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10" y="1554480"/>
            <a:ext cx="6190166" cy="427024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84" y="1236706"/>
            <a:ext cx="4542827" cy="321547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071" y="4382806"/>
            <a:ext cx="390144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61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" y="1"/>
            <a:ext cx="12235543" cy="1690688"/>
          </a:xfrm>
        </p:spPr>
        <p:txBody>
          <a:bodyPr>
            <a:normAutofit/>
          </a:bodyPr>
          <a:lstStyle/>
          <a:p>
            <a:pPr algn="ctr"/>
            <a:r>
              <a:rPr lang="cs-CZ" sz="2000" b="1" dirty="0" smtClean="0"/>
              <a:t>STALIN – PRAHA </a:t>
            </a:r>
            <a:r>
              <a:rPr lang="cs-CZ" sz="2000" b="1" dirty="0" smtClean="0"/>
              <a:t>LETNÁ</a:t>
            </a:r>
            <a:r>
              <a:rPr lang="cs-CZ" sz="2000" b="1" dirty="0"/>
              <a:t> </a:t>
            </a:r>
            <a:r>
              <a:rPr lang="cs-CZ" sz="2000" b="1" dirty="0" smtClean="0"/>
              <a:t>alias „fronta na maso“</a:t>
            </a:r>
            <a:r>
              <a:rPr lang="cs-CZ" sz="2000" b="1" dirty="0" smtClean="0"/>
              <a:t/>
            </a:r>
            <a:br>
              <a:rPr lang="cs-CZ" sz="2000" b="1" dirty="0" smtClean="0"/>
            </a:br>
            <a:r>
              <a:rPr lang="cs-CZ" sz="2000" dirty="0" smtClean="0"/>
              <a:t>Odhaleno </a:t>
            </a:r>
            <a:r>
              <a:rPr lang="cs-CZ" sz="2000" dirty="0"/>
              <a:t>po setmění </a:t>
            </a:r>
            <a:r>
              <a:rPr lang="cs-CZ" sz="2000" dirty="0" smtClean="0"/>
              <a:t>na první máj roku</a:t>
            </a:r>
            <a:r>
              <a:rPr lang="cs-CZ" sz="2000" dirty="0"/>
              <a:t> </a:t>
            </a:r>
            <a:r>
              <a:rPr lang="cs-CZ" sz="2000" b="1" dirty="0" smtClean="0"/>
              <a:t>1955</a:t>
            </a:r>
            <a:r>
              <a:rPr lang="cs-CZ" sz="2000" dirty="0"/>
              <a:t> pod heslem „</a:t>
            </a:r>
            <a:r>
              <a:rPr lang="cs-CZ" sz="2000" i="1" dirty="0"/>
              <a:t>Svému osvoboditeli – československý lid</a:t>
            </a:r>
            <a:r>
              <a:rPr lang="cs-CZ" sz="2000" dirty="0"/>
              <a:t>“, tj. po smrti Stalina a nedlouho před Chruščovovou kritikou Stalinova kultu </a:t>
            </a:r>
            <a:r>
              <a:rPr lang="cs-CZ" sz="2000" dirty="0" smtClean="0"/>
              <a:t>osobnosti, </a:t>
            </a:r>
            <a:r>
              <a:rPr lang="cs-CZ" sz="2000" b="1" dirty="0" smtClean="0"/>
              <a:t>1962</a:t>
            </a:r>
            <a:r>
              <a:rPr lang="cs-CZ" sz="2000" dirty="0" smtClean="0"/>
              <a:t> postupně likvidován, ve své době </a:t>
            </a:r>
            <a:r>
              <a:rPr lang="cs-CZ" sz="2000" b="1" dirty="0" smtClean="0"/>
              <a:t>největší skupinový pomník</a:t>
            </a:r>
            <a:r>
              <a:rPr lang="cs-CZ" sz="2000" dirty="0" smtClean="0"/>
              <a:t> ve střední Evropě</a:t>
            </a:r>
            <a:endParaRPr lang="cs-CZ" sz="20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31" y="1690688"/>
            <a:ext cx="6653349" cy="4990012"/>
          </a:xfrm>
        </p:spPr>
      </p:pic>
      <p:pic>
        <p:nvPicPr>
          <p:cNvPr id="2050" name="Picture 2" descr="Pohled ze západní strany z přístupového chodníku na Letenskou pláň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539" y="1847088"/>
            <a:ext cx="6812323" cy="442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09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187E3F1A-FCD3-476D-9AC6-2F4A21838B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9642748"/>
              </p:ext>
            </p:extLst>
          </p:nvPr>
        </p:nvGraphicFramePr>
        <p:xfrm>
          <a:off x="1506583" y="69669"/>
          <a:ext cx="9056914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1008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77" y="-78377"/>
            <a:ext cx="4603433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783" y="87086"/>
            <a:ext cx="4504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70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74171" y="0"/>
            <a:ext cx="12444548" cy="169068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Vítkov s jezdeckou sochou Jan </a:t>
            </a:r>
            <a:r>
              <a:rPr lang="cs-CZ" sz="3600" b="1" dirty="0" smtClean="0"/>
              <a:t>Žižky. Bohumil Kafka, červenec 1950, 9 m vysoká.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98" y="958884"/>
            <a:ext cx="7737762" cy="5803322"/>
          </a:xfrm>
        </p:spPr>
      </p:pic>
    </p:spTree>
    <p:extLst>
      <p:ext uri="{BB962C8B-B14F-4D97-AF65-F5344CB8AC3E}">
        <p14:creationId xmlns:p14="http://schemas.microsoft.com/office/powerpoint/2010/main" val="3736926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                                Jan </a:t>
            </a:r>
            <a:r>
              <a:rPr lang="cs-CZ" b="1" dirty="0" smtClean="0"/>
              <a:t>Žižka - TROCNOV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9" y="-60960"/>
            <a:ext cx="4237996" cy="7534218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4400" dirty="0" smtClean="0"/>
              <a:t>Tvůrce profesor Josef </a:t>
            </a:r>
            <a:r>
              <a:rPr lang="cs-CZ" sz="4400" dirty="0" err="1" smtClean="0"/>
              <a:t>Malejovský</a:t>
            </a:r>
            <a:r>
              <a:rPr lang="cs-CZ" sz="4400" dirty="0" smtClean="0"/>
              <a:t>, vzniklo v letech 1958-1969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4214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Alois Jirásek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6837" y="2649840"/>
            <a:ext cx="6022462" cy="3387635"/>
          </a:xfrm>
        </p:spPr>
      </p:pic>
    </p:spTree>
    <p:extLst>
      <p:ext uri="{BB962C8B-B14F-4D97-AF65-F5344CB8AC3E}">
        <p14:creationId xmlns:p14="http://schemas.microsoft.com/office/powerpoint/2010/main" val="16539797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73736"/>
            <a:ext cx="12079224" cy="1700783"/>
          </a:xfrm>
        </p:spPr>
        <p:txBody>
          <a:bodyPr/>
          <a:lstStyle/>
          <a:p>
            <a:r>
              <a:rPr lang="cs-CZ" b="1" dirty="0" err="1" smtClean="0"/>
              <a:t>Kuriozum</a:t>
            </a:r>
            <a:r>
              <a:rPr lang="cs-CZ" b="1" dirty="0" smtClean="0"/>
              <a:t> ZLÍN – TGM a Gottwald si hleděli do tváře</a:t>
            </a:r>
            <a:endParaRPr lang="cs-CZ" b="1" dirty="0"/>
          </a:p>
        </p:txBody>
      </p:sp>
      <p:pic>
        <p:nvPicPr>
          <p:cNvPr id="1028" name="Picture 4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37" y="3576637"/>
            <a:ext cx="9525" cy="9525"/>
          </a:xfrm>
          <a:prstGeom prst="rect">
            <a:avLst/>
          </a:prstGeom>
        </p:spPr>
      </p:pic>
      <p:pic>
        <p:nvPicPr>
          <p:cNvPr id="1034" name="Picture 10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206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730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6254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930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-118872" y="1773936"/>
            <a:ext cx="12573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solidFill>
                  <a:srgbClr val="263238"/>
                </a:solidFill>
                <a:latin typeface="Arial" panose="020B0604020202020204" pitchFamily="34" charset="0"/>
              </a:rPr>
              <a:t>V euforické době roku 1968 byla socha Masaryka vrácena na původní místo, kde byla umístěna po 1. světové válce. </a:t>
            </a:r>
            <a:endParaRPr lang="cs-CZ" sz="3600" dirty="0" smtClean="0">
              <a:solidFill>
                <a:srgbClr val="263238"/>
              </a:solidFill>
              <a:latin typeface="Arial" panose="020B0604020202020204" pitchFamily="34" charset="0"/>
            </a:endParaRPr>
          </a:p>
          <a:p>
            <a:r>
              <a:rPr lang="cs-CZ" sz="3600" dirty="0">
                <a:solidFill>
                  <a:srgbClr val="263238"/>
                </a:solidFill>
                <a:latin typeface="Arial" panose="020B0604020202020204" pitchFamily="34" charset="0"/>
              </a:rPr>
              <a:t>O</a:t>
            </a:r>
            <a:r>
              <a:rPr lang="cs-CZ" sz="3600" dirty="0" smtClean="0">
                <a:solidFill>
                  <a:srgbClr val="263238"/>
                </a:solidFill>
                <a:latin typeface="Arial" panose="020B0604020202020204" pitchFamily="34" charset="0"/>
              </a:rPr>
              <a:t>d </a:t>
            </a:r>
            <a:r>
              <a:rPr lang="cs-CZ" sz="3600" dirty="0">
                <a:solidFill>
                  <a:srgbClr val="263238"/>
                </a:solidFill>
                <a:latin typeface="Arial" panose="020B0604020202020204" pitchFamily="34" charset="0"/>
              </a:rPr>
              <a:t>roku 1961 stála na stejném náměstí i Gottwaldova socha. Oba státníci se na sebe několik roků dívali. </a:t>
            </a:r>
            <a:endParaRPr lang="cs-CZ" sz="3600" dirty="0" smtClean="0">
              <a:solidFill>
                <a:srgbClr val="263238"/>
              </a:solidFill>
              <a:latin typeface="Arial" panose="020B0604020202020204" pitchFamily="34" charset="0"/>
            </a:endParaRPr>
          </a:p>
          <a:p>
            <a:r>
              <a:rPr lang="cs-CZ" sz="3600" dirty="0" smtClean="0">
                <a:solidFill>
                  <a:srgbClr val="263238"/>
                </a:solidFill>
                <a:latin typeface="Arial" panose="020B0604020202020204" pitchFamily="34" charset="0"/>
              </a:rPr>
              <a:t>Masaryk tam vydržel </a:t>
            </a:r>
            <a:r>
              <a:rPr lang="cs-CZ" sz="3600" dirty="0">
                <a:solidFill>
                  <a:srgbClr val="263238"/>
                </a:solidFill>
                <a:latin typeface="Arial" panose="020B0604020202020204" pitchFamily="34" charset="0"/>
              </a:rPr>
              <a:t>do roku </a:t>
            </a:r>
            <a:r>
              <a:rPr lang="cs-CZ" sz="3600" b="1" dirty="0">
                <a:solidFill>
                  <a:srgbClr val="263238"/>
                </a:solidFill>
                <a:latin typeface="Arial" panose="020B0604020202020204" pitchFamily="34" charset="0"/>
              </a:rPr>
              <a:t>1973</a:t>
            </a:r>
            <a:r>
              <a:rPr lang="cs-CZ" sz="3600" dirty="0">
                <a:solidFill>
                  <a:srgbClr val="263238"/>
                </a:solidFill>
                <a:latin typeface="Arial" panose="020B0604020202020204" pitchFamily="34" charset="0"/>
              </a:rPr>
              <a:t>, kdy byl v noci tajně odstraněný a uložený do garáže, kde dnes leží Gottwald</a:t>
            </a:r>
            <a:r>
              <a:rPr lang="cs-CZ" sz="3600" dirty="0" smtClean="0">
                <a:solidFill>
                  <a:srgbClr val="263238"/>
                </a:solidFill>
                <a:latin typeface="Arial" panose="020B0604020202020204" pitchFamily="34" charset="0"/>
              </a:rPr>
              <a:t>.</a:t>
            </a:r>
            <a:endParaRPr lang="cs-CZ" sz="3600" b="0" i="0" dirty="0">
              <a:solidFill>
                <a:srgbClr val="263238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435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CHICAGO – </a:t>
            </a:r>
            <a:r>
              <a:rPr lang="cs-CZ" sz="3200" b="1" dirty="0" smtClean="0"/>
              <a:t>Albín </a:t>
            </a:r>
            <a:r>
              <a:rPr lang="cs-CZ" sz="3200" b="1" dirty="0" err="1" smtClean="0"/>
              <a:t>Polášek?TGM</a:t>
            </a:r>
            <a:r>
              <a:rPr lang="cs-CZ" sz="3200" b="1" dirty="0" smtClean="0"/>
              <a:t> </a:t>
            </a:r>
            <a:r>
              <a:rPr lang="cs-CZ" sz="3200" b="1" dirty="0" smtClean="0"/>
              <a:t>jako „blanický rytíř</a:t>
            </a:r>
            <a:r>
              <a:rPr lang="cs-CZ" sz="3200" b="1" dirty="0" smtClean="0"/>
              <a:t>“</a:t>
            </a:r>
            <a:br>
              <a:rPr lang="cs-CZ" sz="3200" b="1" dirty="0" smtClean="0"/>
            </a:br>
            <a:endParaRPr lang="cs-CZ" sz="32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165"/>
            <a:ext cx="4397735" cy="586783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87" y="1472973"/>
            <a:ext cx="5441226" cy="4083095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239" y="2414844"/>
            <a:ext cx="3158202" cy="473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4048" y="182880"/>
            <a:ext cx="1153058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Socha Blanického rytíře – Památník Tomáše Garrigue Masaryka v 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Chicagu.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Chicago bylo ve dvacátých letech zřejmě druhým největším českým městem po Praze. Sehrálo také významnou roli při budování Československa. Významné v této souvislosti byly tři návštěvy Tomáše </a:t>
            </a:r>
            <a:r>
              <a:rPr lang="cs-CZ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Garrigua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Masaryka v tomto městě. Po smrti prvního československého prezidenta v roce 1937 se místní krajané rozhodli vybudovat na jeho počest monumentální památník. Ten byl odhalen dne </a:t>
            </a:r>
            <a:r>
              <a:rPr lang="cs-CZ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29. května 1955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Slavnostní akt se stal jednou z nejvýznamnějších oslav československých demokratických tradic za celé období studené války. Sochu vytvořil českoamerický sochař </a:t>
            </a:r>
            <a:r>
              <a:rPr lang="cs-CZ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Albín Polášek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který v Chicagu vedl po téměř </a:t>
            </a:r>
            <a:r>
              <a:rPr lang="cs-CZ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třicet let katedru sochařství na světoznámém Art Institutu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Alegorie blanického rytíře přirovnává TGM ke svatému Václavovi.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070646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WASHINGTON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0" y="73152"/>
            <a:ext cx="3599923" cy="6397363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Kopie sochy V. Makovského, odhalena 2002, péčí krajanů, za účasti V. Havla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65646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80456"/>
          </a:xfrm>
        </p:spPr>
        <p:txBody>
          <a:bodyPr>
            <a:normAutofit/>
          </a:bodyPr>
          <a:lstStyle/>
          <a:p>
            <a:pPr algn="just"/>
            <a:r>
              <a:rPr lang="cs-CZ" sz="3200" b="1" dirty="0" smtClean="0"/>
              <a:t>Hodslavice – rodný dům F. Palackého, socha instalována „otci národa“ až 1968</a:t>
            </a:r>
            <a:endParaRPr lang="cs-CZ" sz="32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54" y="853441"/>
            <a:ext cx="3453731" cy="6137566"/>
          </a:xfrm>
        </p:spPr>
      </p:pic>
    </p:spTree>
    <p:extLst>
      <p:ext uri="{BB962C8B-B14F-4D97-AF65-F5344CB8AC3E}">
        <p14:creationId xmlns:p14="http://schemas.microsoft.com/office/powerpoint/2010/main" val="1516179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3816" y="1"/>
            <a:ext cx="10539984" cy="1690688"/>
          </a:xfrm>
        </p:spPr>
        <p:txBody>
          <a:bodyPr/>
          <a:lstStyle/>
          <a:p>
            <a:r>
              <a:rPr lang="cs-CZ" b="1" dirty="0" smtClean="0"/>
              <a:t>Některé památníky mohly být instalovány buď v cizině nebo až po roce 1990.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8" y="1446205"/>
            <a:ext cx="3622765" cy="5653867"/>
          </a:xfrm>
        </p:spPr>
      </p:pic>
      <p:pic>
        <p:nvPicPr>
          <p:cNvPr id="6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368" y="1063720"/>
            <a:ext cx="3456432" cy="6142368"/>
          </a:xfrm>
        </p:spPr>
      </p:pic>
    </p:spTree>
    <p:extLst>
      <p:ext uri="{BB962C8B-B14F-4D97-AF65-F5344CB8AC3E}">
        <p14:creationId xmlns:p14="http://schemas.microsoft.com/office/powerpoint/2010/main" val="19857408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Sobotín – čarodějnické procesy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" y="2093976"/>
            <a:ext cx="5983583" cy="336378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892808"/>
            <a:ext cx="6341425" cy="3564954"/>
          </a:xfrm>
        </p:spPr>
      </p:pic>
    </p:spTree>
    <p:extLst>
      <p:ext uri="{BB962C8B-B14F-4D97-AF65-F5344CB8AC3E}">
        <p14:creationId xmlns:p14="http://schemas.microsoft.com/office/powerpoint/2010/main" val="3512475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Masarykovy návraty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2" y="1489166"/>
            <a:ext cx="8302898" cy="467038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0808" y="1801997"/>
            <a:ext cx="5490752" cy="308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438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78378" y="0"/>
            <a:ext cx="11432177" cy="1690689"/>
          </a:xfrm>
        </p:spPr>
        <p:txBody>
          <a:bodyPr/>
          <a:lstStyle/>
          <a:p>
            <a:r>
              <a:rPr lang="cs-CZ" b="1" dirty="0" smtClean="0"/>
              <a:t>Hodonín – památník stávky 1920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1887" y="1568936"/>
            <a:ext cx="6847851" cy="3851915"/>
          </a:xfrm>
        </p:spPr>
      </p:pic>
    </p:spTree>
    <p:extLst>
      <p:ext uri="{BB962C8B-B14F-4D97-AF65-F5344CB8AC3E}">
        <p14:creationId xmlns:p14="http://schemas.microsoft.com/office/powerpoint/2010/main" val="10671853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-78376"/>
            <a:ext cx="12366171" cy="1593668"/>
          </a:xfrm>
        </p:spPr>
        <p:txBody>
          <a:bodyPr>
            <a:noAutofit/>
          </a:bodyPr>
          <a:lstStyle/>
          <a:p>
            <a:pPr algn="just"/>
            <a:r>
              <a:rPr lang="cs-CZ" sz="3200" dirty="0" smtClean="0"/>
              <a:t>M.R. Štefánik (Bohumil Kafka). Originál v Bratislavě, za Slovenského </a:t>
            </a:r>
            <a:r>
              <a:rPr lang="cs-CZ" sz="3200" dirty="0" err="1" smtClean="0"/>
              <a:t>štátu</a:t>
            </a:r>
            <a:r>
              <a:rPr lang="cs-CZ" sz="3200" dirty="0" smtClean="0"/>
              <a:t> </a:t>
            </a:r>
            <a:r>
              <a:rPr lang="cs-CZ" sz="3200" dirty="0" err="1" smtClean="0"/>
              <a:t>zničen,v</a:t>
            </a:r>
            <a:r>
              <a:rPr lang="cs-CZ" sz="3200" dirty="0" smtClean="0"/>
              <a:t> Praze model v lapidáriu, 1994 instalována.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2817" y="2427289"/>
            <a:ext cx="5960534" cy="3352800"/>
          </a:xfrm>
        </p:spPr>
      </p:pic>
    </p:spTree>
    <p:extLst>
      <p:ext uri="{BB962C8B-B14F-4D97-AF65-F5344CB8AC3E}">
        <p14:creationId xmlns:p14="http://schemas.microsoft.com/office/powerpoint/2010/main" val="252845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73152" y="0"/>
            <a:ext cx="12545568" cy="729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dnes si klademe otázku: </a:t>
            </a:r>
            <a:endParaRPr lang="cs-CZ" sz="2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Kdo </a:t>
            </a:r>
            <a:r>
              <a:rPr lang="cs-CZ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největší Čech? Které události nebo období českých dějin je nejvýznamnější? K tomu přidejme nekonečné otázky českého a německého stýkání a potýkání. A v neposlední řadě také konfesní střety, které se táhnou jako Ariadnina nit českými dějinami a pokračují přes ekumenické snahy dodnes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2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Roku 2018 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jsme si připomínali sto let naší republiky. Nebylo to však sto let české demokracie. Téměř půl století  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žil náš národ      v totalitě, 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nejdřív 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nacistické, 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poté 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komunistické.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Pomníky 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němým svědkem minulosti, ale výše zmíněné politické, společenské, náboženské poměry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konfrontace se jich v podstatné míře dotkly. Některé musely pryč, jiné byly postaveny. Ani v době, kdy se můžeme těšit ze svobody a demokracie diskuse nad pomníky nekončí. V obcích, 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městských 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částech probíhají diskuse, konfrontace a referenda o setrvání či odstranění soch. 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726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60961"/>
            <a:ext cx="11353800" cy="1629728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POMNÍK OSVOBODITELŮM A </a:t>
            </a:r>
            <a:r>
              <a:rPr lang="cs-CZ" sz="2000" dirty="0" smtClean="0"/>
              <a:t>SBRATŘENÍ</a:t>
            </a:r>
            <a:br>
              <a:rPr lang="cs-CZ" sz="2000" dirty="0" smtClean="0"/>
            </a:br>
            <a:r>
              <a:rPr lang="cs-CZ" sz="2000" dirty="0" smtClean="0"/>
              <a:t>(Karel Pokorný – 1947, Česká Třebová, v Praze kopie 1960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(V. Makovský – 1955, nápisy sundány 1993)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4867" y="2763408"/>
            <a:ext cx="5728303" cy="322217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2542" y="2197554"/>
            <a:ext cx="9170126" cy="515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614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Když tanky, tak jedině růžový…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0" y="1881051"/>
            <a:ext cx="5827230" cy="437170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7624"/>
            <a:ext cx="5812420" cy="4360593"/>
          </a:xfrm>
        </p:spPr>
      </p:pic>
    </p:spTree>
    <p:extLst>
      <p:ext uri="{BB962C8B-B14F-4D97-AF65-F5344CB8AC3E}">
        <p14:creationId xmlns:p14="http://schemas.microsoft.com/office/powerpoint/2010/main" val="8768973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" y="0"/>
            <a:ext cx="11956869" cy="1690689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/>
              <a:t>Václav Havel – Washington, </a:t>
            </a:r>
            <a:r>
              <a:rPr lang="cs-CZ" sz="3200" b="1" dirty="0" err="1" smtClean="0"/>
              <a:t>Kapitolm</a:t>
            </a:r>
            <a:r>
              <a:rPr lang="cs-CZ" sz="3200" b="1" dirty="0" smtClean="0"/>
              <a:t> v ČR sochu nemá</a:t>
            </a:r>
            <a:endParaRPr lang="cs-CZ" sz="32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003" y="1563625"/>
            <a:ext cx="3976069" cy="5363998"/>
          </a:xfrm>
        </p:spPr>
      </p:pic>
    </p:spTree>
    <p:extLst>
      <p:ext uri="{BB962C8B-B14F-4D97-AF65-F5344CB8AC3E}">
        <p14:creationId xmlns:p14="http://schemas.microsoft.com/office/powerpoint/2010/main" val="23456413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 co BENEŠ?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279571" cy="4496798"/>
          </a:xfrm>
        </p:spPr>
        <p:txBody>
          <a:bodyPr/>
          <a:lstStyle/>
          <a:p>
            <a:r>
              <a:rPr lang="cs-CZ" dirty="0" smtClean="0"/>
              <a:t>Instalace pomníku prezidenta E. Beneše v Praze (Loretánské nám.) i v Brně (u Právnické fakulty) – vyvolaly vášnivé diskuse. Především proto, že je mnozí spojují s tzv. „Benešovými dekrety.“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81363" y="1534898"/>
            <a:ext cx="7016676" cy="3946880"/>
          </a:xfrm>
        </p:spPr>
      </p:pic>
    </p:spTree>
    <p:extLst>
      <p:ext uri="{BB962C8B-B14F-4D97-AF65-F5344CB8AC3E}">
        <p14:creationId xmlns:p14="http://schemas.microsoft.com/office/powerpoint/2010/main" val="23757353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7" y="260168"/>
            <a:ext cx="11234057" cy="63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999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                               Antonín </a:t>
            </a:r>
            <a:r>
              <a:rPr lang="cs-CZ" b="1" dirty="0" smtClean="0"/>
              <a:t>Zápotocký - Zákolany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2" y="-164797"/>
            <a:ext cx="3953687" cy="7022797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Zápotocký je místní rodák</a:t>
            </a:r>
          </a:p>
          <a:p>
            <a:r>
              <a:rPr lang="cs-CZ" dirty="0" smtClean="0"/>
              <a:t>Původně socha v Kladně, zde od r. 1984</a:t>
            </a:r>
          </a:p>
          <a:p>
            <a:r>
              <a:rPr lang="cs-CZ" dirty="0" smtClean="0"/>
              <a:t>Značná </a:t>
            </a:r>
            <a:r>
              <a:rPr lang="cs-CZ" dirty="0"/>
              <a:t>část z 500 obyvatel s kontroverzním komunistickým státníkem sympatizuje. Někteří mu říkají „tatíček“ či právě „náš Toník“, na socialistickou sochu jsou i pyšní. Tito starousedlíci vyjadřují svůj názor hrdě, otevřeně a hájí i </a:t>
            </a:r>
            <a:r>
              <a:rPr lang="cs-CZ" dirty="0" smtClean="0"/>
              <a:t>umístění sochy.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9591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82881" y="0"/>
            <a:ext cx="12670971" cy="1690689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/>
              <a:t>Maršál KONĚV – Praha Bubeneč –osvoboditel a </a:t>
            </a:r>
            <a:r>
              <a:rPr lang="cs-CZ" sz="3200" b="1" dirty="0" smtClean="0"/>
              <a:t>okupant</a:t>
            </a:r>
            <a:br>
              <a:rPr lang="cs-CZ" sz="3200" b="1" dirty="0" smtClean="0"/>
            </a:br>
            <a:endParaRPr lang="cs-CZ" sz="32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8" y="912453"/>
            <a:ext cx="3407168" cy="605877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90" y="1281274"/>
            <a:ext cx="8256710" cy="464166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30" y="5414334"/>
            <a:ext cx="3788229" cy="212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648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CD709B87-E9C9-4487-A9BE-859D956ED8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7120235"/>
              </p:ext>
            </p:extLst>
          </p:nvPr>
        </p:nvGraphicFramePr>
        <p:xfrm>
          <a:off x="1593669" y="78377"/>
          <a:ext cx="8865325" cy="6662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6276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39337" y="-261257"/>
            <a:ext cx="12496800" cy="1951946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/>
              <a:t>Litomyšl: Zdeněk Nejedlý, </a:t>
            </a:r>
            <a:r>
              <a:rPr lang="cs-CZ" sz="3200" dirty="0" err="1" smtClean="0"/>
              <a:t>historik,politik</a:t>
            </a:r>
            <a:r>
              <a:rPr lang="cs-CZ" sz="3200" dirty="0" smtClean="0"/>
              <a:t>, ministr školství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362456"/>
            <a:ext cx="5907024" cy="549554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 </a:t>
            </a:r>
            <a:r>
              <a:rPr lang="cs-CZ" dirty="0" smtClean="0"/>
              <a:t>Litomyšli</a:t>
            </a:r>
            <a:r>
              <a:rPr lang="cs-CZ" dirty="0"/>
              <a:t> před základní školou v ulici Zámecká stojí Nejedlého socha od Jana Hány z roku </a:t>
            </a:r>
            <a:r>
              <a:rPr lang="cs-CZ" b="1" dirty="0"/>
              <a:t>1978</a:t>
            </a:r>
            <a:r>
              <a:rPr lang="cs-CZ" dirty="0"/>
              <a:t>. Po </a:t>
            </a:r>
            <a:r>
              <a:rPr lang="cs-CZ" dirty="0" smtClean="0"/>
              <a:t>sametové revoluci probíhaly </a:t>
            </a:r>
            <a:r>
              <a:rPr lang="cs-CZ" dirty="0"/>
              <a:t>debaty o jejím odstranění. Nakonec byl pomník ponechán s vysvětlující </a:t>
            </a:r>
            <a:r>
              <a:rPr lang="cs-CZ" dirty="0" smtClean="0"/>
              <a:t>deskou: </a:t>
            </a:r>
          </a:p>
          <a:p>
            <a:r>
              <a:rPr lang="cs-CZ" dirty="0" smtClean="0"/>
              <a:t>„</a:t>
            </a:r>
            <a:r>
              <a:rPr lang="cs-CZ" i="1" dirty="0" smtClean="0"/>
              <a:t>Zdeněk </a:t>
            </a:r>
            <a:r>
              <a:rPr lang="cs-CZ" i="1" dirty="0"/>
              <a:t>Nejedlý (</a:t>
            </a:r>
            <a:r>
              <a:rPr lang="cs-CZ" i="1" dirty="0" smtClean="0"/>
              <a:t>1878–1962).</a:t>
            </a:r>
          </a:p>
          <a:p>
            <a:r>
              <a:rPr lang="cs-CZ" i="1" dirty="0"/>
              <a:t>R</a:t>
            </a:r>
            <a:r>
              <a:rPr lang="cs-CZ" i="1" dirty="0" smtClean="0"/>
              <a:t>ozmnožil </a:t>
            </a:r>
            <a:r>
              <a:rPr lang="cs-CZ" i="1" dirty="0"/>
              <a:t>i poškodil kulturu českou, přinesl poctu i úhonu rodnému městu, jež oceňuje dobré a zavrhuje špatné </a:t>
            </a:r>
            <a:r>
              <a:rPr lang="cs-CZ" i="1" dirty="0" smtClean="0"/>
              <a:t>jeho </a:t>
            </a:r>
            <a:r>
              <a:rPr lang="cs-CZ" i="1" dirty="0"/>
              <a:t>skutky</a:t>
            </a:r>
            <a:r>
              <a:rPr lang="cs-CZ" i="1" dirty="0" smtClean="0"/>
              <a:t>.</a:t>
            </a:r>
          </a:p>
          <a:p>
            <a:r>
              <a:rPr lang="cs-CZ" i="1" dirty="0"/>
              <a:t>Napsal dějiny Litomyšle, které jsou nepřekonané a budou nepřekonané, dal dohromady mládí Bedřicha Smetany, nikdo jiný dosud nezpracoval dějiny husitského zpěvu.</a:t>
            </a:r>
            <a:r>
              <a:rPr lang="cs-CZ" dirty="0"/>
              <a:t>“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10" y="96012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970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Nové Hrady u Skutče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182"/>
            <a:ext cx="3680242" cy="654009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14" y="1956816"/>
            <a:ext cx="8017146" cy="4507992"/>
          </a:xfrm>
        </p:spPr>
      </p:pic>
    </p:spTree>
    <p:extLst>
      <p:ext uri="{BB962C8B-B14F-4D97-AF65-F5344CB8AC3E}">
        <p14:creationId xmlns:p14="http://schemas.microsoft.com/office/powerpoint/2010/main" val="2215051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b="1" dirty="0" smtClean="0"/>
              <a:t>Pomníky a památníky – stavět či nestavět (názory studentů katedry historie </a:t>
            </a:r>
            <a:r>
              <a:rPr lang="cs-CZ" sz="3200" b="1" dirty="0" err="1" smtClean="0"/>
              <a:t>PdF</a:t>
            </a:r>
            <a:r>
              <a:rPr lang="cs-CZ" sz="3200" b="1" dirty="0" smtClean="0"/>
              <a:t> MU – budoucích učitelů dějepisu, přes 200 respondentů</a:t>
            </a:r>
            <a:r>
              <a:rPr lang="cs-CZ" sz="3200" dirty="0" smtClean="0"/>
              <a:t>)</a:t>
            </a:r>
            <a:br>
              <a:rPr lang="cs-CZ" sz="3200" dirty="0" smtClean="0"/>
            </a:br>
            <a:endParaRPr lang="cs-CZ" sz="3200" dirty="0"/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E85B6ACE-57BE-400B-8C2D-D1DBE0FEE4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4013895"/>
              </p:ext>
            </p:extLst>
          </p:nvPr>
        </p:nvGraphicFramePr>
        <p:xfrm>
          <a:off x="209006" y="1071154"/>
          <a:ext cx="11355975" cy="5686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79345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748937"/>
            <a:ext cx="10770326" cy="5428026"/>
          </a:xfrm>
        </p:spPr>
        <p:txBody>
          <a:bodyPr>
            <a:normAutofit/>
          </a:bodyPr>
          <a:lstStyle/>
          <a:p>
            <a:pPr algn="ctr"/>
            <a:r>
              <a:rPr lang="cs-CZ" sz="3600" u="sng" dirty="0" smtClean="0"/>
              <a:t>Vyrovnání se s totalitní minulostí – odlišné přístupy</a:t>
            </a:r>
            <a:r>
              <a:rPr lang="cs-CZ" sz="3600" dirty="0" smtClean="0"/>
              <a:t>:</a:t>
            </a:r>
          </a:p>
          <a:p>
            <a:pPr algn="ctr"/>
            <a:endParaRPr lang="cs-CZ" sz="3600" dirty="0" smtClean="0"/>
          </a:p>
          <a:p>
            <a:pPr algn="ctr"/>
            <a:r>
              <a:rPr lang="cs-CZ" sz="3600" dirty="0" smtClean="0"/>
              <a:t>NĚMECKO – denacifikace, socha nacistických pohlavárů je nemyslitelná</a:t>
            </a:r>
          </a:p>
          <a:p>
            <a:pPr algn="ctr"/>
            <a:r>
              <a:rPr lang="cs-CZ" sz="3600" dirty="0" smtClean="0"/>
              <a:t>RUSKO – sochy Lenina, </a:t>
            </a:r>
            <a:r>
              <a:rPr lang="cs-CZ" sz="3600" dirty="0" err="1" smtClean="0"/>
              <a:t>Džerdžinského</a:t>
            </a:r>
            <a:r>
              <a:rPr lang="cs-CZ" sz="3600" dirty="0" smtClean="0"/>
              <a:t> aj. jsou na mnoha místech s interpretací „je to součást historie“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4342627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STALIN, DŽERDŽINSKIJ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1114606"/>
            <a:ext cx="3608264" cy="641218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61" y="513806"/>
            <a:ext cx="3397491" cy="6037625"/>
          </a:xfrm>
        </p:spPr>
      </p:pic>
    </p:spTree>
    <p:extLst>
      <p:ext uri="{BB962C8B-B14F-4D97-AF65-F5344CB8AC3E}">
        <p14:creationId xmlns:p14="http://schemas.microsoft.com/office/powerpoint/2010/main" val="31357182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Moskva – mauzoleum </a:t>
            </a:r>
            <a:r>
              <a:rPr lang="cs-CZ" dirty="0" err="1" smtClean="0"/>
              <a:t>V.I.Lenina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164" y="1854926"/>
            <a:ext cx="6407964" cy="360315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0" y="2544502"/>
            <a:ext cx="7136928" cy="4013051"/>
          </a:xfrm>
        </p:spPr>
      </p:pic>
    </p:spTree>
    <p:extLst>
      <p:ext uri="{BB962C8B-B14F-4D97-AF65-F5344CB8AC3E}">
        <p14:creationId xmlns:p14="http://schemas.microsoft.com/office/powerpoint/2010/main" val="20099279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75CA8FF1-391C-42CC-99E0-42FF947741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1198168"/>
              </p:ext>
            </p:extLst>
          </p:nvPr>
        </p:nvGraphicFramePr>
        <p:xfrm>
          <a:off x="1349829" y="60960"/>
          <a:ext cx="9353005" cy="6797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385166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906C4B23-7BD4-4EF9-BCC6-175C8287A6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0598705"/>
              </p:ext>
            </p:extLst>
          </p:nvPr>
        </p:nvGraphicFramePr>
        <p:xfrm>
          <a:off x="1123406" y="121920"/>
          <a:ext cx="10119360" cy="673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26207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/>
              <a:t>AKTUÁLNĚ 2019: pomník VLASOVCŮM v Praze?</a:t>
            </a:r>
            <a:br>
              <a:rPr lang="cs-CZ" sz="4000" b="1" dirty="0" smtClean="0"/>
            </a:br>
            <a:r>
              <a:rPr lang="cs-CZ" sz="2200" b="1" dirty="0" smtClean="0"/>
              <a:t>Srovnej:</a:t>
            </a: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2000" dirty="0" smtClean="0">
                <a:hlinkClick r:id="rId2"/>
              </a:rPr>
              <a:t>https</a:t>
            </a:r>
            <a:r>
              <a:rPr lang="cs-CZ" sz="2000" dirty="0">
                <a:hlinkClick r:id="rId2"/>
              </a:rPr>
              <a:t>://www.novinky.cz/historie/clanek/pomnik-rozporuplnym-vlasovcum-ani-historici-nejsou-zajedno-40305354</a:t>
            </a:r>
            <a:endParaRPr lang="cs-CZ" sz="2000" b="1" dirty="0"/>
          </a:p>
        </p:txBody>
      </p:sp>
      <p:pic>
        <p:nvPicPr>
          <p:cNvPr id="1026" name="Picture 2" descr="Hořelice, 6. května 1945. Projíždějící protitankový a protiletadlový oddíl Ruské osvobozenecké armády (ROA).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123" y="2433092"/>
            <a:ext cx="6355160" cy="421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0012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74470"/>
            <a:ext cx="11493137" cy="1917110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Vlasovci – ruská osvobozenecká armáda – PRAHA ŘEPORYJE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2700" dirty="0"/>
              <a:t>Na pamětní desce je vyryt citát z knihy Souostroví gulag Alexandra </a:t>
            </a:r>
            <a:r>
              <a:rPr lang="cs-CZ" sz="2700" dirty="0" err="1"/>
              <a:t>Solženicyna</a:t>
            </a:r>
            <a:r>
              <a:rPr lang="cs-CZ" sz="2700" dirty="0"/>
              <a:t> „Zdali všichni Češi pak pochopili, kteří Rusové zachránili jejich město?“ Další krátký text pak připomíná Pražské povstání a 300 vlasovců, kteří při </a:t>
            </a:r>
            <a:r>
              <a:rPr lang="cs-CZ" sz="2700" dirty="0" smtClean="0"/>
              <a:t>něm padli.</a:t>
            </a:r>
            <a:r>
              <a:rPr lang="cs-CZ" dirty="0"/>
              <a:t/>
            </a:r>
            <a:br>
              <a:rPr lang="cs-CZ" dirty="0"/>
            </a:b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3520" y="3217846"/>
            <a:ext cx="5474111" cy="307918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8762" y="2964226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963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274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6D2B53FE-0D06-421E-93B5-513062DAEA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6986597"/>
              </p:ext>
            </p:extLst>
          </p:nvPr>
        </p:nvGraphicFramePr>
        <p:xfrm>
          <a:off x="1776549" y="200297"/>
          <a:ext cx="8630194" cy="6374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42197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Noční Nerudova ul. a pamětní deska </a:t>
            </a:r>
            <a:r>
              <a:rPr lang="cs-CZ" dirty="0" err="1" smtClean="0"/>
              <a:t>J.B.Santiniho</a:t>
            </a:r>
            <a:r>
              <a:rPr lang="cs-CZ" dirty="0" smtClean="0"/>
              <a:t> na Jánském vršku u </a:t>
            </a:r>
            <a:r>
              <a:rPr lang="cs-CZ" dirty="0" err="1" smtClean="0"/>
              <a:t>býv</a:t>
            </a:r>
            <a:r>
              <a:rPr lang="cs-CZ" dirty="0" smtClean="0"/>
              <a:t>. hřbitova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257" y="1751648"/>
            <a:ext cx="7460099" cy="419630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87" y="2330722"/>
            <a:ext cx="3572322" cy="4762410"/>
          </a:xfrm>
        </p:spPr>
      </p:pic>
    </p:spTree>
    <p:extLst>
      <p:ext uri="{BB962C8B-B14F-4D97-AF65-F5344CB8AC3E}">
        <p14:creationId xmlns:p14="http://schemas.microsoft.com/office/powerpoint/2010/main" val="1626959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88332" y="1996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3100" dirty="0"/>
              <a:t>P</a:t>
            </a:r>
            <a:r>
              <a:rPr lang="cs-CZ" sz="3100" dirty="0" smtClean="0"/>
              <a:t>amátník </a:t>
            </a:r>
            <a:r>
              <a:rPr lang="cs-CZ" sz="3100" dirty="0"/>
              <a:t>Přemysla Oráče od architekta F. </a:t>
            </a:r>
            <a:r>
              <a:rPr lang="cs-CZ" sz="3100" dirty="0" err="1"/>
              <a:t>Staumanna</a:t>
            </a:r>
            <a:r>
              <a:rPr lang="cs-CZ" sz="3100" dirty="0"/>
              <a:t> vybudovaný roku </a:t>
            </a:r>
            <a:r>
              <a:rPr lang="cs-CZ" sz="3100" b="1" dirty="0"/>
              <a:t>1841</a:t>
            </a:r>
            <a:r>
              <a:rPr lang="cs-CZ" sz="3100" dirty="0"/>
              <a:t> nákladem hraběte Ervína Nostice </a:t>
            </a:r>
            <a:r>
              <a:rPr lang="cs-CZ" sz="3100" dirty="0" err="1"/>
              <a:t>Rienecke</a:t>
            </a:r>
            <a:r>
              <a:rPr lang="cs-CZ" sz="3100" dirty="0"/>
              <a:t>, jenž byl majitelem</a:t>
            </a:r>
            <a:r>
              <a:rPr lang="cs-CZ" dirty="0"/>
              <a:t> </a:t>
            </a:r>
            <a:r>
              <a:rPr lang="cs-CZ" sz="3100" dirty="0"/>
              <a:t>zámku v sousedních </a:t>
            </a:r>
            <a:r>
              <a:rPr lang="cs-CZ" sz="3100" dirty="0" smtClean="0"/>
              <a:t>Hliňanech</a:t>
            </a:r>
            <a:br>
              <a:rPr lang="cs-CZ" sz="3100" dirty="0" smtClean="0"/>
            </a:br>
            <a:endParaRPr lang="cs-CZ" sz="31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65" y="1301932"/>
            <a:ext cx="9877454" cy="5556068"/>
          </a:xfrm>
        </p:spPr>
      </p:pic>
    </p:spTree>
    <p:extLst>
      <p:ext uri="{BB962C8B-B14F-4D97-AF65-F5344CB8AC3E}">
        <p14:creationId xmlns:p14="http://schemas.microsoft.com/office/powerpoint/2010/main" val="42365177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TGM na Hradčanském nám. a památník VŠ studentů bránících demokracii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2502" y="2783892"/>
            <a:ext cx="4997497" cy="281109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063" y="1341120"/>
            <a:ext cx="7733211" cy="43499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4931773"/>
            <a:ext cx="3857896" cy="21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586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Pohořelice – památník odsunutých brněnských Němců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64" y="2061051"/>
            <a:ext cx="7735712" cy="4351338"/>
          </a:xfr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71" y="3021874"/>
            <a:ext cx="4598126" cy="258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743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Památník Jiřího z Poděbrad - Kunštát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8315" y="2473865"/>
            <a:ext cx="5611695" cy="3156578"/>
          </a:xfrm>
        </p:spPr>
      </p:pic>
    </p:spTree>
    <p:extLst>
      <p:ext uri="{BB962C8B-B14F-4D97-AF65-F5344CB8AC3E}">
        <p14:creationId xmlns:p14="http://schemas.microsoft.com/office/powerpoint/2010/main" val="11314243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Langweillův</a:t>
            </a:r>
            <a:r>
              <a:rPr lang="cs-CZ" dirty="0" smtClean="0"/>
              <a:t> model Prahy – výřez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3" y="1114697"/>
            <a:ext cx="9985828" cy="5617029"/>
          </a:xfrm>
        </p:spPr>
      </p:pic>
    </p:spTree>
    <p:extLst>
      <p:ext uri="{BB962C8B-B14F-4D97-AF65-F5344CB8AC3E}">
        <p14:creationId xmlns:p14="http://schemas.microsoft.com/office/powerpoint/2010/main" val="11036337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Mariánský sloup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2" y="1825625"/>
            <a:ext cx="7735712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1872" y="2430374"/>
            <a:ext cx="5934888" cy="33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896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/>
              <a:t>Posvěcení Mariánského sloupu v Praze – 15.8.2020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8265" y="3005186"/>
            <a:ext cx="5272842" cy="296597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43" y="1311820"/>
            <a:ext cx="8306043" cy="46721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3874770"/>
            <a:ext cx="5303520" cy="298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636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423" y="365125"/>
            <a:ext cx="11127377" cy="1325563"/>
          </a:xfrm>
        </p:spPr>
        <p:txBody>
          <a:bodyPr>
            <a:normAutofit/>
          </a:bodyPr>
          <a:lstStyle/>
          <a:p>
            <a:r>
              <a:rPr lang="cs-CZ" sz="2800" dirty="0" smtClean="0"/>
              <a:t>Bendlův Mariánský sloup (+originál hlavy Panny Marie)</a:t>
            </a:r>
            <a:br>
              <a:rPr lang="cs-CZ" sz="2800" dirty="0" smtClean="0"/>
            </a:br>
            <a:r>
              <a:rPr lang="cs-CZ" sz="2800" dirty="0" smtClean="0"/>
              <a:t> a Šalounův Mistr Jan Hus</a:t>
            </a:r>
            <a:endParaRPr lang="cs-CZ" sz="2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4735" y="1616075"/>
            <a:ext cx="7387772" cy="415562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06" y="1416714"/>
            <a:ext cx="5952217" cy="4464807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3378" y="4103989"/>
            <a:ext cx="3627117" cy="204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86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39C4E908-F8C4-49B2-880D-ADA6AB309E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4489366"/>
              </p:ext>
            </p:extLst>
          </p:nvPr>
        </p:nvGraphicFramePr>
        <p:xfrm>
          <a:off x="2107473" y="0"/>
          <a:ext cx="8125097" cy="6932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37627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15C44C85-426F-4931-B1B9-748B763374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1843249"/>
              </p:ext>
            </p:extLst>
          </p:nvPr>
        </p:nvGraphicFramePr>
        <p:xfrm>
          <a:off x="879566" y="200298"/>
          <a:ext cx="9823268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68066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Anton </a:t>
            </a:r>
            <a:r>
              <a:rPr lang="cs-CZ" b="1" dirty="0" err="1" smtClean="0"/>
              <a:t>Brenek</a:t>
            </a:r>
            <a:r>
              <a:rPr lang="cs-CZ" b="1" dirty="0" smtClean="0"/>
              <a:t>: Josef II.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3074" name="Picture 2" descr="Moravské náměstí s pomníkem císaře Josefa II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2115"/>
            <a:ext cx="7696226" cy="496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b/b9/Kaiser-Josef_II.-Denkmal_in_Br%C3%BCnn.JPG/220px-Kaiser-Josef_II.-Denkmal_in_Br%C3%BCn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266" y="1454829"/>
            <a:ext cx="3232059" cy="484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826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Mohyla u LIPAN (30.5.1434), odhalena</a:t>
            </a:r>
            <a:r>
              <a:rPr lang="cs-CZ" sz="3200" b="1" dirty="0" smtClean="0"/>
              <a:t> </a:t>
            </a:r>
            <a:r>
              <a:rPr lang="cs-CZ" sz="3200" b="1" dirty="0" smtClean="0"/>
              <a:t>1881</a:t>
            </a:r>
            <a:r>
              <a:rPr lang="cs-CZ" sz="3200" dirty="0" smtClean="0"/>
              <a:t>, spolek Prokop, při odhalení 20 tis. lidí</a:t>
            </a:r>
            <a:endParaRPr lang="cs-CZ" sz="3200" dirty="0"/>
          </a:p>
        </p:txBody>
      </p:sp>
      <p:pic>
        <p:nvPicPr>
          <p:cNvPr id="4" name="Picture 2" descr="C:\Users\mihola\Desktop\Exkurze Praha 2006 0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4429" y="1471749"/>
            <a:ext cx="7326812" cy="54951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35257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BBCF55D5-079F-4394-8261-755E2FA029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5149155"/>
              </p:ext>
            </p:extLst>
          </p:nvPr>
        </p:nvGraphicFramePr>
        <p:xfrm>
          <a:off x="1767840" y="217714"/>
          <a:ext cx="8874034" cy="6313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88097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 památníky Jana Palacha (jeden s J. Zajícem)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99172" y="2296487"/>
            <a:ext cx="5799227" cy="326206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3160" y="2296159"/>
            <a:ext cx="5797730" cy="326122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9908" y="2416451"/>
            <a:ext cx="5830093" cy="32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958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0A3ED799-21D3-44BB-AAE8-EAAE8B7743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2726868"/>
              </p:ext>
            </p:extLst>
          </p:nvPr>
        </p:nvGraphicFramePr>
        <p:xfrm>
          <a:off x="1584961" y="174170"/>
          <a:ext cx="8638902" cy="6683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66768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Nové památníky 2020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3642" y="1622612"/>
            <a:ext cx="8701739" cy="489472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9095" y="1733271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887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BRNO - CEJL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920" y="1550125"/>
            <a:ext cx="7064347" cy="397369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515" y="3311306"/>
            <a:ext cx="8122082" cy="45686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34312" y="4052821"/>
            <a:ext cx="4683033" cy="263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830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Poutní kostel Panny Marie Vítězné s ambity na Bílé hoře 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83" y="1366209"/>
            <a:ext cx="9971433" cy="5609357"/>
          </a:xfrm>
        </p:spPr>
      </p:pic>
    </p:spTree>
    <p:extLst>
      <p:ext uri="{BB962C8B-B14F-4D97-AF65-F5344CB8AC3E}">
        <p14:creationId xmlns:p14="http://schemas.microsoft.com/office/powerpoint/2010/main" val="40184781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Památník smíření v Aleji českých exulantů na Bílé hoře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48" y="1384663"/>
            <a:ext cx="9435503" cy="5307874"/>
          </a:xfrm>
        </p:spPr>
      </p:pic>
    </p:spTree>
    <p:extLst>
      <p:ext uri="{BB962C8B-B14F-4D97-AF65-F5344CB8AC3E}">
        <p14:creationId xmlns:p14="http://schemas.microsoft.com/office/powerpoint/2010/main" val="4014516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Svatobořice – památník internačního tábora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756" y="1690688"/>
            <a:ext cx="7247950" cy="407697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08" y="3509554"/>
            <a:ext cx="5952791" cy="334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051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SVATOBOŘICE</a:t>
            </a:r>
            <a:br>
              <a:rPr lang="cs-CZ" sz="3200" b="1" dirty="0" smtClean="0"/>
            </a:b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7" y="1302180"/>
            <a:ext cx="9760897" cy="5490505"/>
          </a:xfrm>
        </p:spPr>
      </p:pic>
    </p:spTree>
    <p:extLst>
      <p:ext uri="{BB962C8B-B14F-4D97-AF65-F5344CB8AC3E}">
        <p14:creationId xmlns:p14="http://schemas.microsoft.com/office/powerpoint/2010/main" val="7971288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Brno, Ústřední hřbitov, hrob Jaroslava Kursy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7849" y="1299883"/>
            <a:ext cx="7516906" cy="501127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29" y="2519082"/>
            <a:ext cx="6454588" cy="36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944" y="46037"/>
            <a:ext cx="10515600" cy="1325563"/>
          </a:xfrm>
        </p:spPr>
        <p:txBody>
          <a:bodyPr/>
          <a:lstStyle/>
          <a:p>
            <a:r>
              <a:rPr lang="cs-CZ" b="1" dirty="0" smtClean="0"/>
              <a:t>Pater </a:t>
            </a:r>
            <a:r>
              <a:rPr lang="cs-CZ" b="1" dirty="0" err="1" smtClean="0"/>
              <a:t>patriae</a:t>
            </a:r>
            <a:r>
              <a:rPr lang="cs-CZ" b="1" dirty="0" smtClean="0"/>
              <a:t> – Karel IV., největší Čech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1" y="1079394"/>
            <a:ext cx="4653851" cy="6202714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916168" cy="5486400"/>
          </a:xfrm>
        </p:spPr>
        <p:txBody>
          <a:bodyPr>
            <a:noAutofit/>
          </a:bodyPr>
          <a:lstStyle/>
          <a:p>
            <a:r>
              <a:rPr lang="cs-CZ" sz="3600" dirty="0" smtClean="0"/>
              <a:t>Praha – Křižovnické náměstí</a:t>
            </a:r>
          </a:p>
          <a:p>
            <a:endParaRPr lang="cs-CZ" sz="3600" dirty="0" smtClean="0"/>
          </a:p>
          <a:p>
            <a:r>
              <a:rPr lang="cs-CZ" sz="3600" dirty="0" smtClean="0"/>
              <a:t>Novogotický </a:t>
            </a:r>
            <a:r>
              <a:rPr lang="cs-CZ" sz="3600" dirty="0"/>
              <a:t>bronzový pomník císaře Karla IV. byl odhalen uprostřed náměstí roku</a:t>
            </a:r>
            <a:r>
              <a:rPr lang="cs-CZ" sz="3600" b="1" dirty="0"/>
              <a:t> 1848 </a:t>
            </a:r>
            <a:r>
              <a:rPr lang="cs-CZ" sz="3600" dirty="0"/>
              <a:t>u příležitosti 500. výročí založení Univerzity Karlovy.</a:t>
            </a:r>
          </a:p>
        </p:txBody>
      </p:sp>
    </p:spTree>
    <p:extLst>
      <p:ext uri="{BB962C8B-B14F-4D97-AF65-F5344CB8AC3E}">
        <p14:creationId xmlns:p14="http://schemas.microsoft.com/office/powerpoint/2010/main" val="24311655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 smtClean="0"/>
              <a:t>Kursův „čestný hrob“, původní stav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61" y="1938280"/>
            <a:ext cx="3551025" cy="47938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98" y="2157233"/>
            <a:ext cx="3861322" cy="356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457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6320" y="1500188"/>
            <a:ext cx="6858000" cy="38576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14" y="1536970"/>
            <a:ext cx="7021207" cy="394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187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6320" y="1500188"/>
            <a:ext cx="6858000" cy="38576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14" y="1536970"/>
            <a:ext cx="7021207" cy="394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848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Vídeň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9949" y="2580157"/>
            <a:ext cx="4529714" cy="254796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15" y="1690688"/>
            <a:ext cx="7872547" cy="442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544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Politická korektnost nebo blbost? Dočká se Jan III. </a:t>
            </a:r>
            <a:r>
              <a:rPr lang="cs-CZ" sz="3200" dirty="0" err="1" smtClean="0"/>
              <a:t>Sobiesky</a:t>
            </a:r>
            <a:r>
              <a:rPr lang="cs-CZ" sz="3200" dirty="0" smtClean="0"/>
              <a:t>, zachránce křesťanské Evropy (1683) ve Vídni sochy??</a:t>
            </a:r>
            <a:endParaRPr lang="cs-CZ" sz="3200" dirty="0"/>
          </a:p>
        </p:txBody>
      </p:sp>
      <p:pic>
        <p:nvPicPr>
          <p:cNvPr id="2050" name="Picture 2" descr="https://s6.tvp.pl/images2/6/3/c/uid_63cc1cd568e273b0bb8d4dbe3c2cb1e81535114602618_width_907_play_0_pos_0_gs_0_height_5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88" y="1825625"/>
            <a:ext cx="8088312" cy="459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5906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 smtClean="0"/>
              <a:t>Johann Gregor MENDEL (1910) – nově 2022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99" y="1384664"/>
            <a:ext cx="7217586" cy="5473336"/>
          </a:xfrm>
        </p:spPr>
      </p:pic>
    </p:spTree>
    <p:extLst>
      <p:ext uri="{BB962C8B-B14F-4D97-AF65-F5344CB8AC3E}">
        <p14:creationId xmlns:p14="http://schemas.microsoft.com/office/powerpoint/2010/main" val="7579835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</TotalTime>
  <Words>2899</Words>
  <Application>Microsoft Office PowerPoint</Application>
  <PresentationFormat>Širokoúhlá obrazovka</PresentationFormat>
  <Paragraphs>228</Paragraphs>
  <Slides>95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95</vt:i4>
      </vt:variant>
    </vt:vector>
  </HeadingPairs>
  <TitlesOfParts>
    <vt:vector size="102" baseType="lpstr">
      <vt:lpstr>Arial</vt:lpstr>
      <vt:lpstr>Calibri</vt:lpstr>
      <vt:lpstr>Calibri Light</vt:lpstr>
      <vt:lpstr>Georgia</vt:lpstr>
      <vt:lpstr>Times New Roman</vt:lpstr>
      <vt:lpstr>Trivia Seznam</vt:lpstr>
      <vt:lpstr>Motiv Office</vt:lpstr>
      <vt:lpstr>Mgr. Jiří Mihola, Ph.D.  (Masarykova univerzita)   Oslava nebo trauma?  Pomníky a památníky v ČR jako zrcadlo doby a politicko - společenských přeměn ve 20. století.</vt:lpstr>
      <vt:lpstr>Prezentace aplikace PowerPoint</vt:lpstr>
      <vt:lpstr>2. MÝTY A STEREOTYPY – mor historie</vt:lpstr>
      <vt:lpstr>Alois Jirásek</vt:lpstr>
      <vt:lpstr>Prezentace aplikace PowerPoint</vt:lpstr>
      <vt:lpstr>Pomníky a památníky – stavět či nestavět (názory studentů katedry historie PdF MU – budoucích učitelů dějepisu, přes 200 respondentů) </vt:lpstr>
      <vt:lpstr>Památník Přemysla Oráče od architekta F. Staumanna vybudovaný roku 1841 nákladem hraběte Ervína Nostice Rienecke, jenž byl majitelem zámku v sousedních Hliňanech </vt:lpstr>
      <vt:lpstr>Mohyla u LIPAN (30.5.1434), odhalena 1881, spolek Prokop, při odhalení 20 tis. lidí</vt:lpstr>
      <vt:lpstr>Pater patriae – Karel IV., největší Čech</vt:lpstr>
      <vt:lpstr>S. Jan Nepomucký  od Jana Brokoffa</vt:lpstr>
      <vt:lpstr>Josef II. aneb, když císař okusí práci poddaných</vt:lpstr>
      <vt:lpstr>29m vysoký pomník-fontána založený 22. 8. 1845 a odhalený 30. 5.1850 arch. J. O. Krannerem. Plastiky od Josefa Maxe a Josefa K. Bôhma. Z vrcholu shlíží jezdecká sochy císaře Františka I., ostatní sochy reprezentují 16 krajů a Prahu.</vt:lpstr>
      <vt:lpstr>7. HISTORIE VERSUS POLITIKA aneb když chybí historické znalosti, vkrádají se do politické diskuse blbosti</vt:lpstr>
      <vt:lpstr>Prezentace aplikace PowerPoint</vt:lpstr>
      <vt:lpstr>L.Šaloun: Mistr Jan Hus (1915) – staroměstské náměstí. Finanční prostředky pro vybudování pomníku byly obstarány prostřednictvím veřejné sbírky. První soutěž na návrh pomníku byla vypsána již roku 1891; pomník měl stát na Malém náměstí. Vítězný návrh sochaře Vilíma Amorta však nebyl realizován. </vt:lpstr>
      <vt:lpstr>1918: Pryč s monarchií a odčiňme Bílou horu!</vt:lpstr>
      <vt:lpstr>Thunovský palác – sídlo Poslanecké sněmovny</vt:lpstr>
      <vt:lpstr>Prezentace aplikace PowerPoint</vt:lpstr>
      <vt:lpstr>Bílá hora (8.11.1620 symbol národního utrpení a poroby – „neštěstí bez míry a hranic“ (J.Pekař), 300 let jsme úpěli…</vt:lpstr>
      <vt:lpstr>Staroměstské náměstí – Mariánský sloup (J.J.Bendl, 1650, stržen 3.11.1918 jako symbol Bílé hory a monarchie davem v čele s anarchistou F. Sauerem </vt:lpstr>
      <vt:lpstr>Maršál Radecký – vrátí se? </vt:lpstr>
      <vt:lpstr>Prezentace aplikace PowerPoint</vt:lpstr>
      <vt:lpstr>Prezentace aplikace PowerPoint</vt:lpstr>
      <vt:lpstr>Prezentace aplikace PowerPoint</vt:lpstr>
      <vt:lpstr>První republika se opírala o husitskou tradici </vt:lpstr>
      <vt:lpstr>První socha TGM – Loučka u Litovle</vt:lpstr>
      <vt:lpstr>Rudka u Kunštátu – z Masaryka zbyly jen boty </vt:lpstr>
      <vt:lpstr>JAN HUS V JIHLAVĚ aneb „pravdy neupálíš“</vt:lpstr>
      <vt:lpstr>Prezentace aplikace PowerPoint</vt:lpstr>
      <vt:lpstr>TGM – Bystřice nad Pernštejnem aneb nejen knihy, i sochy mají své osudy</vt:lpstr>
      <vt:lpstr>TGM od Vincence Makovského před měšťanskou školou</vt:lpstr>
      <vt:lpstr>Prezentace aplikace PowerPoint</vt:lpstr>
      <vt:lpstr>TGM v Brně, Konečného náměstí – kopie sochy V. Makovského</vt:lpstr>
      <vt:lpstr>Dědice – Klement Gottwald</vt:lpstr>
      <vt:lpstr>STALIN – PRAHA LETNÁ alias „fronta na maso“ Odhaleno po setmění na první máj roku 1955 pod heslem „Svému osvoboditeli – československý lid“, tj. po smrti Stalina a nedlouho před Chruščovovou kritikou Stalinova kultu osobnosti, 1962 postupně likvidován, ve své době největší skupinový pomník ve střední Evropě</vt:lpstr>
      <vt:lpstr>Prezentace aplikace PowerPoint</vt:lpstr>
      <vt:lpstr>Prezentace aplikace PowerPoint</vt:lpstr>
      <vt:lpstr>Vítkov s jezdeckou sochou Jan Žižky. Bohumil Kafka, červenec 1950, 9 m vysoká. </vt:lpstr>
      <vt:lpstr>                                Jan Žižka - TROCNOV</vt:lpstr>
      <vt:lpstr>Kuriozum ZLÍN – TGM a Gottwald si hleděli do tváře</vt:lpstr>
      <vt:lpstr>CHICAGO – Albín Polášek?TGM jako „blanický rytíř“ </vt:lpstr>
      <vt:lpstr>Prezentace aplikace PowerPoint</vt:lpstr>
      <vt:lpstr>WASHINGTON</vt:lpstr>
      <vt:lpstr>Hodslavice – rodný dům F. Palackého, socha instalována „otci národa“ až 1968</vt:lpstr>
      <vt:lpstr>Některé památníky mohly být instalovány buď v cizině nebo až po roce 1990.</vt:lpstr>
      <vt:lpstr>Sobotín – čarodějnické procesy</vt:lpstr>
      <vt:lpstr>Masarykovy návraty</vt:lpstr>
      <vt:lpstr>Hodonín – památník stávky 1920</vt:lpstr>
      <vt:lpstr>M.R. Štefánik (Bohumil Kafka). Originál v Bratislavě, za Slovenského štátu zničen,v Praze model v lapidáriu, 1994 instalována.</vt:lpstr>
      <vt:lpstr>POMNÍK OSVOBODITELŮM A SBRATŘENÍ (Karel Pokorný – 1947, Česká Třebová, v Praze kopie 1960 (V. Makovský – 1955, nápisy sundány 1993)</vt:lpstr>
      <vt:lpstr>Když tanky, tak jedině růžový…</vt:lpstr>
      <vt:lpstr>Václav Havel – Washington, Kapitolm v ČR sochu nemá</vt:lpstr>
      <vt:lpstr>A co BENEŠ?</vt:lpstr>
      <vt:lpstr>Prezentace aplikace PowerPoint</vt:lpstr>
      <vt:lpstr>                               Antonín Zápotocký - Zákolany</vt:lpstr>
      <vt:lpstr>Maršál KONĚV – Praha Bubeneč –osvoboditel a okupant </vt:lpstr>
      <vt:lpstr>Prezentace aplikace PowerPoint</vt:lpstr>
      <vt:lpstr>Litomyšl: Zdeněk Nejedlý, historik,politik, ministr školství </vt:lpstr>
      <vt:lpstr>Nové Hrady u Skutče</vt:lpstr>
      <vt:lpstr>Prezentace aplikace PowerPoint</vt:lpstr>
      <vt:lpstr>STALIN, DŽERDŽINSKIJ</vt:lpstr>
      <vt:lpstr>Moskva – mauzoleum V.I.Lenina</vt:lpstr>
      <vt:lpstr>Prezentace aplikace PowerPoint</vt:lpstr>
      <vt:lpstr>Prezentace aplikace PowerPoint</vt:lpstr>
      <vt:lpstr>AKTUÁLNĚ 2019: pomník VLASOVCŮM v Praze? Srovnej: https://www.novinky.cz/historie/clanek/pomnik-rozporuplnym-vlasovcum-ani-historici-nejsou-zajedno-40305354</vt:lpstr>
      <vt:lpstr>Vlasovci – ruská osvobozenecká armáda – PRAHA ŘEPORYJE Na pamětní desce je vyryt citát z knihy Souostroví gulag Alexandra Solženicyna „Zdali všichni Češi pak pochopili, kteří Rusové zachránili jejich město?“ Další krátký text pak připomíná Pražské povstání a 300 vlasovců, kteří při něm padli.  </vt:lpstr>
      <vt:lpstr>Prezentace aplikace PowerPoint</vt:lpstr>
      <vt:lpstr>Prezentace aplikace PowerPoint</vt:lpstr>
      <vt:lpstr>Noční Nerudova ul. a pamětní deska J.B.Santiniho na Jánském vršku u býv. hřbitova</vt:lpstr>
      <vt:lpstr>TGM na Hradčanském nám. a památník VŠ studentů bránících demokracii</vt:lpstr>
      <vt:lpstr>Pohořelice – památník odsunutých brněnských Němců</vt:lpstr>
      <vt:lpstr>Památník Jiřího z Poděbrad - Kunštát</vt:lpstr>
      <vt:lpstr>Langweillův model Prahy – výřez </vt:lpstr>
      <vt:lpstr>Mariánský sloup</vt:lpstr>
      <vt:lpstr>Posvěcení Mariánského sloupu v Praze – 15.8.2020</vt:lpstr>
      <vt:lpstr>Bendlův Mariánský sloup (+originál hlavy Panny Marie)  a Šalounův Mistr Jan Hus</vt:lpstr>
      <vt:lpstr>Prezentace aplikace PowerPoint</vt:lpstr>
      <vt:lpstr>Prezentace aplikace PowerPoint</vt:lpstr>
      <vt:lpstr>Anton Brenek: Josef II. </vt:lpstr>
      <vt:lpstr>Prezentace aplikace PowerPoint</vt:lpstr>
      <vt:lpstr>3 památníky Jana Palacha (jeden s J. Zajícem) </vt:lpstr>
      <vt:lpstr>Prezentace aplikace PowerPoint</vt:lpstr>
      <vt:lpstr>Nové památníky 2020</vt:lpstr>
      <vt:lpstr>BRNO - CEJL</vt:lpstr>
      <vt:lpstr>Poutní kostel Panny Marie Vítězné s ambity na Bílé hoře </vt:lpstr>
      <vt:lpstr>Památník smíření v Aleji českých exulantů na Bílé hoře</vt:lpstr>
      <vt:lpstr>Svatobořice – památník internačního tábora</vt:lpstr>
      <vt:lpstr>SVATOBOŘICE </vt:lpstr>
      <vt:lpstr>Brno, Ústřední hřbitov, hrob Jaroslava Kursy</vt:lpstr>
      <vt:lpstr>Kursův „čestný hrob“, původní stav</vt:lpstr>
      <vt:lpstr>Prezentace aplikace PowerPoint</vt:lpstr>
      <vt:lpstr>Prezentace aplikace PowerPoint</vt:lpstr>
      <vt:lpstr>Vídeň</vt:lpstr>
      <vt:lpstr>Politická korektnost nebo blbost? Dočká se Jan III. Sobiesky, zachránce křesťanské Evropy (1683) ve Vídni sochy??</vt:lpstr>
      <vt:lpstr>Johann Gregor MENDEL (1910) – nově 2022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Mgr. Jiří Mihola, Ph.D.  (Uniwersytet im. Masaryka w Brnie)   Oslava nebo trauma.  Pomníky a památníky v ČR jako zrcadlo doby a politicko - společenských přeměn ve 20. století.</dc:title>
  <dc:creator>Jiří Mihola</dc:creator>
  <cp:lastModifiedBy>Jiří Mihola</cp:lastModifiedBy>
  <cp:revision>55</cp:revision>
  <dcterms:created xsi:type="dcterms:W3CDTF">2019-11-06T09:04:01Z</dcterms:created>
  <dcterms:modified xsi:type="dcterms:W3CDTF">2021-11-12T11:34:58Z</dcterms:modified>
</cp:coreProperties>
</file>