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65" r:id="rId2"/>
    <p:sldId id="459" r:id="rId3"/>
    <p:sldId id="573" r:id="rId4"/>
    <p:sldId id="571" r:id="rId5"/>
    <p:sldId id="557" r:id="rId6"/>
    <p:sldId id="562" r:id="rId7"/>
    <p:sldId id="661" r:id="rId8"/>
    <p:sldId id="575" r:id="rId9"/>
    <p:sldId id="576" r:id="rId10"/>
    <p:sldId id="577" r:id="rId11"/>
    <p:sldId id="305" r:id="rId12"/>
    <p:sldId id="304" r:id="rId13"/>
    <p:sldId id="890" r:id="rId14"/>
    <p:sldId id="891" r:id="rId15"/>
    <p:sldId id="310" r:id="rId16"/>
    <p:sldId id="309" r:id="rId17"/>
    <p:sldId id="313" r:id="rId18"/>
    <p:sldId id="892" r:id="rId19"/>
    <p:sldId id="316" r:id="rId20"/>
    <p:sldId id="320" r:id="rId21"/>
    <p:sldId id="894" r:id="rId22"/>
    <p:sldId id="711" r:id="rId23"/>
    <p:sldId id="895" r:id="rId24"/>
    <p:sldId id="896" r:id="rId25"/>
    <p:sldId id="897" r:id="rId26"/>
    <p:sldId id="906" r:id="rId27"/>
    <p:sldId id="907" r:id="rId28"/>
    <p:sldId id="908" r:id="rId29"/>
    <p:sldId id="266" r:id="rId30"/>
    <p:sldId id="267" r:id="rId31"/>
    <p:sldId id="268" r:id="rId32"/>
    <p:sldId id="269" r:id="rId33"/>
    <p:sldId id="270" r:id="rId34"/>
    <p:sldId id="272" r:id="rId35"/>
    <p:sldId id="274" r:id="rId36"/>
    <p:sldId id="275" r:id="rId37"/>
    <p:sldId id="910" r:id="rId38"/>
    <p:sldId id="911" r:id="rId39"/>
    <p:sldId id="1199" r:id="rId40"/>
    <p:sldId id="1201" r:id="rId41"/>
    <p:sldId id="1202" r:id="rId42"/>
    <p:sldId id="1203" r:id="rId43"/>
    <p:sldId id="1204" r:id="rId44"/>
    <p:sldId id="259" r:id="rId45"/>
    <p:sldId id="26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0763-B1A8-4623-8282-B597E377DCD0}" type="datetimeFigureOut">
              <a:rPr lang="cs-CZ" smtClean="0"/>
              <a:t>13.12.2021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C74-B586-454C-B9CD-5A9F6B09A23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81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0763-B1A8-4623-8282-B597E377DCD0}" type="datetimeFigureOut">
              <a:rPr lang="cs-CZ" smtClean="0"/>
              <a:t>13.12.2021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C74-B586-454C-B9CD-5A9F6B09A23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058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0763-B1A8-4623-8282-B597E377DCD0}" type="datetimeFigureOut">
              <a:rPr lang="cs-CZ" smtClean="0"/>
              <a:t>13.12.2021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C74-B586-454C-B9CD-5A9F6B09A23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33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0763-B1A8-4623-8282-B597E377DCD0}" type="datetimeFigureOut">
              <a:rPr lang="cs-CZ" smtClean="0"/>
              <a:t>13.12.2021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C74-B586-454C-B9CD-5A9F6B09A23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31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0763-B1A8-4623-8282-B597E377DCD0}" type="datetimeFigureOut">
              <a:rPr lang="cs-CZ" smtClean="0"/>
              <a:t>13.12.2021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C74-B586-454C-B9CD-5A9F6B09A23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178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0763-B1A8-4623-8282-B597E377DCD0}" type="datetimeFigureOut">
              <a:rPr lang="cs-CZ" smtClean="0"/>
              <a:t>13.12.2021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C74-B586-454C-B9CD-5A9F6B09A23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55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0763-B1A8-4623-8282-B597E377DCD0}" type="datetimeFigureOut">
              <a:rPr lang="cs-CZ" smtClean="0"/>
              <a:t>13.12.2021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C74-B586-454C-B9CD-5A9F6B09A23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12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0763-B1A8-4623-8282-B597E377DCD0}" type="datetimeFigureOut">
              <a:rPr lang="cs-CZ" smtClean="0"/>
              <a:t>13.12.2021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C74-B586-454C-B9CD-5A9F6B09A23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56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0763-B1A8-4623-8282-B597E377DCD0}" type="datetimeFigureOut">
              <a:rPr lang="cs-CZ" smtClean="0"/>
              <a:t>13.12.2021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C74-B586-454C-B9CD-5A9F6B09A23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525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0763-B1A8-4623-8282-B597E377DCD0}" type="datetimeFigureOut">
              <a:rPr lang="cs-CZ" smtClean="0"/>
              <a:t>13.12.2021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C74-B586-454C-B9CD-5A9F6B09A23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44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90763-B1A8-4623-8282-B597E377DCD0}" type="datetimeFigureOut">
              <a:rPr lang="cs-CZ" smtClean="0"/>
              <a:t>13.12.2021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CEC74-B586-454C-B9CD-5A9F6B09A23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410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90763-B1A8-4623-8282-B597E377DCD0}" type="datetimeFigureOut">
              <a:rPr lang="cs-CZ" smtClean="0"/>
              <a:t>13.12.2021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CEC74-B586-454C-B9CD-5A9F6B09A23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67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16A90A23-F810-4012-B22F-9C3A4A6F2D9D}"/>
              </a:ext>
            </a:extLst>
          </p:cNvPr>
          <p:cNvSpPr txBox="1"/>
          <p:nvPr/>
        </p:nvSpPr>
        <p:spPr>
          <a:xfrm>
            <a:off x="290041" y="3848099"/>
            <a:ext cx="8429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Chodec ujde za 1 minutu 140 kroků po 0,8 m. Jakou má chodec rychlost (v m.s</a:t>
            </a:r>
            <a:r>
              <a:rPr lang="cs-CZ" sz="2000" baseline="30000" dirty="0"/>
              <a:t>-1</a:t>
            </a:r>
            <a:r>
              <a:rPr lang="cs-CZ" sz="2000" dirty="0"/>
              <a:t>) a kolik kilometrů ujde za hodinu?</a:t>
            </a:r>
          </a:p>
          <a:p>
            <a:endParaRPr lang="cs-CZ" sz="800" dirty="0"/>
          </a:p>
          <a:p>
            <a:r>
              <a:rPr lang="cs-CZ" sz="2000" dirty="0"/>
              <a:t>s = 140 . 0,8 = 112 m</a:t>
            </a:r>
          </a:p>
          <a:p>
            <a:r>
              <a:rPr lang="cs-CZ" sz="2000" dirty="0"/>
              <a:t>t = 60 s</a:t>
            </a:r>
          </a:p>
          <a:p>
            <a:r>
              <a:rPr lang="cs-CZ" sz="2000" dirty="0"/>
              <a:t>v = s / t = 112 / 60 m.s</a:t>
            </a:r>
            <a:r>
              <a:rPr lang="cs-CZ" sz="2000" baseline="30000" dirty="0"/>
              <a:t>-1</a:t>
            </a:r>
            <a:r>
              <a:rPr lang="cs-CZ" sz="2000" dirty="0"/>
              <a:t> = </a:t>
            </a:r>
            <a:r>
              <a:rPr lang="cs-CZ" sz="2000" u="sng" dirty="0"/>
              <a:t>1,87 m.s</a:t>
            </a:r>
            <a:r>
              <a:rPr lang="cs-CZ" sz="2000" u="sng" baseline="30000" dirty="0"/>
              <a:t>-1</a:t>
            </a:r>
            <a:r>
              <a:rPr lang="cs-CZ" sz="2000" u="sng" dirty="0"/>
              <a:t> </a:t>
            </a:r>
            <a:r>
              <a:rPr lang="cs-CZ" sz="2000" dirty="0"/>
              <a:t>= 1,87 . 3,6 km.h</a:t>
            </a:r>
            <a:r>
              <a:rPr lang="cs-CZ" sz="2000" baseline="30000" dirty="0"/>
              <a:t>-1</a:t>
            </a:r>
            <a:r>
              <a:rPr lang="cs-CZ" sz="2000" dirty="0"/>
              <a:t> = </a:t>
            </a:r>
            <a:r>
              <a:rPr lang="cs-CZ" sz="2000" u="sng" dirty="0"/>
              <a:t>6,73 km.h</a:t>
            </a:r>
            <a:r>
              <a:rPr lang="cs-CZ" sz="2000" u="sng" baseline="30000" dirty="0"/>
              <a:t>-1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2F70962-B7A2-4BE9-AFB2-2A63BE35686E}"/>
              </a:ext>
            </a:extLst>
          </p:cNvPr>
          <p:cNvSpPr txBox="1"/>
          <p:nvPr/>
        </p:nvSpPr>
        <p:spPr>
          <a:xfrm>
            <a:off x="357187" y="522509"/>
            <a:ext cx="87181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Za 6 sekund po blesku jsme uslyšeli začátek hřmění. Jak daleko od nás uhodil blesk? Rychlost zvuku ve vzduchu je přibližně 330 m.s</a:t>
            </a:r>
            <a:r>
              <a:rPr lang="cs-CZ" sz="2000" baseline="30000" dirty="0"/>
              <a:t>-1</a:t>
            </a:r>
            <a:r>
              <a:rPr lang="cs-CZ" sz="2000" dirty="0"/>
              <a:t>. </a:t>
            </a:r>
          </a:p>
          <a:p>
            <a:endParaRPr lang="cs-CZ" sz="800" dirty="0"/>
          </a:p>
          <a:p>
            <a:r>
              <a:rPr lang="cs-CZ" sz="2000" dirty="0"/>
              <a:t>v = 330 m.s</a:t>
            </a:r>
            <a:r>
              <a:rPr lang="cs-CZ" sz="2000" baseline="30000" dirty="0"/>
              <a:t>-1</a:t>
            </a:r>
            <a:endParaRPr lang="cs-CZ" sz="2000" dirty="0"/>
          </a:p>
          <a:p>
            <a:r>
              <a:rPr lang="cs-CZ" sz="2000" dirty="0"/>
              <a:t> t = 6 s                           </a:t>
            </a:r>
            <a:r>
              <a:rPr lang="cs-CZ" sz="2000" dirty="0" err="1"/>
              <a:t>s</a:t>
            </a:r>
            <a:r>
              <a:rPr lang="cs-CZ" sz="2000" dirty="0"/>
              <a:t> = v . t = 330 . 6 m = 1980 m = </a:t>
            </a:r>
            <a:r>
              <a:rPr lang="cs-CZ" sz="2000" u="sng" dirty="0"/>
              <a:t>1.98 km</a:t>
            </a:r>
          </a:p>
        </p:txBody>
      </p:sp>
    </p:spTree>
    <p:extLst>
      <p:ext uri="{BB962C8B-B14F-4D97-AF65-F5344CB8AC3E}">
        <p14:creationId xmlns:p14="http://schemas.microsoft.com/office/powerpoint/2010/main" val="266171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FB7042C-0095-410B-AD4A-65A2E9C920B3}"/>
              </a:ext>
            </a:extLst>
          </p:cNvPr>
          <p:cNvSpPr txBox="1"/>
          <p:nvPr/>
        </p:nvSpPr>
        <p:spPr>
          <a:xfrm>
            <a:off x="181517" y="394811"/>
            <a:ext cx="87148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u="none" strike="noStrike" baseline="0" dirty="0">
                <a:solidFill>
                  <a:srgbClr val="000000"/>
                </a:solidFill>
              </a:rPr>
              <a:t>Na vozík o hmotnosti 25 kg, který je v klidu, hodíme cihlu o hmotnosti 0,6 kg. Cihla dopadne rychlostí 10 m.s</a:t>
            </a:r>
            <a:r>
              <a:rPr lang="cs-CZ" sz="2000" b="0" i="0" u="none" strike="noStrike" baseline="30000" dirty="0">
                <a:solidFill>
                  <a:srgbClr val="000000"/>
                </a:solidFill>
              </a:rPr>
              <a:t>-1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 pod úhlem 30°. Určete společnou rychlost vozíku s cihlou. Odpory neuvažujte. </a:t>
            </a:r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DD4629D-C9B9-4185-8E9A-10C8D894B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933" y="1622941"/>
            <a:ext cx="4027990" cy="235544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24D29AE-ECC3-47CF-AD3B-167431FD1B60}"/>
              </a:ext>
            </a:extLst>
          </p:cNvPr>
          <p:cNvSpPr txBox="1"/>
          <p:nvPr/>
        </p:nvSpPr>
        <p:spPr>
          <a:xfrm>
            <a:off x="181517" y="1520309"/>
            <a:ext cx="45720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u="none" strike="noStrike" baseline="0" dirty="0">
                <a:solidFill>
                  <a:srgbClr val="000000"/>
                </a:solidFill>
              </a:rPr>
              <a:t>m</a:t>
            </a:r>
            <a:r>
              <a:rPr lang="cs-CZ" sz="2000" b="0" i="0" u="none" strike="noStrike" baseline="-25000" dirty="0">
                <a:solidFill>
                  <a:srgbClr val="000000"/>
                </a:solidFill>
              </a:rPr>
              <a:t>1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 = 0,6 kg</a:t>
            </a:r>
            <a:endParaRPr lang="cs-CZ" sz="2000" b="0" u="none" strike="noStrike" baseline="0" dirty="0">
              <a:solidFill>
                <a:srgbClr val="000000"/>
              </a:solidFill>
            </a:endParaRPr>
          </a:p>
          <a:p>
            <a:r>
              <a:rPr lang="cs-CZ" sz="2000" b="0" u="none" strike="noStrike" baseline="0" dirty="0">
                <a:solidFill>
                  <a:srgbClr val="000000"/>
                </a:solidFill>
              </a:rPr>
              <a:t>m</a:t>
            </a:r>
            <a:r>
              <a:rPr lang="cs-CZ" sz="20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 = 25 kg</a:t>
            </a:r>
          </a:p>
          <a:p>
            <a:r>
              <a:rPr lang="cs-CZ" sz="2000" b="0" u="none" strike="noStrike" baseline="0" dirty="0">
                <a:solidFill>
                  <a:srgbClr val="000000"/>
                </a:solidFill>
              </a:rPr>
              <a:t>v</a:t>
            </a:r>
            <a:r>
              <a:rPr lang="cs-CZ" sz="2000" b="0" i="0" u="none" strike="noStrike" baseline="-25000" dirty="0">
                <a:solidFill>
                  <a:srgbClr val="000000"/>
                </a:solidFill>
              </a:rPr>
              <a:t>1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 = 10 m.s</a:t>
            </a:r>
            <a:r>
              <a:rPr lang="cs-CZ" sz="2000" b="0" i="0" u="none" strike="noStrike" baseline="30000" dirty="0">
                <a:solidFill>
                  <a:srgbClr val="000000"/>
                </a:solidFill>
              </a:rPr>
              <a:t>-1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el-GR" sz="2000" dirty="0">
                <a:solidFill>
                  <a:srgbClr val="000000"/>
                </a:solidFill>
              </a:rPr>
              <a:t>α</a:t>
            </a:r>
            <a:r>
              <a:rPr lang="cs-CZ" sz="2000" dirty="0">
                <a:solidFill>
                  <a:srgbClr val="000000"/>
                </a:solidFill>
              </a:rPr>
              <a:t> =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30°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b="0" u="none" strike="noStrike" baseline="0" dirty="0">
                <a:solidFill>
                  <a:srgbClr val="000000"/>
                </a:solidFill>
              </a:rPr>
              <a:t>v</a:t>
            </a:r>
            <a:r>
              <a:rPr lang="cs-CZ" sz="20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 = 0 m.s</a:t>
            </a:r>
            <a:r>
              <a:rPr lang="cs-CZ" sz="2000" b="0" i="0" u="none" strike="noStrike" baseline="30000" dirty="0">
                <a:solidFill>
                  <a:srgbClr val="000000"/>
                </a:solidFill>
              </a:rPr>
              <a:t>-1</a:t>
            </a:r>
            <a:endParaRPr lang="cs-CZ" sz="2000" b="0" u="none" strike="noStrike" baseline="0" dirty="0">
              <a:solidFill>
                <a:srgbClr val="000000"/>
              </a:solidFill>
            </a:endParaRPr>
          </a:p>
          <a:p>
            <a:r>
              <a:rPr lang="cs-CZ" sz="2000" b="0" u="none" strike="noStrike" baseline="0" dirty="0">
                <a:solidFill>
                  <a:srgbClr val="000000"/>
                </a:solidFill>
              </a:rPr>
              <a:t>m</a:t>
            </a:r>
            <a:r>
              <a:rPr lang="cs-CZ" sz="2000" b="0" i="0" u="none" strike="noStrike" baseline="-25000" dirty="0">
                <a:solidFill>
                  <a:srgbClr val="000000"/>
                </a:solidFill>
              </a:rPr>
              <a:t>3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 = </a:t>
            </a:r>
            <a:r>
              <a:rPr lang="cs-CZ" sz="2000" b="0" u="none" strike="noStrike" baseline="0" dirty="0">
                <a:solidFill>
                  <a:srgbClr val="000000"/>
                </a:solidFill>
              </a:rPr>
              <a:t>m</a:t>
            </a:r>
            <a:r>
              <a:rPr lang="cs-CZ" sz="2000" baseline="-25000" dirty="0">
                <a:solidFill>
                  <a:srgbClr val="000000"/>
                </a:solidFill>
              </a:rPr>
              <a:t>1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 + </a:t>
            </a:r>
            <a:r>
              <a:rPr lang="cs-CZ" sz="2000" b="0" u="none" strike="noStrike" baseline="0" dirty="0">
                <a:solidFill>
                  <a:srgbClr val="000000"/>
                </a:solidFill>
              </a:rPr>
              <a:t>m</a:t>
            </a:r>
            <a:r>
              <a:rPr lang="cs-CZ" sz="2000" b="0" i="0" u="none" strike="noStrike" baseline="-25000" dirty="0">
                <a:solidFill>
                  <a:srgbClr val="000000"/>
                </a:solidFill>
              </a:rPr>
              <a:t>2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= 25,6 kg</a:t>
            </a:r>
          </a:p>
          <a:p>
            <a:r>
              <a:rPr lang="cs-CZ" sz="2000" b="0" u="none" strike="noStrike" baseline="0" dirty="0">
                <a:solidFill>
                  <a:srgbClr val="000000"/>
                </a:solidFill>
              </a:rPr>
              <a:t>v</a:t>
            </a:r>
            <a:r>
              <a:rPr lang="cs-CZ" sz="2000" b="0" i="0" u="none" strike="noStrike" baseline="-25000" dirty="0">
                <a:solidFill>
                  <a:srgbClr val="000000"/>
                </a:solidFill>
              </a:rPr>
              <a:t>3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 = ?</a:t>
            </a:r>
          </a:p>
          <a:p>
            <a:endParaRPr lang="cs-CZ" sz="8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p</a:t>
            </a:r>
            <a:r>
              <a:rPr lang="cs-CZ" sz="2000" baseline="-25000" dirty="0">
                <a:solidFill>
                  <a:srgbClr val="000000"/>
                </a:solidFill>
              </a:rPr>
              <a:t>1</a:t>
            </a:r>
            <a:r>
              <a:rPr lang="cs-CZ" sz="2000" dirty="0">
                <a:solidFill>
                  <a:srgbClr val="000000"/>
                </a:solidFill>
              </a:rPr>
              <a:t> = m</a:t>
            </a:r>
            <a:r>
              <a:rPr lang="cs-CZ" sz="2000" baseline="-25000" dirty="0">
                <a:solidFill>
                  <a:srgbClr val="000000"/>
                </a:solidFill>
              </a:rPr>
              <a:t>1</a:t>
            </a:r>
            <a:r>
              <a:rPr lang="cs-CZ" sz="2000" dirty="0">
                <a:solidFill>
                  <a:srgbClr val="000000"/>
                </a:solidFill>
              </a:rPr>
              <a:t>.v</a:t>
            </a:r>
            <a:r>
              <a:rPr lang="cs-CZ" sz="2000" baseline="-25000" dirty="0">
                <a:solidFill>
                  <a:srgbClr val="000000"/>
                </a:solidFill>
              </a:rPr>
              <a:t>1</a:t>
            </a:r>
            <a:r>
              <a:rPr lang="cs-CZ" sz="2000" dirty="0">
                <a:solidFill>
                  <a:srgbClr val="000000"/>
                </a:solidFill>
              </a:rPr>
              <a:t> = 0,6.10.cos(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30°</a:t>
            </a:r>
            <a:r>
              <a:rPr lang="cs-CZ" sz="2000" dirty="0">
                <a:solidFill>
                  <a:srgbClr val="000000"/>
                </a:solidFill>
              </a:rPr>
              <a:t>) = 5,2 </a:t>
            </a:r>
            <a:r>
              <a:rPr lang="cs-CZ" sz="2000" dirty="0" err="1">
                <a:solidFill>
                  <a:srgbClr val="000000"/>
                </a:solidFill>
              </a:rPr>
              <a:t>m.s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p</a:t>
            </a:r>
            <a:r>
              <a:rPr lang="cs-CZ" sz="2000" baseline="-25000" dirty="0">
                <a:solidFill>
                  <a:srgbClr val="000000"/>
                </a:solidFill>
              </a:rPr>
              <a:t>2</a:t>
            </a:r>
            <a:r>
              <a:rPr lang="cs-CZ" sz="2000" dirty="0">
                <a:solidFill>
                  <a:srgbClr val="000000"/>
                </a:solidFill>
              </a:rPr>
              <a:t> = m</a:t>
            </a:r>
            <a:r>
              <a:rPr lang="cs-CZ" sz="2000" baseline="-25000" dirty="0">
                <a:solidFill>
                  <a:srgbClr val="000000"/>
                </a:solidFill>
              </a:rPr>
              <a:t>2</a:t>
            </a:r>
            <a:r>
              <a:rPr lang="cs-CZ" sz="2000" dirty="0">
                <a:solidFill>
                  <a:srgbClr val="000000"/>
                </a:solidFill>
              </a:rPr>
              <a:t>.v</a:t>
            </a:r>
            <a:r>
              <a:rPr lang="cs-CZ" sz="2000" baseline="-25000" dirty="0">
                <a:solidFill>
                  <a:srgbClr val="000000"/>
                </a:solidFill>
              </a:rPr>
              <a:t>2 </a:t>
            </a:r>
            <a:r>
              <a:rPr lang="cs-CZ" sz="2000" dirty="0">
                <a:solidFill>
                  <a:srgbClr val="000000"/>
                </a:solidFill>
              </a:rPr>
              <a:t>=  0</a:t>
            </a:r>
          </a:p>
          <a:p>
            <a:r>
              <a:rPr lang="cs-CZ" sz="2000" dirty="0">
                <a:solidFill>
                  <a:srgbClr val="000000"/>
                </a:solidFill>
              </a:rPr>
              <a:t>p</a:t>
            </a:r>
            <a:r>
              <a:rPr lang="cs-CZ" sz="2000" baseline="-25000" dirty="0">
                <a:solidFill>
                  <a:srgbClr val="000000"/>
                </a:solidFill>
              </a:rPr>
              <a:t>3</a:t>
            </a:r>
            <a:r>
              <a:rPr lang="cs-CZ" sz="2000" dirty="0">
                <a:solidFill>
                  <a:srgbClr val="000000"/>
                </a:solidFill>
              </a:rPr>
              <a:t> = p</a:t>
            </a:r>
            <a:r>
              <a:rPr lang="cs-CZ" sz="2000" baseline="-25000" dirty="0">
                <a:solidFill>
                  <a:srgbClr val="000000"/>
                </a:solidFill>
              </a:rPr>
              <a:t>1</a:t>
            </a:r>
            <a:r>
              <a:rPr lang="cs-CZ" sz="2000" dirty="0">
                <a:solidFill>
                  <a:srgbClr val="000000"/>
                </a:solidFill>
              </a:rPr>
              <a:t> + p</a:t>
            </a:r>
            <a:r>
              <a:rPr lang="cs-CZ" sz="2000" baseline="-25000" dirty="0">
                <a:solidFill>
                  <a:srgbClr val="000000"/>
                </a:solidFill>
              </a:rPr>
              <a:t>2</a:t>
            </a:r>
          </a:p>
          <a:p>
            <a:r>
              <a:rPr lang="cs-CZ" sz="2000" dirty="0">
                <a:solidFill>
                  <a:srgbClr val="000000"/>
                </a:solidFill>
              </a:rPr>
              <a:t>(</a:t>
            </a:r>
            <a:r>
              <a:rPr lang="cs-CZ" sz="2000" b="0" u="none" strike="noStrike" baseline="0" dirty="0">
                <a:solidFill>
                  <a:srgbClr val="000000"/>
                </a:solidFill>
              </a:rPr>
              <a:t>m</a:t>
            </a:r>
            <a:r>
              <a:rPr lang="cs-CZ" sz="2000" baseline="-25000" dirty="0">
                <a:solidFill>
                  <a:srgbClr val="000000"/>
                </a:solidFill>
              </a:rPr>
              <a:t>1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 + </a:t>
            </a:r>
            <a:r>
              <a:rPr lang="cs-CZ" sz="2000" b="0" u="none" strike="noStrike" baseline="0" dirty="0">
                <a:solidFill>
                  <a:srgbClr val="000000"/>
                </a:solidFill>
              </a:rPr>
              <a:t>m</a:t>
            </a:r>
            <a:r>
              <a:rPr lang="cs-CZ" sz="20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cs-CZ" sz="2000" dirty="0">
                <a:solidFill>
                  <a:srgbClr val="000000"/>
                </a:solidFill>
              </a:rPr>
              <a:t>).v</a:t>
            </a:r>
            <a:r>
              <a:rPr lang="cs-CZ" sz="2000" baseline="-25000" dirty="0">
                <a:solidFill>
                  <a:srgbClr val="000000"/>
                </a:solidFill>
              </a:rPr>
              <a:t>3</a:t>
            </a:r>
            <a:r>
              <a:rPr lang="cs-CZ" sz="2000" dirty="0">
                <a:solidFill>
                  <a:srgbClr val="000000"/>
                </a:solidFill>
              </a:rPr>
              <a:t> = m</a:t>
            </a:r>
            <a:r>
              <a:rPr lang="cs-CZ" sz="2000" baseline="-25000" dirty="0">
                <a:solidFill>
                  <a:srgbClr val="000000"/>
                </a:solidFill>
              </a:rPr>
              <a:t>1</a:t>
            </a:r>
            <a:r>
              <a:rPr lang="cs-CZ" sz="2000" dirty="0">
                <a:solidFill>
                  <a:srgbClr val="000000"/>
                </a:solidFill>
              </a:rPr>
              <a:t>.v</a:t>
            </a:r>
            <a:r>
              <a:rPr lang="cs-CZ" sz="2000" baseline="-25000" dirty="0">
                <a:solidFill>
                  <a:srgbClr val="000000"/>
                </a:solidFill>
              </a:rPr>
              <a:t>1</a:t>
            </a:r>
            <a:r>
              <a:rPr lang="cs-CZ" sz="2000" dirty="0">
                <a:solidFill>
                  <a:srgbClr val="000000"/>
                </a:solidFill>
              </a:rPr>
              <a:t> + 0</a:t>
            </a:r>
          </a:p>
          <a:p>
            <a:r>
              <a:rPr lang="cs-CZ" sz="2000" dirty="0">
                <a:solidFill>
                  <a:srgbClr val="000000"/>
                </a:solidFill>
              </a:rPr>
              <a:t>v</a:t>
            </a:r>
            <a:r>
              <a:rPr lang="cs-CZ" sz="2000" baseline="-25000" dirty="0">
                <a:solidFill>
                  <a:srgbClr val="000000"/>
                </a:solidFill>
              </a:rPr>
              <a:t>3</a:t>
            </a:r>
            <a:r>
              <a:rPr lang="cs-CZ" sz="2000" dirty="0">
                <a:solidFill>
                  <a:srgbClr val="000000"/>
                </a:solidFill>
              </a:rPr>
              <a:t> = m</a:t>
            </a:r>
            <a:r>
              <a:rPr lang="cs-CZ" sz="2000" baseline="-25000" dirty="0">
                <a:solidFill>
                  <a:srgbClr val="000000"/>
                </a:solidFill>
              </a:rPr>
              <a:t>1</a:t>
            </a:r>
            <a:r>
              <a:rPr lang="cs-CZ" sz="2000" dirty="0">
                <a:solidFill>
                  <a:srgbClr val="000000"/>
                </a:solidFill>
              </a:rPr>
              <a:t>.v</a:t>
            </a:r>
            <a:r>
              <a:rPr lang="cs-CZ" sz="2000" baseline="-25000" dirty="0">
                <a:solidFill>
                  <a:srgbClr val="000000"/>
                </a:solidFill>
              </a:rPr>
              <a:t>1</a:t>
            </a:r>
            <a:r>
              <a:rPr lang="cs-CZ" sz="2000" dirty="0">
                <a:solidFill>
                  <a:srgbClr val="000000"/>
                </a:solidFill>
              </a:rPr>
              <a:t> /(</a:t>
            </a:r>
            <a:r>
              <a:rPr lang="cs-CZ" sz="2000" b="0" u="none" strike="noStrike" baseline="0" dirty="0">
                <a:solidFill>
                  <a:srgbClr val="000000"/>
                </a:solidFill>
              </a:rPr>
              <a:t>m</a:t>
            </a:r>
            <a:r>
              <a:rPr lang="cs-CZ" sz="2000" baseline="-25000" dirty="0">
                <a:solidFill>
                  <a:srgbClr val="000000"/>
                </a:solidFill>
              </a:rPr>
              <a:t>1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 + </a:t>
            </a:r>
            <a:r>
              <a:rPr lang="cs-CZ" sz="2000" b="0" u="none" strike="noStrike" baseline="0" dirty="0">
                <a:solidFill>
                  <a:srgbClr val="000000"/>
                </a:solidFill>
              </a:rPr>
              <a:t>m</a:t>
            </a:r>
            <a:r>
              <a:rPr lang="cs-CZ" sz="2000" b="0" i="0" u="none" strike="noStrike" baseline="-25000" dirty="0">
                <a:solidFill>
                  <a:srgbClr val="000000"/>
                </a:solidFill>
              </a:rPr>
              <a:t>2</a:t>
            </a:r>
            <a:r>
              <a:rPr lang="cs-CZ" sz="2000" dirty="0">
                <a:solidFill>
                  <a:srgbClr val="000000"/>
                </a:solidFill>
              </a:rPr>
              <a:t>) = 5,2/25,6 = </a:t>
            </a:r>
            <a:r>
              <a:rPr lang="cs-CZ" sz="2000" u="sng" dirty="0">
                <a:solidFill>
                  <a:srgbClr val="000000"/>
                </a:solidFill>
              </a:rPr>
              <a:t>0,2 m.s</a:t>
            </a:r>
            <a:r>
              <a:rPr lang="cs-CZ" sz="2000" u="sng" baseline="30000" dirty="0">
                <a:solidFill>
                  <a:srgbClr val="000000"/>
                </a:solidFill>
              </a:rPr>
              <a:t>-1</a:t>
            </a:r>
            <a:r>
              <a:rPr lang="cs-CZ" sz="2000" u="sng" dirty="0">
                <a:solidFill>
                  <a:srgbClr val="000000"/>
                </a:solidFill>
              </a:rPr>
              <a:t> </a:t>
            </a:r>
            <a:endParaRPr lang="cs-CZ" sz="2000" u="sng" dirty="0"/>
          </a:p>
        </p:txBody>
      </p:sp>
    </p:spTree>
    <p:extLst>
      <p:ext uri="{BB962C8B-B14F-4D97-AF65-F5344CB8AC3E}">
        <p14:creationId xmlns:p14="http://schemas.microsoft.com/office/powerpoint/2010/main" val="103694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34AA287-D986-45A3-B1BA-1C6442A1475B}"/>
              </a:ext>
            </a:extLst>
          </p:cNvPr>
          <p:cNvSpPr txBox="1"/>
          <p:nvPr/>
        </p:nvSpPr>
        <p:spPr>
          <a:xfrm>
            <a:off x="214310" y="416153"/>
            <a:ext cx="8715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Automobil o hmotnosti 1 t, který má rychlost 50 km.h</a:t>
            </a:r>
            <a:r>
              <a:rPr lang="cs-CZ" sz="2000" baseline="30000" dirty="0"/>
              <a:t>-1</a:t>
            </a:r>
            <a:r>
              <a:rPr lang="cs-CZ" sz="2000" dirty="0"/>
              <a:t> se zabrzdí na dráze 25 m. Jak velká brzdící síla na něj působí? 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m = 1 t = 1000 kg</a:t>
            </a:r>
          </a:p>
          <a:p>
            <a:pPr algn="just"/>
            <a:r>
              <a:rPr lang="cs-CZ" sz="2000" dirty="0"/>
              <a:t>v = 50 km.h</a:t>
            </a:r>
            <a:r>
              <a:rPr lang="cs-CZ" sz="2000" baseline="30000" dirty="0"/>
              <a:t>-1</a:t>
            </a:r>
            <a:r>
              <a:rPr lang="cs-CZ" sz="2000" dirty="0"/>
              <a:t> = 13,9 m.s</a:t>
            </a:r>
            <a:r>
              <a:rPr lang="cs-CZ" sz="2000" baseline="30000" dirty="0"/>
              <a:t>-1</a:t>
            </a:r>
          </a:p>
          <a:p>
            <a:pPr algn="just"/>
            <a:r>
              <a:rPr lang="cs-CZ" sz="2000" dirty="0"/>
              <a:t>s = 25 m</a:t>
            </a:r>
          </a:p>
          <a:p>
            <a:pPr algn="just"/>
            <a:r>
              <a:rPr lang="cs-CZ" sz="2000" dirty="0"/>
              <a:t>F = 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22A5FF5-AA91-4E7E-8BF2-69FBCFC4C177}"/>
              </a:ext>
            </a:extLst>
          </p:cNvPr>
          <p:cNvSpPr txBox="1"/>
          <p:nvPr/>
        </p:nvSpPr>
        <p:spPr>
          <a:xfrm>
            <a:off x="3033710" y="2288292"/>
            <a:ext cx="5791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/>
              <a:t>Postup 1</a:t>
            </a:r>
          </a:p>
          <a:p>
            <a:endParaRPr lang="cs-CZ" sz="800" dirty="0"/>
          </a:p>
          <a:p>
            <a:r>
              <a:rPr lang="cs-CZ" sz="2000" dirty="0"/>
              <a:t>Kinetická energie automobilu:  ½.m.v</a:t>
            </a:r>
            <a:r>
              <a:rPr lang="cs-CZ" sz="2000" baseline="30000" dirty="0"/>
              <a:t>2</a:t>
            </a:r>
            <a:endParaRPr lang="cs-CZ" sz="2000" dirty="0"/>
          </a:p>
          <a:p>
            <a:r>
              <a:rPr lang="cs-CZ" sz="2000" dirty="0"/>
              <a:t>Práce vykonaná brzdící silou: </a:t>
            </a:r>
            <a:r>
              <a:rPr lang="cs-CZ" sz="2000" dirty="0" err="1"/>
              <a:t>F.s</a:t>
            </a:r>
            <a:r>
              <a:rPr lang="cs-CZ" sz="2000" dirty="0"/>
              <a:t> </a:t>
            </a:r>
          </a:p>
          <a:p>
            <a:r>
              <a:rPr lang="cs-CZ" sz="2000" dirty="0" err="1"/>
              <a:t>F.s</a:t>
            </a:r>
            <a:r>
              <a:rPr lang="cs-CZ" sz="2000" dirty="0"/>
              <a:t> = ½.m.v</a:t>
            </a:r>
            <a:r>
              <a:rPr lang="cs-CZ" sz="2000" baseline="30000" dirty="0"/>
              <a:t>2</a:t>
            </a:r>
          </a:p>
          <a:p>
            <a:r>
              <a:rPr lang="cs-CZ" sz="2000" dirty="0"/>
              <a:t>F = W/s = m.v</a:t>
            </a:r>
            <a:r>
              <a:rPr lang="cs-CZ" sz="2000" baseline="30000" dirty="0"/>
              <a:t>2 </a:t>
            </a:r>
            <a:r>
              <a:rPr lang="cs-CZ" sz="2000" dirty="0"/>
              <a:t>/ 2.s = 1000.13,9</a:t>
            </a:r>
            <a:r>
              <a:rPr lang="cs-CZ" sz="2000" baseline="30000" dirty="0"/>
              <a:t>2</a:t>
            </a:r>
            <a:r>
              <a:rPr lang="cs-CZ" sz="2000" dirty="0"/>
              <a:t> / 2.25 = </a:t>
            </a:r>
            <a:r>
              <a:rPr lang="cs-CZ" sz="2000" u="sng" dirty="0"/>
              <a:t>3,8 . 10</a:t>
            </a:r>
            <a:r>
              <a:rPr lang="cs-CZ" sz="2000" u="sng" baseline="30000" dirty="0"/>
              <a:t>3</a:t>
            </a:r>
            <a:r>
              <a:rPr lang="cs-CZ" sz="2000" u="sng" dirty="0"/>
              <a:t> N  </a:t>
            </a:r>
          </a:p>
          <a:p>
            <a:endParaRPr lang="cs-CZ" sz="2000" dirty="0"/>
          </a:p>
          <a:p>
            <a:r>
              <a:rPr lang="cs-CZ" sz="2000" b="1" i="1" dirty="0"/>
              <a:t>Postup 2</a:t>
            </a:r>
          </a:p>
          <a:p>
            <a:endParaRPr lang="cs-CZ" sz="800" dirty="0"/>
          </a:p>
          <a:p>
            <a:r>
              <a:rPr lang="cs-CZ" sz="2000" dirty="0"/>
              <a:t>v´= v – a.t = 0</a:t>
            </a:r>
            <a:r>
              <a:rPr lang="cs-CZ" sz="2000" baseline="30000" dirty="0"/>
              <a:t> </a:t>
            </a:r>
          </a:p>
          <a:p>
            <a:r>
              <a:rPr lang="cs-CZ" sz="2000" dirty="0"/>
              <a:t>s = v.t – 1/2.a.t</a:t>
            </a:r>
            <a:r>
              <a:rPr lang="cs-CZ" sz="2000" baseline="30000" dirty="0"/>
              <a:t>2</a:t>
            </a:r>
          </a:p>
          <a:p>
            <a:r>
              <a:rPr lang="cs-CZ" sz="2000" dirty="0"/>
              <a:t>s = v</a:t>
            </a:r>
            <a:r>
              <a:rPr lang="cs-CZ" sz="2000" baseline="30000" dirty="0"/>
              <a:t>2</a:t>
            </a:r>
            <a:r>
              <a:rPr lang="cs-CZ" sz="2000" dirty="0"/>
              <a:t>/a – ½.a.v</a:t>
            </a:r>
            <a:r>
              <a:rPr lang="cs-CZ" sz="2000" baseline="30000" dirty="0"/>
              <a:t>2</a:t>
            </a:r>
            <a:r>
              <a:rPr lang="cs-CZ" sz="2000" dirty="0"/>
              <a:t>/a</a:t>
            </a:r>
            <a:r>
              <a:rPr lang="cs-CZ" sz="2000" baseline="30000" dirty="0"/>
              <a:t>2</a:t>
            </a:r>
            <a:r>
              <a:rPr lang="cs-CZ" sz="2000" dirty="0"/>
              <a:t> = v</a:t>
            </a:r>
            <a:r>
              <a:rPr lang="cs-CZ" sz="2000" baseline="30000" dirty="0"/>
              <a:t>2 </a:t>
            </a:r>
            <a:r>
              <a:rPr lang="cs-CZ" sz="2000" dirty="0"/>
              <a:t>/ 2.a</a:t>
            </a:r>
          </a:p>
          <a:p>
            <a:r>
              <a:rPr lang="cs-CZ" sz="2000" dirty="0"/>
              <a:t>a = v</a:t>
            </a:r>
            <a:r>
              <a:rPr lang="cs-CZ" sz="2000" baseline="30000" dirty="0"/>
              <a:t>2 </a:t>
            </a:r>
            <a:r>
              <a:rPr lang="cs-CZ" sz="2000" dirty="0"/>
              <a:t>/2.s </a:t>
            </a:r>
            <a:endParaRPr lang="cs-CZ" sz="2000" baseline="30000" dirty="0"/>
          </a:p>
          <a:p>
            <a:r>
              <a:rPr lang="cs-CZ" sz="2000" dirty="0"/>
              <a:t>F = </a:t>
            </a:r>
            <a:r>
              <a:rPr lang="cs-CZ" sz="2000" dirty="0" err="1"/>
              <a:t>m.a</a:t>
            </a:r>
            <a:r>
              <a:rPr lang="cs-CZ" sz="2000" dirty="0"/>
              <a:t> = m. v</a:t>
            </a:r>
            <a:r>
              <a:rPr lang="cs-CZ" sz="2000" baseline="30000" dirty="0"/>
              <a:t>2 </a:t>
            </a:r>
            <a:r>
              <a:rPr lang="cs-CZ" sz="2000" dirty="0"/>
              <a:t>/</a:t>
            </a:r>
            <a:r>
              <a:rPr lang="cs-CZ" sz="2000" baseline="30000" dirty="0"/>
              <a:t> </a:t>
            </a:r>
            <a:r>
              <a:rPr lang="cs-CZ" sz="2000" dirty="0"/>
              <a:t>2.s = 1000. 13,9</a:t>
            </a:r>
            <a:r>
              <a:rPr lang="cs-CZ" sz="2000" baseline="30000" dirty="0"/>
              <a:t>2</a:t>
            </a:r>
            <a:r>
              <a:rPr lang="cs-CZ" sz="2000" dirty="0"/>
              <a:t> / 2.25 = </a:t>
            </a:r>
            <a:r>
              <a:rPr lang="cs-CZ" sz="2000" u="sng" dirty="0"/>
              <a:t>3,8 . 10</a:t>
            </a:r>
            <a:r>
              <a:rPr lang="cs-CZ" sz="2000" u="sng" baseline="30000" dirty="0"/>
              <a:t>3</a:t>
            </a:r>
            <a:r>
              <a:rPr lang="cs-CZ" sz="2000" u="sng" dirty="0"/>
              <a:t> N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924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7307A1-49AF-4E77-A1CF-CC9038DAE6CC}"/>
              </a:ext>
            </a:extLst>
          </p:cNvPr>
          <p:cNvSpPr txBox="1"/>
          <p:nvPr/>
        </p:nvSpPr>
        <p:spPr>
          <a:xfrm>
            <a:off x="171450" y="314324"/>
            <a:ext cx="85915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Těleso o hmotnosti 10 kg je zvedáno do výše 1 m rovnoměrným pohybem po šikmé dráze, která svírá se svislým směrem úhel 60°. Jak velká mechanická práce se vykoná? Jak velkou mechanickou práci bychom vykonali, pokud bychom těleso zvedli rovnoměrným pohybem po svislé dráze?</a:t>
            </a:r>
          </a:p>
          <a:p>
            <a:endParaRPr lang="cs-CZ" sz="800" dirty="0"/>
          </a:p>
          <a:p>
            <a:r>
              <a:rPr lang="cs-CZ" sz="2000" dirty="0"/>
              <a:t>m = 10 kg</a:t>
            </a:r>
          </a:p>
          <a:p>
            <a:r>
              <a:rPr lang="cs-CZ" sz="2000" dirty="0"/>
              <a:t>h = 1 m</a:t>
            </a:r>
          </a:p>
          <a:p>
            <a:r>
              <a:rPr lang="cs-CZ" sz="2000" dirty="0"/>
              <a:t>α = 60°</a:t>
            </a:r>
          </a:p>
          <a:p>
            <a:r>
              <a:rPr lang="cs-CZ" sz="2000" dirty="0"/>
              <a:t>W = ?</a:t>
            </a:r>
          </a:p>
          <a:p>
            <a:r>
              <a:rPr lang="cs-CZ" sz="2000" dirty="0"/>
              <a:t>W´=?</a:t>
            </a:r>
          </a:p>
          <a:p>
            <a:r>
              <a:rPr lang="cs-CZ" sz="2000" dirty="0"/>
              <a:t>g = 10 m.s</a:t>
            </a:r>
            <a:r>
              <a:rPr lang="cs-CZ" sz="2000" baseline="30000" dirty="0"/>
              <a:t>-2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889646-7968-4C19-B303-F89E7FDC6AB1}"/>
              </a:ext>
            </a:extLst>
          </p:cNvPr>
          <p:cNvSpPr txBox="1"/>
          <p:nvPr/>
        </p:nvSpPr>
        <p:spPr>
          <a:xfrm>
            <a:off x="2790824" y="1914762"/>
            <a:ext cx="534352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F = G . cos </a:t>
            </a:r>
            <a:r>
              <a:rPr lang="el-GR" sz="2000" dirty="0"/>
              <a:t>α</a:t>
            </a:r>
            <a:r>
              <a:rPr lang="cs-CZ" sz="2000" dirty="0"/>
              <a:t> = 10 . 10 . cos 60° = 50 N</a:t>
            </a:r>
          </a:p>
          <a:p>
            <a:endParaRPr lang="cs-CZ" sz="800" dirty="0"/>
          </a:p>
          <a:p>
            <a:r>
              <a:rPr lang="cs-CZ" sz="2000" dirty="0"/>
              <a:t>cos 60° = h/s     odtud    s = h/cos 60° </a:t>
            </a:r>
          </a:p>
          <a:p>
            <a:endParaRPr lang="cs-CZ" sz="800" dirty="0"/>
          </a:p>
          <a:p>
            <a:r>
              <a:rPr lang="cs-CZ" sz="2000" dirty="0"/>
              <a:t>W = F . s =  F . h/cos 60° = 50 . 1/ cos 60° = </a:t>
            </a:r>
            <a:r>
              <a:rPr lang="cs-CZ" sz="2000" u="sng" dirty="0"/>
              <a:t>100 J</a:t>
            </a:r>
          </a:p>
          <a:p>
            <a:endParaRPr lang="cs-CZ" sz="800" dirty="0"/>
          </a:p>
          <a:p>
            <a:r>
              <a:rPr lang="cs-CZ" sz="2000" dirty="0"/>
              <a:t>W´= G . h = m . g . h = 10 . 10 . 1 = </a:t>
            </a:r>
            <a:r>
              <a:rPr lang="cs-CZ" sz="2000" u="sng" dirty="0"/>
              <a:t>100 J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6CF04CF-4E5A-4C75-8BE6-8F9489C6E557}"/>
              </a:ext>
            </a:extLst>
          </p:cNvPr>
          <p:cNvSpPr txBox="1"/>
          <p:nvPr/>
        </p:nvSpPr>
        <p:spPr>
          <a:xfrm>
            <a:off x="172277" y="5510386"/>
            <a:ext cx="86934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Do jaké výše je nutno zvednout kladivo o hmotnosti 5 kg, aby se jeho tíhová potenciální energie zvýšila o 40 J? g = 10 m.s</a:t>
            </a:r>
            <a:r>
              <a:rPr lang="cs-CZ" sz="2000" baseline="30000" dirty="0"/>
              <a:t>-2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DE536A1-0F75-494A-A167-C8D3C2E1D42F}"/>
              </a:ext>
            </a:extLst>
          </p:cNvPr>
          <p:cNvSpPr txBox="1"/>
          <p:nvPr/>
        </p:nvSpPr>
        <p:spPr>
          <a:xfrm>
            <a:off x="5161721" y="6096864"/>
            <a:ext cx="1225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FF0000"/>
                </a:solidFill>
              </a:rPr>
              <a:t>[</a:t>
            </a:r>
            <a:r>
              <a:rPr lang="cs-CZ" sz="1800" dirty="0">
                <a:solidFill>
                  <a:srgbClr val="FF0000"/>
                </a:solidFill>
              </a:rPr>
              <a:t>0,8 m</a:t>
            </a:r>
            <a:r>
              <a:rPr lang="en-US" sz="1800" dirty="0">
                <a:solidFill>
                  <a:srgbClr val="FF0000"/>
                </a:solidFill>
              </a:rPr>
              <a:t>]</a:t>
            </a:r>
            <a:endParaRPr lang="cs-CZ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54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730B88C-B538-4691-81E3-5BC6332A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43488"/>
            <a:ext cx="6010276" cy="56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4A24C70-87D4-4EA3-A41D-24EEE6496EC2}"/>
              </a:ext>
            </a:extLst>
          </p:cNvPr>
          <p:cNvSpPr txBox="1"/>
          <p:nvPr/>
        </p:nvSpPr>
        <p:spPr>
          <a:xfrm>
            <a:off x="152399" y="142875"/>
            <a:ext cx="8810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Víko s průměrem 32 cm třeba připevnit k otvoru tlakové nádoby 24 šrouby. Tlak plynu v nádobě je 6 </a:t>
            </a:r>
            <a:r>
              <a:rPr lang="cs-CZ" b="0" i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MPa.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Jaký plošný obsah průřezu šroubů třeba zvolit?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414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A8F79C86-1AA6-4FC3-A53E-44E8ADBF6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6" y="1059166"/>
            <a:ext cx="6029324" cy="513021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E3410403-B59B-46EC-A917-E39140EC6D5F}"/>
              </a:ext>
            </a:extLst>
          </p:cNvPr>
          <p:cNvSpPr txBox="1"/>
          <p:nvPr/>
        </p:nvSpPr>
        <p:spPr>
          <a:xfrm>
            <a:off x="304800" y="255032"/>
            <a:ext cx="8667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Na ocelovém laně příčného průřezu 2 cm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je zavěšeno břemeno o hmotnosti 4000 kg. Jaké je relativní prodloužení lana?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4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E79FBB4-DEF1-40E1-88F5-DD885A864858}"/>
              </a:ext>
            </a:extLst>
          </p:cNvPr>
          <p:cNvSpPr txBox="1"/>
          <p:nvPr/>
        </p:nvSpPr>
        <p:spPr>
          <a:xfrm>
            <a:off x="161925" y="357485"/>
            <a:ext cx="883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4F4F4F"/>
                </a:solidFill>
                <a:effectLst/>
              </a:rPr>
              <a:t>Zjistěte, zda se přetrhne železný drát o průměru 2 mm, pokud je napínán silou 1 </a:t>
            </a:r>
            <a:r>
              <a:rPr lang="cs-CZ" sz="2000" b="0" i="0" dirty="0" err="1">
                <a:solidFill>
                  <a:srgbClr val="4F4F4F"/>
                </a:solidFill>
                <a:effectLst/>
              </a:rPr>
              <a:t>kN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. (</a:t>
            </a:r>
            <a:r>
              <a:rPr lang="el-GR" sz="2000" b="0" i="0" dirty="0">
                <a:solidFill>
                  <a:srgbClr val="4F4F4F"/>
                </a:solidFill>
                <a:effectLst/>
              </a:rPr>
              <a:t>σ</a:t>
            </a:r>
            <a:r>
              <a:rPr lang="cs-CZ" sz="2000" b="0" i="0" baseline="-25000" dirty="0">
                <a:solidFill>
                  <a:srgbClr val="4F4F4F"/>
                </a:solidFill>
                <a:effectLst/>
              </a:rPr>
              <a:t>E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 = 314 </a:t>
            </a:r>
            <a:r>
              <a:rPr lang="cs-CZ" sz="2000" b="0" i="0" dirty="0" err="1">
                <a:solidFill>
                  <a:srgbClr val="4F4F4F"/>
                </a:solidFill>
                <a:effectLst/>
              </a:rPr>
              <a:t>MPa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)</a:t>
            </a:r>
            <a:endParaRPr lang="cs-CZ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1EC204F-28B1-46E2-9E4D-546B7BFF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4" y="1154788"/>
            <a:ext cx="4085898" cy="245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CC347B1-56FF-4908-AE87-B9314CFB0751}"/>
              </a:ext>
            </a:extLst>
          </p:cNvPr>
          <p:cNvSpPr txBox="1"/>
          <p:nvPr/>
        </p:nvSpPr>
        <p:spPr>
          <a:xfrm>
            <a:off x="2719408" y="324433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Protože 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σ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n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&gt; 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σ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E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, železný drát se přetrhne.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09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32BD798-BCE3-4A9C-A8A2-91B7BCFFDAE8}"/>
              </a:ext>
            </a:extLst>
          </p:cNvPr>
          <p:cNvSpPr txBox="1"/>
          <p:nvPr/>
        </p:nvSpPr>
        <p:spPr>
          <a:xfrm>
            <a:off x="171450" y="347186"/>
            <a:ext cx="876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Poloměr kruhové podstavy menšího pístu hydraulického lisu je 4 cm. </a:t>
            </a:r>
            <a:r>
              <a:rPr lang="cs-CZ" dirty="0">
                <a:solidFill>
                  <a:srgbClr val="4F4F4F"/>
                </a:solidFill>
                <a:latin typeface="Segoe UI" panose="020B0502040204020203" pitchFamily="34" charset="0"/>
              </a:rPr>
              <a:t>Ja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ký poloměr musí mít kruhová podstava druhého většího pístu, pokud chceme silou 80 N vyvolat tlakovou sílu 11520 N.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63EA3B-3B17-45D8-B4DD-4D09EF048A47}"/>
              </a:ext>
            </a:extLst>
          </p:cNvPr>
          <p:cNvSpPr txBox="1"/>
          <p:nvPr/>
        </p:nvSpPr>
        <p:spPr>
          <a:xfrm>
            <a:off x="247650" y="1562785"/>
            <a:ext cx="2133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F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1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80 N, 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F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11 520 N, 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r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1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4 cm = 0,04m, 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r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?</a:t>
            </a:r>
            <a:endParaRPr lang="cs-CZ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4B17000-F5BD-408E-BB35-47A8FA714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6" y="1113488"/>
            <a:ext cx="5329239" cy="463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63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98B2A42-B754-41EA-A495-671A24FFAA30}"/>
              </a:ext>
            </a:extLst>
          </p:cNvPr>
          <p:cNvSpPr txBox="1"/>
          <p:nvPr/>
        </p:nvSpPr>
        <p:spPr>
          <a:xfrm>
            <a:off x="228600" y="380137"/>
            <a:ext cx="8762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Vypočítejte tlakovou sílu působící na víčko zavařeninové sklenice o průměru 8 cm, pokud je vnitřní tlak páry 2,5 </a:t>
            </a:r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kPa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a atmosférický tlak je 101325 Pa. (Předpokládáme, že vzduch uvnitř sklenice je zcela vyčerpaný).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0DA1DE-6BCB-4A4E-B6A0-5BAB8683E723}"/>
              </a:ext>
            </a:extLst>
          </p:cNvPr>
          <p:cNvSpPr txBox="1"/>
          <p:nvPr/>
        </p:nvSpPr>
        <p:spPr>
          <a:xfrm>
            <a:off x="228600" y="1529060"/>
            <a:ext cx="27527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p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1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2,5 kPa = 2,5.10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3 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kPa 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= 0,025.10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5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Pa, 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p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1,01325.10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5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Pa, 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d = 8 cm = 0,08 m, 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r = 0,04 m</a:t>
            </a:r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007A69A-90B6-4BA5-9EEF-89997E5A5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34" y="1311534"/>
            <a:ext cx="4840940" cy="19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955CBB4-309B-4097-B883-7485D0A744B2}"/>
              </a:ext>
            </a:extLst>
          </p:cNvPr>
          <p:cNvSpPr txBox="1"/>
          <p:nvPr/>
        </p:nvSpPr>
        <p:spPr>
          <a:xfrm>
            <a:off x="195263" y="4405610"/>
            <a:ext cx="87534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Vypočítejte tlak mořské vody (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ρ = 1025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kg.m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-3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) na dno moře a) v hloubce 3,6 km pod hladinou a b) v nejhlubší mořské propasti tzv. Mariánském příkopu v Tichém oceánu (h = 11034 m)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1198C3E-EC46-4D79-AB45-6C2C66E58C12}"/>
              </a:ext>
            </a:extLst>
          </p:cNvPr>
          <p:cNvSpPr txBox="1"/>
          <p:nvPr/>
        </p:nvSpPr>
        <p:spPr>
          <a:xfrm>
            <a:off x="195262" y="5471169"/>
            <a:ext cx="79724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600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a) p = </a:t>
            </a:r>
            <a:r>
              <a:rPr lang="el-GR" sz="1600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ρ.</a:t>
            </a:r>
            <a:r>
              <a:rPr lang="cs-CZ" sz="1600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g.h</a:t>
            </a:r>
            <a:r>
              <a:rPr lang="cs-CZ" sz="1600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=1025 kg.m</a:t>
            </a:r>
            <a:r>
              <a:rPr lang="cs-CZ" sz="1600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-3</a:t>
            </a:r>
            <a:r>
              <a:rPr lang="cs-CZ" sz="1600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.10m.s</a:t>
            </a:r>
            <a:r>
              <a:rPr lang="cs-CZ" sz="1600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-2</a:t>
            </a:r>
            <a:r>
              <a:rPr lang="cs-CZ" sz="1600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.3600m =36 900 000 Pa = </a:t>
            </a:r>
            <a:r>
              <a:rPr lang="cs-CZ" sz="1600" b="0" i="0" u="sng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36,9 </a:t>
            </a:r>
            <a:r>
              <a:rPr lang="cs-CZ" sz="1600" b="0" i="0" u="sng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MPa</a:t>
            </a:r>
            <a:endParaRPr lang="cs-CZ" sz="1600" b="0" i="0" u="sng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cs-CZ" sz="1600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sz="1600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b) p = </a:t>
            </a:r>
            <a:r>
              <a:rPr lang="el-GR" sz="1600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ρ.</a:t>
            </a:r>
            <a:r>
              <a:rPr lang="cs-CZ" sz="1600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g.h</a:t>
            </a:r>
            <a:r>
              <a:rPr lang="cs-CZ" sz="1600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= 1025 kg.s</a:t>
            </a:r>
            <a:r>
              <a:rPr lang="cs-CZ" sz="1600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-2</a:t>
            </a:r>
            <a:r>
              <a:rPr lang="cs-CZ" sz="1600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.10 m.s</a:t>
            </a:r>
            <a:r>
              <a:rPr lang="cs-CZ" sz="1600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-2</a:t>
            </a:r>
            <a:r>
              <a:rPr lang="cs-CZ" sz="1600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.11034m = 113098500 Pa = </a:t>
            </a:r>
            <a:r>
              <a:rPr lang="cs-CZ" sz="1600" b="0" i="0" u="sng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113,1 </a:t>
            </a:r>
            <a:r>
              <a:rPr lang="cs-CZ" sz="1600" b="0" i="0" u="sng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MPa</a:t>
            </a:r>
            <a:endParaRPr lang="cs-CZ" sz="1600" b="0" i="0" u="sng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06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BD99D2B-69EE-4B5C-AA89-C4759A0D7CBD}"/>
              </a:ext>
            </a:extLst>
          </p:cNvPr>
          <p:cNvSpPr txBox="1"/>
          <p:nvPr/>
        </p:nvSpPr>
        <p:spPr>
          <a:xfrm>
            <a:off x="238124" y="183900"/>
            <a:ext cx="87602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4F4F4F"/>
                </a:solidFill>
                <a:effectLst/>
              </a:rPr>
              <a:t>Jaký plošný obsah musí mít ledová kra (tvaru kvádru) tloušťky 30 cm, která unese člověka se zavazadly o celkové hmotnosti 96 kg.</a:t>
            </a:r>
            <a:endParaRPr lang="cs-CZ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0F06B4-276C-475F-89ED-78ECAA25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146254"/>
            <a:ext cx="5068690" cy="35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CEB36CE-1543-456F-A356-DCD5379F091E}"/>
              </a:ext>
            </a:extLst>
          </p:cNvPr>
          <p:cNvSpPr txBox="1"/>
          <p:nvPr/>
        </p:nvSpPr>
        <p:spPr>
          <a:xfrm>
            <a:off x="400049" y="1264647"/>
            <a:ext cx="22479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ρ = 1000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kg.m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-3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ρ</a:t>
            </a:r>
            <a:r>
              <a:rPr lang="el-G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1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920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kg.m-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3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</a:t>
            </a:r>
          </a:p>
          <a:p>
            <a:pPr algn="l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h = 30 cm = 0,3 m</a:t>
            </a:r>
          </a:p>
          <a:p>
            <a:pPr algn="l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m = 96 kg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E458CD2-F646-4359-8F16-C96FC43C3F2C}"/>
              </a:ext>
            </a:extLst>
          </p:cNvPr>
          <p:cNvSpPr txBox="1"/>
          <p:nvPr/>
        </p:nvSpPr>
        <p:spPr>
          <a:xfrm>
            <a:off x="5172075" y="12440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V‘ = V – celá kra ledu je namočená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A457ED3-C889-42AB-ADD8-59E9D302A0AE}"/>
              </a:ext>
            </a:extLst>
          </p:cNvPr>
          <p:cNvCxnSpPr/>
          <p:nvPr/>
        </p:nvCxnSpPr>
        <p:spPr>
          <a:xfrm>
            <a:off x="7505700" y="3924300"/>
            <a:ext cx="3333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EB59C6F-316B-4C83-802C-26B8B3564227}"/>
              </a:ext>
            </a:extLst>
          </p:cNvPr>
          <p:cNvSpPr txBox="1"/>
          <p:nvPr/>
        </p:nvSpPr>
        <p:spPr>
          <a:xfrm>
            <a:off x="238124" y="5276377"/>
            <a:ext cx="86010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effectLst/>
              </a:rPr>
              <a:t>Ocelová koule (</a:t>
            </a:r>
            <a:r>
              <a:rPr lang="el-GR" sz="2000" b="0" i="0" dirty="0">
                <a:effectLst/>
              </a:rPr>
              <a:t>ρ</a:t>
            </a:r>
            <a:r>
              <a:rPr lang="el-GR" sz="2000" b="0" i="0" baseline="-25000" dirty="0">
                <a:effectLst/>
              </a:rPr>
              <a:t>1</a:t>
            </a:r>
            <a:r>
              <a:rPr lang="el-GR" sz="2000" b="0" i="0" dirty="0">
                <a:effectLst/>
              </a:rPr>
              <a:t> = 7800 </a:t>
            </a:r>
            <a:r>
              <a:rPr lang="cs-CZ" sz="2000" b="0" i="0" dirty="0">
                <a:effectLst/>
              </a:rPr>
              <a:t>kg.m</a:t>
            </a:r>
            <a:r>
              <a:rPr lang="cs-CZ" sz="2000" b="0" i="0" baseline="30000" dirty="0">
                <a:effectLst/>
              </a:rPr>
              <a:t>-3</a:t>
            </a:r>
            <a:r>
              <a:rPr lang="cs-CZ" sz="2000" b="0" i="0" dirty="0">
                <a:effectLst/>
              </a:rPr>
              <a:t>) je zavěšena na vlákně a ponořena do vody (</a:t>
            </a:r>
            <a:r>
              <a:rPr lang="el-GR" sz="2000" b="0" i="0" dirty="0">
                <a:effectLst/>
              </a:rPr>
              <a:t>ρ = 1000 </a:t>
            </a:r>
            <a:r>
              <a:rPr lang="cs-CZ" sz="2000" b="0" i="0" dirty="0">
                <a:effectLst/>
              </a:rPr>
              <a:t>kg.m</a:t>
            </a:r>
            <a:r>
              <a:rPr lang="cs-CZ" sz="2000" b="0" i="0" baseline="30000" dirty="0">
                <a:effectLst/>
              </a:rPr>
              <a:t>-3</a:t>
            </a:r>
            <a:r>
              <a:rPr lang="cs-CZ" sz="2000" b="0" i="0" dirty="0">
                <a:effectLst/>
              </a:rPr>
              <a:t>). Objem koule je V = 1 dm</a:t>
            </a:r>
            <a:r>
              <a:rPr lang="cs-CZ" sz="2000" b="0" i="0" baseline="30000" dirty="0">
                <a:effectLst/>
              </a:rPr>
              <a:t>3</a:t>
            </a:r>
            <a:r>
              <a:rPr lang="cs-CZ" sz="2000" b="0" i="0" dirty="0">
                <a:effectLst/>
              </a:rPr>
              <a:t>. Jakou silou je napínané vlákno?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cs-CZ" sz="2000" b="0" i="0" dirty="0">
                <a:solidFill>
                  <a:srgbClr val="FF0000"/>
                </a:solidFill>
                <a:effectLst/>
              </a:rPr>
              <a:t>68 N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50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>
            <a:extLst>
              <a:ext uri="{FF2B5EF4-FFF2-40B4-BE49-F238E27FC236}">
                <a16:creationId xmlns:a16="http://schemas.microsoft.com/office/drawing/2014/main" id="{A1B860BF-9FDF-4236-9628-D3B51727BB2E}"/>
              </a:ext>
            </a:extLst>
          </p:cNvPr>
          <p:cNvSpPr txBox="1"/>
          <p:nvPr/>
        </p:nvSpPr>
        <p:spPr>
          <a:xfrm>
            <a:off x="209549" y="396269"/>
            <a:ext cx="8724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Zkumavka se stejným průřezem zatížená broky se ponoří do vody do hloubky 18 cm, ve zředěné kyselině sírové do hloubky 16 cm. Určitě hustotu zředěné kyseliny sírové.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</a:rPr>
              <a:t>[</a:t>
            </a:r>
            <a:r>
              <a:rPr lang="cs-CZ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1125 kg.m</a:t>
            </a:r>
            <a:r>
              <a:rPr lang="cs-CZ" b="0" i="0" baseline="3000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-3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19DED38-6E63-407B-AB92-7CF0C4EDE5DE}"/>
              </a:ext>
            </a:extLst>
          </p:cNvPr>
          <p:cNvSpPr txBox="1"/>
          <p:nvPr/>
        </p:nvSpPr>
        <p:spPr>
          <a:xfrm>
            <a:off x="227409" y="5446068"/>
            <a:ext cx="8743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Voda</a:t>
            </a:r>
            <a:r>
              <a:rPr lang="en-US" sz="2000" dirty="0"/>
              <a:t> p</a:t>
            </a:r>
            <a:r>
              <a:rPr lang="cs-CZ" sz="2000" dirty="0"/>
              <a:t>ř</a:t>
            </a:r>
            <a:r>
              <a:rPr lang="en-US" sz="2000" dirty="0"/>
              <a:t>it</a:t>
            </a:r>
            <a:r>
              <a:rPr lang="cs-CZ" sz="2000" dirty="0"/>
              <a:t>é</a:t>
            </a:r>
            <a:r>
              <a:rPr lang="en-US" sz="2000" dirty="0"/>
              <a:t>k</a:t>
            </a:r>
            <a:r>
              <a:rPr lang="cs-CZ" sz="2000" dirty="0"/>
              <a:t>á potrubím o průměru 0,04 m rychlostí o velikosti 1,25 m.s</a:t>
            </a:r>
            <a:r>
              <a:rPr lang="cs-CZ" sz="2000" baseline="30000" dirty="0"/>
              <a:t>-1 </a:t>
            </a:r>
            <a:r>
              <a:rPr lang="cs-CZ" sz="2000" dirty="0"/>
              <a:t>do trysky, z níž vystřikuje rychlostí o velikosti 20 m.s</a:t>
            </a:r>
            <a:r>
              <a:rPr lang="cs-CZ" sz="2000" baseline="30000" dirty="0"/>
              <a:t>-1</a:t>
            </a:r>
            <a:r>
              <a:rPr lang="cs-CZ" sz="2000" dirty="0"/>
              <a:t>. Jak velký průměr má tryska?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[1 cm]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DBB1F5F-FBA1-4B9C-9B44-3C41A94835FF}"/>
              </a:ext>
            </a:extLst>
          </p:cNvPr>
          <p:cNvSpPr txBox="1"/>
          <p:nvPr/>
        </p:nvSpPr>
        <p:spPr>
          <a:xfrm>
            <a:off x="276225" y="4239157"/>
            <a:ext cx="865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Otvorem</a:t>
            </a:r>
            <a:r>
              <a:rPr lang="en-US" sz="2000" dirty="0"/>
              <a:t> </a:t>
            </a:r>
            <a:r>
              <a:rPr lang="en-US" sz="2000" dirty="0" err="1"/>
              <a:t>plochy</a:t>
            </a:r>
            <a:r>
              <a:rPr lang="en-US" sz="2000" dirty="0"/>
              <a:t> 4 cm</a:t>
            </a:r>
            <a:r>
              <a:rPr lang="en-US" sz="2000" baseline="30000" dirty="0"/>
              <a:t>2</a:t>
            </a:r>
            <a:r>
              <a:rPr lang="en-US" sz="2000" dirty="0"/>
              <a:t> v</a:t>
            </a:r>
            <a:r>
              <a:rPr lang="cs-CZ" sz="2000" dirty="0"/>
              <a:t>y</a:t>
            </a:r>
            <a:r>
              <a:rPr lang="en-US" sz="2000" dirty="0" err="1"/>
              <a:t>te</a:t>
            </a:r>
            <a:r>
              <a:rPr lang="cs-CZ" sz="2000" dirty="0"/>
              <a:t>č</a:t>
            </a:r>
            <a:r>
              <a:rPr lang="en-US" sz="2000" dirty="0"/>
              <a:t>e </a:t>
            </a:r>
            <a:r>
              <a:rPr lang="cs-CZ" sz="2000" dirty="0"/>
              <a:t>z</a:t>
            </a:r>
            <a:r>
              <a:rPr lang="en-US" sz="2000" dirty="0"/>
              <a:t>a </a:t>
            </a:r>
            <a:r>
              <a:rPr lang="en-US" sz="2000" dirty="0" err="1"/>
              <a:t>minut</a:t>
            </a:r>
            <a:r>
              <a:rPr lang="cs-CZ" sz="2000" dirty="0"/>
              <a:t>u 12 l vody. Jakou rychlostí voda vytéká?</a:t>
            </a:r>
          </a:p>
          <a:p>
            <a:r>
              <a:rPr lang="en-US" sz="2000" dirty="0">
                <a:solidFill>
                  <a:srgbClr val="FF0000"/>
                </a:solidFill>
              </a:rPr>
              <a:t>[0,5 m.s</a:t>
            </a:r>
            <a:r>
              <a:rPr lang="en-US" sz="2000" baseline="30000" dirty="0">
                <a:solidFill>
                  <a:srgbClr val="FF0000"/>
                </a:solidFill>
              </a:rPr>
              <a:t>-1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0616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3889A3DC-EFE1-4671-A297-1AA520A38678}"/>
              </a:ext>
            </a:extLst>
          </p:cNvPr>
          <p:cNvSpPr txBox="1"/>
          <p:nvPr/>
        </p:nvSpPr>
        <p:spPr>
          <a:xfrm>
            <a:off x="219073" y="4676012"/>
            <a:ext cx="8705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Doutnákem se šíří plamen rychlostí velikosti 3,2 m.min</a:t>
            </a:r>
            <a:r>
              <a:rPr lang="cs-CZ" sz="2000" baseline="30000" dirty="0"/>
              <a:t>-1</a:t>
            </a:r>
            <a:r>
              <a:rPr lang="cs-CZ" sz="2000" dirty="0"/>
              <a:t>. Vypočítejte potřebnou délku doutnáku, abyste se po zapálení doutnáku měli čas přemístit do bezpečné vzdálenosti 300 m, je-li rychlost vaší chůze 6 m.s</a:t>
            </a:r>
            <a:r>
              <a:rPr lang="cs-CZ" sz="2000" baseline="30000" dirty="0"/>
              <a:t>-1</a:t>
            </a:r>
            <a:r>
              <a:rPr lang="cs-CZ" sz="2000" dirty="0"/>
              <a:t>.</a:t>
            </a:r>
            <a:r>
              <a:rPr lang="en-US" sz="2000" dirty="0"/>
              <a:t> </a:t>
            </a:r>
            <a:endParaRPr lang="cs-CZ" sz="2000" dirty="0"/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en-US" sz="2000" dirty="0" err="1">
                <a:solidFill>
                  <a:srgbClr val="FF0000"/>
                </a:solidFill>
              </a:rPr>
              <a:t>cca</a:t>
            </a:r>
            <a:r>
              <a:rPr lang="en-US" sz="2000" dirty="0">
                <a:solidFill>
                  <a:srgbClr val="FF0000"/>
                </a:solidFill>
              </a:rPr>
              <a:t> 2,7 m]</a:t>
            </a:r>
            <a:endParaRPr lang="cs-CZ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8CAA3AB-3960-4A1C-86A8-A601F7C54A31}"/>
              </a:ext>
            </a:extLst>
          </p:cNvPr>
          <p:cNvSpPr txBox="1"/>
          <p:nvPr/>
        </p:nvSpPr>
        <p:spPr>
          <a:xfrm>
            <a:off x="376236" y="156675"/>
            <a:ext cx="839152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Traktor a motocykl vyjedou současně proti sobě po přímé silnici. Počáteční vzdálenost vozidel je 6 km, traktor jede rychlostí 10 m.s</a:t>
            </a:r>
            <a:r>
              <a:rPr lang="cs-CZ" sz="2000" baseline="30000" dirty="0"/>
              <a:t>-1</a:t>
            </a:r>
            <a:r>
              <a:rPr lang="cs-CZ" sz="2000" dirty="0"/>
              <a:t>,  motocykl rychlostí 20 m.s</a:t>
            </a:r>
            <a:r>
              <a:rPr lang="cs-CZ" sz="2000" baseline="30000" dirty="0"/>
              <a:t>-1</a:t>
            </a:r>
            <a:r>
              <a:rPr lang="cs-CZ" sz="2000" dirty="0"/>
              <a:t>. Za jakou dobu od startu a v jaké vzdálenosti od počáteční polohy traktoru se obě vozidla míjejí? </a:t>
            </a:r>
          </a:p>
          <a:p>
            <a:pPr algn="just"/>
            <a:endParaRPr lang="cs-CZ" sz="800" dirty="0">
              <a:solidFill>
                <a:srgbClr val="FF0000"/>
              </a:solidFill>
            </a:endParaRPr>
          </a:p>
          <a:p>
            <a:pPr algn="just"/>
            <a:r>
              <a:rPr lang="cs-CZ" sz="2000" dirty="0" err="1"/>
              <a:t>v</a:t>
            </a:r>
            <a:r>
              <a:rPr lang="cs-CZ" sz="2000" baseline="-25000" dirty="0" err="1"/>
              <a:t>t</a:t>
            </a:r>
            <a:r>
              <a:rPr lang="cs-CZ" sz="2000" dirty="0"/>
              <a:t> = 10 m.s</a:t>
            </a:r>
            <a:r>
              <a:rPr lang="cs-CZ" sz="2000" baseline="30000" dirty="0"/>
              <a:t>-1</a:t>
            </a:r>
            <a:endParaRPr lang="cs-CZ" sz="2000" dirty="0"/>
          </a:p>
          <a:p>
            <a:pPr algn="just"/>
            <a:r>
              <a:rPr lang="cs-CZ" sz="2000" dirty="0" err="1"/>
              <a:t>v</a:t>
            </a:r>
            <a:r>
              <a:rPr lang="cs-CZ" sz="2000" baseline="-25000" dirty="0" err="1"/>
              <a:t>m</a:t>
            </a:r>
            <a:r>
              <a:rPr lang="cs-CZ" sz="2000" dirty="0"/>
              <a:t> = 20 m.s</a:t>
            </a:r>
            <a:r>
              <a:rPr lang="cs-CZ" sz="2000" baseline="30000" dirty="0"/>
              <a:t>-1</a:t>
            </a:r>
          </a:p>
          <a:p>
            <a:pPr algn="just"/>
            <a:r>
              <a:rPr lang="cs-CZ" sz="2000" dirty="0"/>
              <a:t>s</a:t>
            </a:r>
            <a:r>
              <a:rPr lang="cs-CZ" sz="2000" baseline="-25000" dirty="0"/>
              <a:t>0 </a:t>
            </a:r>
            <a:r>
              <a:rPr lang="cs-CZ" sz="2000" dirty="0"/>
              <a:t>= 6 km = 6000 m</a:t>
            </a:r>
          </a:p>
          <a:p>
            <a:pPr algn="just"/>
            <a:r>
              <a:rPr lang="cs-CZ" sz="2000" dirty="0"/>
              <a:t>s = v</a:t>
            </a:r>
            <a:r>
              <a:rPr lang="cs-CZ" sz="2000" baseline="-25000" dirty="0"/>
              <a:t>t</a:t>
            </a:r>
            <a:r>
              <a:rPr lang="cs-CZ" sz="2000" dirty="0"/>
              <a:t>.t = s</a:t>
            </a:r>
            <a:r>
              <a:rPr lang="cs-CZ" sz="2000" baseline="-25000" dirty="0"/>
              <a:t>0</a:t>
            </a:r>
            <a:r>
              <a:rPr lang="cs-CZ" sz="2000" dirty="0"/>
              <a:t> – v</a:t>
            </a:r>
            <a:r>
              <a:rPr lang="cs-CZ" sz="2000" baseline="-25000" dirty="0"/>
              <a:t>m</a:t>
            </a:r>
            <a:r>
              <a:rPr lang="cs-CZ" sz="2000" dirty="0"/>
              <a:t>.t = 0</a:t>
            </a:r>
          </a:p>
          <a:p>
            <a:pPr algn="just"/>
            <a:r>
              <a:rPr lang="cs-CZ" sz="2000" dirty="0"/>
              <a:t>t = s</a:t>
            </a:r>
            <a:r>
              <a:rPr lang="cs-CZ" sz="2000" baseline="-25000" dirty="0"/>
              <a:t>0</a:t>
            </a:r>
            <a:r>
              <a:rPr lang="cs-CZ" sz="2000" dirty="0"/>
              <a:t>/(</a:t>
            </a:r>
            <a:r>
              <a:rPr lang="cs-CZ" sz="2000" dirty="0" err="1"/>
              <a:t>v</a:t>
            </a:r>
            <a:r>
              <a:rPr lang="cs-CZ" sz="2000" baseline="-25000" dirty="0" err="1"/>
              <a:t>t</a:t>
            </a:r>
            <a:r>
              <a:rPr lang="cs-CZ" sz="2000" dirty="0"/>
              <a:t> + </a:t>
            </a:r>
            <a:r>
              <a:rPr lang="cs-CZ" sz="2000" dirty="0" err="1"/>
              <a:t>v</a:t>
            </a:r>
            <a:r>
              <a:rPr lang="cs-CZ" sz="2000" baseline="-25000" dirty="0" err="1"/>
              <a:t>m</a:t>
            </a:r>
            <a:r>
              <a:rPr lang="cs-CZ" sz="2000" dirty="0"/>
              <a:t>) = 6000/(10 + 20) = </a:t>
            </a:r>
            <a:r>
              <a:rPr lang="en-US" sz="2000" u="sng" dirty="0"/>
              <a:t>200 s</a:t>
            </a:r>
            <a:endParaRPr lang="cs-CZ" sz="2000" u="sng" dirty="0"/>
          </a:p>
          <a:p>
            <a:pPr algn="just"/>
            <a:r>
              <a:rPr lang="cs-CZ" sz="2000" dirty="0"/>
              <a:t>st = v</a:t>
            </a:r>
            <a:r>
              <a:rPr lang="cs-CZ" sz="2000" baseline="-25000" dirty="0"/>
              <a:t>t</a:t>
            </a:r>
            <a:r>
              <a:rPr lang="cs-CZ" sz="2000" dirty="0"/>
              <a:t>.t = 10. 200 = 2000 m = </a:t>
            </a:r>
            <a:r>
              <a:rPr lang="cs-CZ" sz="2000" u="sng" dirty="0"/>
              <a:t>2 km</a:t>
            </a:r>
          </a:p>
        </p:txBody>
      </p:sp>
    </p:spTree>
    <p:extLst>
      <p:ext uri="{BB962C8B-B14F-4D97-AF65-F5344CB8AC3E}">
        <p14:creationId xmlns:p14="http://schemas.microsoft.com/office/powerpoint/2010/main" val="2894537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95E0873-E7EA-467D-AF8E-9635C505FF22}"/>
              </a:ext>
            </a:extLst>
          </p:cNvPr>
          <p:cNvSpPr txBox="1"/>
          <p:nvPr/>
        </p:nvSpPr>
        <p:spPr>
          <a:xfrm>
            <a:off x="180975" y="131302"/>
            <a:ext cx="87820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Nafta (ρ = 830</a:t>
            </a:r>
            <a:r>
              <a:rPr lang="en-US" sz="2000" dirty="0"/>
              <a:t> </a:t>
            </a:r>
            <a:r>
              <a:rPr lang="cs-CZ" sz="2000" dirty="0"/>
              <a:t>kg.m</a:t>
            </a:r>
            <a:r>
              <a:rPr lang="cs-CZ" sz="2000" baseline="30000" dirty="0"/>
              <a:t>-3</a:t>
            </a:r>
            <a:r>
              <a:rPr lang="cs-CZ" sz="2000" dirty="0"/>
              <a:t>) ​​je dopravována potrubím o průměru 40 cm rychlostí 1,5 </a:t>
            </a:r>
            <a:endParaRPr lang="en-US" sz="2000" dirty="0"/>
          </a:p>
          <a:p>
            <a:pPr algn="just"/>
            <a:r>
              <a:rPr lang="cs-CZ" sz="2000" dirty="0"/>
              <a:t>m</a:t>
            </a:r>
            <a:r>
              <a:rPr lang="en-US" sz="2000" dirty="0"/>
              <a:t>.</a:t>
            </a:r>
            <a:r>
              <a:rPr lang="cs-CZ" sz="2000" dirty="0"/>
              <a:t>s</a:t>
            </a:r>
            <a:r>
              <a:rPr lang="cs-CZ" sz="2000" baseline="30000" dirty="0"/>
              <a:t>-1</a:t>
            </a:r>
            <a:r>
              <a:rPr lang="cs-CZ" sz="2000" dirty="0"/>
              <a:t>. Určete:</a:t>
            </a:r>
            <a:r>
              <a:rPr lang="en-US" sz="2000" dirty="0"/>
              <a:t> </a:t>
            </a:r>
            <a:r>
              <a:rPr lang="cs-CZ" sz="2000" dirty="0"/>
              <a:t>a) hydrodynamický tlak v potrubí</a:t>
            </a:r>
            <a:r>
              <a:rPr lang="en-US" sz="2000" dirty="0"/>
              <a:t>, </a:t>
            </a:r>
            <a:r>
              <a:rPr lang="cs-CZ" sz="2000" dirty="0"/>
              <a:t>b) hmotnost nafty přepravené za 1 hodinu</a:t>
            </a:r>
            <a:r>
              <a:rPr lang="en-US" sz="2000" dirty="0"/>
              <a:t>.</a:t>
            </a:r>
          </a:p>
          <a:p>
            <a:pPr algn="just"/>
            <a:endParaRPr lang="en-US" sz="800" dirty="0"/>
          </a:p>
          <a:p>
            <a:pPr algn="just"/>
            <a:r>
              <a:rPr lang="pt-BR" sz="2000" b="0" i="0" dirty="0">
                <a:effectLst/>
              </a:rPr>
              <a:t>d = 40 cm = 0.4 m</a:t>
            </a:r>
          </a:p>
          <a:p>
            <a:pPr algn="just"/>
            <a:r>
              <a:rPr lang="pt-BR" sz="2000" b="0" i="0" dirty="0">
                <a:effectLst/>
              </a:rPr>
              <a:t>r = 0,2 m</a:t>
            </a:r>
          </a:p>
          <a:p>
            <a:pPr algn="just"/>
            <a:r>
              <a:rPr lang="pt-BR" sz="2000" b="0" i="0" dirty="0">
                <a:effectLst/>
              </a:rPr>
              <a:t>v = 1,5 m.s</a:t>
            </a:r>
            <a:r>
              <a:rPr lang="pt-BR" sz="2000" b="0" i="0" baseline="30000" dirty="0">
                <a:effectLst/>
              </a:rPr>
              <a:t>-1</a:t>
            </a:r>
            <a:endParaRPr lang="pt-BR" sz="2000" b="0" i="0" dirty="0">
              <a:effectLst/>
            </a:endParaRPr>
          </a:p>
          <a:p>
            <a:pPr algn="just"/>
            <a:r>
              <a:rPr lang="pt-BR" sz="2000" b="0" i="0" dirty="0">
                <a:effectLst/>
              </a:rPr>
              <a:t>t = 1</a:t>
            </a:r>
            <a:r>
              <a:rPr lang="cs-CZ" sz="2000" b="0" i="0" dirty="0">
                <a:effectLst/>
              </a:rPr>
              <a:t> </a:t>
            </a:r>
            <a:r>
              <a:rPr lang="pt-BR" sz="2000" b="0" i="0" dirty="0">
                <a:effectLst/>
              </a:rPr>
              <a:t>hod = 3600 s</a:t>
            </a:r>
          </a:p>
          <a:p>
            <a:pPr algn="just"/>
            <a:r>
              <a:rPr lang="pt-BR" sz="2000" b="0" i="0" dirty="0">
                <a:effectLst/>
              </a:rPr>
              <a:t>ρ = 830 kg.m</a:t>
            </a:r>
            <a:r>
              <a:rPr lang="pt-BR" sz="2000" b="0" i="0" baseline="30000" dirty="0">
                <a:effectLst/>
              </a:rPr>
              <a:t>-3</a:t>
            </a:r>
            <a:endParaRPr lang="cs-CZ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AE3C21-346B-4FFD-91C8-BBEAEA692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79" y="792323"/>
            <a:ext cx="6118496" cy="403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25EF911-60A1-4290-9747-0589383430D8}"/>
              </a:ext>
            </a:extLst>
          </p:cNvPr>
          <p:cNvSpPr txBox="1"/>
          <p:nvPr/>
        </p:nvSpPr>
        <p:spPr>
          <a:xfrm>
            <a:off x="180975" y="5224149"/>
            <a:ext cx="674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Jak </a:t>
            </a:r>
            <a:r>
              <a:rPr lang="en-US" sz="2000" dirty="0" err="1"/>
              <a:t>velk</a:t>
            </a:r>
            <a:r>
              <a:rPr lang="cs-CZ" sz="2000" dirty="0"/>
              <a:t>á</a:t>
            </a:r>
            <a:r>
              <a:rPr lang="en-US" sz="2000" dirty="0"/>
              <a:t> je v</a:t>
            </a:r>
            <a:r>
              <a:rPr lang="cs-CZ" sz="2000" dirty="0"/>
              <a:t>ý</a:t>
            </a:r>
            <a:r>
              <a:rPr lang="en-US" sz="2000" dirty="0" err="1"/>
              <a:t>tokov</a:t>
            </a:r>
            <a:r>
              <a:rPr lang="cs-CZ" sz="2000" dirty="0"/>
              <a:t>á rychlost vody proudící výpustním otvorem údolní přehrady, je-li otvor 20 m pod volnou hladinou?</a:t>
            </a:r>
          </a:p>
          <a:p>
            <a:pPr algn="just"/>
            <a:r>
              <a:rPr lang="cs-CZ" sz="2000" dirty="0">
                <a:solidFill>
                  <a:srgbClr val="FF0000"/>
                </a:solidFill>
              </a:rPr>
              <a:t>[20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m.s</a:t>
            </a:r>
            <a:r>
              <a:rPr lang="cs-CZ" sz="2000" baseline="30000" dirty="0">
                <a:solidFill>
                  <a:srgbClr val="FF0000"/>
                </a:solidFill>
              </a:rPr>
              <a:t>-1</a:t>
            </a:r>
            <a:r>
              <a:rPr lang="cs-CZ" sz="2000" dirty="0">
                <a:solidFill>
                  <a:srgbClr val="FF0000"/>
                </a:solidFill>
              </a:rPr>
              <a:t>]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8C3BB4-27A9-41A2-B022-88378FC2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93" y="4825592"/>
            <a:ext cx="1829832" cy="174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2C7B1764-DCA9-4518-A83D-B2568990C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5450" y="6054403"/>
            <a:ext cx="1151956" cy="377985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25E8430-1481-48F7-B5A9-963315E59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7955" y="987152"/>
            <a:ext cx="3365520" cy="43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92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D499DF9-E446-467D-AC2E-AD1A5E06B628}"/>
              </a:ext>
            </a:extLst>
          </p:cNvPr>
          <p:cNvSpPr txBox="1"/>
          <p:nvPr/>
        </p:nvSpPr>
        <p:spPr>
          <a:xfrm>
            <a:off x="161925" y="319385"/>
            <a:ext cx="8820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Helvetica Neue"/>
              </a:rPr>
              <a:t>Ocelový drát (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α = 11,5.10</a:t>
            </a:r>
            <a:r>
              <a:rPr lang="el-GR" b="0" i="0" baseline="30000" dirty="0">
                <a:solidFill>
                  <a:srgbClr val="333333"/>
                </a:solidFill>
                <a:effectLst/>
                <a:latin typeface="Helvetica Neue"/>
              </a:rPr>
              <a:t>-6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Helvetica Neue"/>
              </a:rPr>
              <a:t>K-1) má při teplotě –15 °C délku 100 m. Určete jeho délku při teplotě 45°C.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214219F-20B2-44E1-82B1-8667066842FF}"/>
              </a:ext>
            </a:extLst>
          </p:cNvPr>
          <p:cNvSpPr txBox="1"/>
          <p:nvPr/>
        </p:nvSpPr>
        <p:spPr>
          <a:xfrm>
            <a:off x="285749" y="1120676"/>
            <a:ext cx="32766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2000" dirty="0">
                <a:solidFill>
                  <a:srgbClr val="333333"/>
                </a:solidFill>
                <a:effectLst/>
              </a:rPr>
              <a:t>Α</a:t>
            </a:r>
            <a:r>
              <a:rPr lang="cs-CZ" sz="2000" dirty="0">
                <a:solidFill>
                  <a:srgbClr val="333333"/>
                </a:solidFill>
                <a:effectLst/>
              </a:rPr>
              <a:t> </a:t>
            </a:r>
            <a:r>
              <a:rPr lang="el-GR" sz="2000" i="0" dirty="0">
                <a:solidFill>
                  <a:srgbClr val="333333"/>
                </a:solidFill>
                <a:effectLst/>
              </a:rPr>
              <a:t>=</a:t>
            </a:r>
            <a:r>
              <a:rPr lang="cs-CZ" sz="2000" i="0" dirty="0">
                <a:solidFill>
                  <a:srgbClr val="333333"/>
                </a:solidFill>
                <a:effectLst/>
              </a:rPr>
              <a:t> </a:t>
            </a:r>
            <a:r>
              <a:rPr lang="el-GR" sz="2000" i="0" dirty="0">
                <a:solidFill>
                  <a:srgbClr val="333333"/>
                </a:solidFill>
                <a:effectLst/>
              </a:rPr>
              <a:t>11,5⋅10</a:t>
            </a:r>
            <a:r>
              <a:rPr lang="el-GR" sz="2000" i="0" baseline="30000" dirty="0">
                <a:solidFill>
                  <a:srgbClr val="333333"/>
                </a:solidFill>
                <a:effectLst/>
              </a:rPr>
              <a:t>−6</a:t>
            </a:r>
            <a:r>
              <a:rPr lang="cs-CZ" sz="2000" i="0" dirty="0">
                <a:solidFill>
                  <a:srgbClr val="333333"/>
                </a:solidFill>
                <a:effectLst/>
              </a:rPr>
              <a:t> </a:t>
            </a:r>
            <a:r>
              <a:rPr lang="el-GR" sz="2000" i="0" dirty="0">
                <a:solidFill>
                  <a:srgbClr val="333333"/>
                </a:solidFill>
                <a:effectLst/>
              </a:rPr>
              <a:t>≐</a:t>
            </a:r>
            <a:r>
              <a:rPr lang="cs-CZ" sz="2000" i="0" dirty="0">
                <a:solidFill>
                  <a:srgbClr val="333333"/>
                </a:solidFill>
                <a:effectLst/>
              </a:rPr>
              <a:t> </a:t>
            </a:r>
            <a:r>
              <a:rPr lang="el-GR" sz="2000" i="0" dirty="0">
                <a:solidFill>
                  <a:srgbClr val="333333"/>
                </a:solidFill>
                <a:effectLst/>
              </a:rPr>
              <a:t>1,15⋅10</a:t>
            </a:r>
            <a:r>
              <a:rPr lang="el-GR" sz="2000" i="0" baseline="30000" dirty="0">
                <a:solidFill>
                  <a:srgbClr val="333333"/>
                </a:solidFill>
                <a:effectLst/>
              </a:rPr>
              <a:t>−5</a:t>
            </a:r>
            <a:r>
              <a:rPr lang="el-GR" sz="2000" i="0" dirty="0">
                <a:solidFill>
                  <a:srgbClr val="333333"/>
                </a:solidFill>
                <a:effectLst/>
              </a:rPr>
              <a:t> </a:t>
            </a:r>
            <a:r>
              <a:rPr lang="cs-CZ" sz="2000" i="0" dirty="0">
                <a:solidFill>
                  <a:srgbClr val="333333"/>
                </a:solidFill>
                <a:effectLst/>
              </a:rPr>
              <a:t>K</a:t>
            </a:r>
            <a:r>
              <a:rPr lang="cs-CZ" sz="2000" i="0" baseline="30000" dirty="0">
                <a:solidFill>
                  <a:srgbClr val="333333"/>
                </a:solidFill>
                <a:effectLst/>
              </a:rPr>
              <a:t>-1</a:t>
            </a:r>
            <a:r>
              <a:rPr lang="cs-CZ" sz="2000" i="0" dirty="0">
                <a:solidFill>
                  <a:srgbClr val="333333"/>
                </a:solidFill>
                <a:effectLst/>
              </a:rPr>
              <a:t> </a:t>
            </a:r>
          </a:p>
          <a:p>
            <a:pPr algn="l"/>
            <a:r>
              <a:rPr lang="cs-CZ" sz="2000" dirty="0">
                <a:solidFill>
                  <a:srgbClr val="333333"/>
                </a:solidFill>
                <a:effectLst/>
              </a:rPr>
              <a:t>l</a:t>
            </a:r>
            <a:r>
              <a:rPr lang="cs-CZ" sz="2000" i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i="0" dirty="0">
                <a:solidFill>
                  <a:srgbClr val="333333"/>
                </a:solidFill>
                <a:effectLst/>
              </a:rPr>
              <a:t> ​= 100 m </a:t>
            </a:r>
          </a:p>
          <a:p>
            <a:pPr algn="l"/>
            <a:r>
              <a:rPr lang="cs-CZ" sz="200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dirty="0">
                <a:solidFill>
                  <a:srgbClr val="333333"/>
                </a:solidFill>
                <a:effectLst/>
              </a:rPr>
              <a:t>​ = −15 °C </a:t>
            </a:r>
          </a:p>
          <a:p>
            <a:pPr algn="l"/>
            <a:r>
              <a:rPr lang="cs-CZ" sz="200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dirty="0">
                <a:solidFill>
                  <a:srgbClr val="333333"/>
                </a:solidFill>
                <a:effectLst/>
              </a:rPr>
              <a:t> ​= 45 °C   </a:t>
            </a:r>
          </a:p>
          <a:p>
            <a:pPr algn="l"/>
            <a:r>
              <a:rPr lang="cs-CZ" sz="2000" dirty="0">
                <a:solidFill>
                  <a:srgbClr val="333333"/>
                </a:solidFill>
                <a:effectLst/>
              </a:rPr>
              <a:t>l</a:t>
            </a:r>
            <a:r>
              <a:rPr lang="cs-CZ" sz="200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dirty="0">
                <a:solidFill>
                  <a:srgbClr val="333333"/>
                </a:solidFill>
                <a:effectLst/>
              </a:rPr>
              <a:t>​ =?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4CC4006-F23A-4BDC-BEBB-9DD4ABD4CDE2}"/>
              </a:ext>
            </a:extLst>
          </p:cNvPr>
          <p:cNvSpPr txBox="1"/>
          <p:nvPr/>
        </p:nvSpPr>
        <p:spPr>
          <a:xfrm>
            <a:off x="2400302" y="1733491"/>
            <a:ext cx="56673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dirty="0">
                <a:solidFill>
                  <a:srgbClr val="333333"/>
                </a:solidFill>
                <a:effectLst/>
              </a:rPr>
              <a:t>k = 1 + </a:t>
            </a:r>
            <a:r>
              <a:rPr lang="el-GR" sz="2000" dirty="0">
                <a:solidFill>
                  <a:srgbClr val="333333"/>
                </a:solidFill>
                <a:effectLst/>
              </a:rPr>
              <a:t>α⋅(</a:t>
            </a:r>
            <a:r>
              <a:rPr lang="cs-CZ" sz="200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dirty="0">
                <a:solidFill>
                  <a:srgbClr val="333333"/>
                </a:solidFill>
                <a:effectLst/>
              </a:rPr>
              <a:t>​−t</a:t>
            </a:r>
            <a:r>
              <a:rPr lang="cs-CZ" sz="200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dirty="0">
                <a:solidFill>
                  <a:srgbClr val="333333"/>
                </a:solidFill>
                <a:effectLst/>
              </a:rPr>
              <a:t>​) = 1 + 1,15⋅10</a:t>
            </a:r>
            <a:r>
              <a:rPr lang="cs-CZ" sz="2000" baseline="30000" dirty="0">
                <a:solidFill>
                  <a:srgbClr val="333333"/>
                </a:solidFill>
                <a:effectLst/>
              </a:rPr>
              <a:t>−5</a:t>
            </a:r>
            <a:r>
              <a:rPr lang="cs-CZ" sz="2000" dirty="0">
                <a:solidFill>
                  <a:srgbClr val="333333"/>
                </a:solidFill>
                <a:effectLst/>
              </a:rPr>
              <a:t>⋅(45−(−15)) ≐ 1,0007   </a:t>
            </a:r>
          </a:p>
          <a:p>
            <a:pPr algn="l"/>
            <a:r>
              <a:rPr lang="cs-CZ" sz="2000" dirty="0">
                <a:solidFill>
                  <a:srgbClr val="333333"/>
                </a:solidFill>
                <a:effectLst/>
              </a:rPr>
              <a:t>l</a:t>
            </a:r>
            <a:r>
              <a:rPr lang="cs-CZ" sz="200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dirty="0">
                <a:solidFill>
                  <a:srgbClr val="333333"/>
                </a:solidFill>
                <a:effectLst/>
              </a:rPr>
              <a:t>​ = l</a:t>
            </a:r>
            <a:r>
              <a:rPr lang="cs-CZ" sz="200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dirty="0">
                <a:solidFill>
                  <a:srgbClr val="333333"/>
                </a:solidFill>
                <a:effectLst/>
              </a:rPr>
              <a:t>​⋅ k = 100⋅ 1,0007 = </a:t>
            </a:r>
            <a:r>
              <a:rPr lang="cs-CZ" sz="2000" u="sng" dirty="0">
                <a:solidFill>
                  <a:srgbClr val="333333"/>
                </a:solidFill>
                <a:effectLst/>
              </a:rPr>
              <a:t>100,069 m</a:t>
            </a:r>
            <a:endParaRPr lang="cs-CZ" sz="2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0788707-3239-4C9B-A569-BE30D8BDA522}"/>
              </a:ext>
            </a:extLst>
          </p:cNvPr>
          <p:cNvSpPr txBox="1"/>
          <p:nvPr/>
        </p:nvSpPr>
        <p:spPr>
          <a:xfrm>
            <a:off x="142875" y="4106109"/>
            <a:ext cx="8858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M</a:t>
            </a:r>
            <a:r>
              <a:rPr lang="cs-CZ" sz="2000" dirty="0" err="1"/>
              <a:t>ěří</a:t>
            </a:r>
            <a:r>
              <a:rPr lang="en-US" sz="2000" dirty="0" err="1"/>
              <a:t>tko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cs-CZ" sz="2000" dirty="0"/>
              <a:t>ocelovém pásmu je správné při teplotě 15 °C (</a:t>
            </a:r>
            <a:r>
              <a:rPr lang="el-GR" sz="2000" dirty="0"/>
              <a:t>α</a:t>
            </a:r>
            <a:r>
              <a:rPr lang="cs-CZ" sz="2000" dirty="0"/>
              <a:t> = 0,000012 K</a:t>
            </a:r>
            <a:r>
              <a:rPr lang="cs-CZ" sz="2000" baseline="30000" dirty="0"/>
              <a:t>-1</a:t>
            </a:r>
            <a:r>
              <a:rPr lang="cs-CZ" sz="2000" dirty="0"/>
              <a:t>). Pokud jím byla naměřena délka 50,000 m při teplotě -15 °C, o jakou hodnotu je třeba měření opravit?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635B573-CB2E-4193-A375-08C0650DA50C}"/>
              </a:ext>
            </a:extLst>
          </p:cNvPr>
          <p:cNvSpPr txBox="1"/>
          <p:nvPr/>
        </p:nvSpPr>
        <p:spPr>
          <a:xfrm>
            <a:off x="142875" y="502396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[-0.018 m]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7344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1AFB84C-3F76-49B8-825A-8B9B2340A0F0}"/>
              </a:ext>
            </a:extLst>
          </p:cNvPr>
          <p:cNvSpPr txBox="1"/>
          <p:nvPr/>
        </p:nvSpPr>
        <p:spPr>
          <a:xfrm>
            <a:off x="142875" y="218986"/>
            <a:ext cx="88582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4F4F4F"/>
                </a:solidFill>
                <a:effectLst/>
              </a:rPr>
              <a:t>Mosazná koule (</a:t>
            </a:r>
            <a:r>
              <a:rPr lang="el-GR" sz="2000" b="0" i="0" dirty="0">
                <a:solidFill>
                  <a:srgbClr val="4F4F4F"/>
                </a:solidFill>
                <a:effectLst/>
              </a:rPr>
              <a:t>α = 1,8.10</a:t>
            </a:r>
            <a:r>
              <a:rPr lang="el-GR" sz="2000" b="0" i="0" baseline="30000" dirty="0">
                <a:solidFill>
                  <a:srgbClr val="4F4F4F"/>
                </a:solidFill>
                <a:effectLst/>
              </a:rPr>
              <a:t>-1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K</a:t>
            </a:r>
            <a:r>
              <a:rPr lang="cs-CZ" sz="2000" b="0" i="0" baseline="30000" dirty="0">
                <a:solidFill>
                  <a:srgbClr val="4F4F4F"/>
                </a:solidFill>
                <a:effectLst/>
              </a:rPr>
              <a:t>-1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) má při teplotě 15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cs-CZ" sz="2000" b="0" i="0" baseline="30000" dirty="0">
                <a:solidFill>
                  <a:srgbClr val="4F4F4F"/>
                </a:solidFill>
                <a:effectLst/>
              </a:rPr>
              <a:t>0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C poloměr 2 cm. O kolik °C ji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je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 třeba ohřát, aby neprošla kruhovým otvorem o poloměru 2,02 cm?</a:t>
            </a:r>
          </a:p>
          <a:p>
            <a:endParaRPr lang="cs-CZ" sz="2000" dirty="0">
              <a:solidFill>
                <a:srgbClr val="4F4F4F"/>
              </a:solidFill>
            </a:endParaRPr>
          </a:p>
          <a:p>
            <a:pPr algn="l"/>
            <a:r>
              <a:rPr lang="pt-BR" sz="2000" b="0" i="0" dirty="0">
                <a:solidFill>
                  <a:srgbClr val="4F4F4F"/>
                </a:solidFill>
                <a:effectLst/>
              </a:rPr>
              <a:t>α = 1,8.10</a:t>
            </a:r>
            <a:r>
              <a:rPr lang="pt-BR" sz="2000" b="0" i="0" baseline="30000" dirty="0">
                <a:solidFill>
                  <a:srgbClr val="4F4F4F"/>
                </a:solidFill>
                <a:effectLst/>
              </a:rPr>
              <a:t>-1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K</a:t>
            </a:r>
            <a:r>
              <a:rPr lang="pt-BR" sz="2000" b="0" i="0" baseline="30000" dirty="0">
                <a:solidFill>
                  <a:srgbClr val="4F4F4F"/>
                </a:solidFill>
                <a:effectLst/>
              </a:rPr>
              <a:t>-1</a:t>
            </a:r>
            <a:endParaRPr lang="cs-CZ" sz="2000" b="0" i="0" dirty="0">
              <a:solidFill>
                <a:srgbClr val="4F4F4F"/>
              </a:solidFill>
              <a:effectLst/>
            </a:endParaRPr>
          </a:p>
          <a:p>
            <a:pPr algn="l"/>
            <a:r>
              <a:rPr lang="pt-BR" sz="2000" b="0" i="0" dirty="0">
                <a:solidFill>
                  <a:srgbClr val="4F4F4F"/>
                </a:solidFill>
                <a:effectLst/>
              </a:rPr>
              <a:t>r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1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 = 2 cm</a:t>
            </a:r>
            <a:endParaRPr lang="cs-CZ" sz="2000" b="0" i="0" dirty="0">
              <a:solidFill>
                <a:srgbClr val="4F4F4F"/>
              </a:solidFill>
              <a:effectLst/>
            </a:endParaRPr>
          </a:p>
          <a:p>
            <a:pPr algn="l"/>
            <a:r>
              <a:rPr lang="pt-BR" sz="2000" b="0" i="0" dirty="0">
                <a:solidFill>
                  <a:srgbClr val="4F4F4F"/>
                </a:solidFill>
                <a:effectLst/>
              </a:rPr>
              <a:t>r</a:t>
            </a:r>
            <a:r>
              <a:rPr lang="pt-BR" sz="2000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pt-BR" sz="2000" b="0" i="0" dirty="0">
                <a:solidFill>
                  <a:srgbClr val="4F4F4F"/>
                </a:solidFill>
                <a:effectLst/>
              </a:rPr>
              <a:t> = 2,02 cm</a:t>
            </a:r>
          </a:p>
          <a:p>
            <a:br>
              <a:rPr lang="pt-BR" sz="2000" dirty="0"/>
            </a:br>
            <a:endParaRPr lang="cs-CZ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5CDFF4-2EAA-4A13-8C7A-FA57C58C5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1" y="823495"/>
            <a:ext cx="6362700" cy="32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F8C859-33A5-4C76-A78C-D6BF26FFDA50}"/>
              </a:ext>
            </a:extLst>
          </p:cNvPr>
          <p:cNvSpPr txBox="1"/>
          <p:nvPr/>
        </p:nvSpPr>
        <p:spPr>
          <a:xfrm>
            <a:off x="142875" y="4084470"/>
            <a:ext cx="8858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Kanystr má objem 10 l. Jaký objem nafty (</a:t>
            </a:r>
            <a:r>
              <a:rPr lang="el-GR" sz="2000" dirty="0"/>
              <a:t>β</a:t>
            </a:r>
            <a:r>
              <a:rPr lang="cs-CZ" sz="2000" dirty="0"/>
              <a:t> = 0,9.10</a:t>
            </a:r>
            <a:r>
              <a:rPr lang="cs-CZ" sz="2000" baseline="30000" dirty="0"/>
              <a:t>-3</a:t>
            </a:r>
            <a:r>
              <a:rPr lang="cs-CZ" sz="2000" dirty="0"/>
              <a:t> K) o můžeme při teplotě 14 °C do kanystru načerpat, aby při teplotě 25 °C nepřetekl? Změnu objemu kanystru zanedbejte.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D83346B-4C29-452E-AB91-DC6905880B7F}"/>
              </a:ext>
            </a:extLst>
          </p:cNvPr>
          <p:cNvSpPr txBox="1"/>
          <p:nvPr/>
        </p:nvSpPr>
        <p:spPr>
          <a:xfrm flipH="1">
            <a:off x="142875" y="5620371"/>
            <a:ext cx="8791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Jakou</a:t>
            </a:r>
            <a:r>
              <a:rPr lang="en-US" sz="2000" dirty="0"/>
              <a:t> </a:t>
            </a:r>
            <a:r>
              <a:rPr lang="en-US" sz="2000" dirty="0" err="1"/>
              <a:t>hustotu</a:t>
            </a:r>
            <a:r>
              <a:rPr lang="en-US" sz="2000" dirty="0"/>
              <a:t> m</a:t>
            </a:r>
            <a:r>
              <a:rPr lang="cs-CZ" sz="2000" dirty="0"/>
              <a:t>á</a:t>
            </a:r>
            <a:r>
              <a:rPr lang="en-US" sz="2000" dirty="0"/>
              <a:t> </a:t>
            </a:r>
            <a:r>
              <a:rPr lang="en-US" sz="2000" dirty="0" err="1"/>
              <a:t>rtu</a:t>
            </a:r>
            <a:r>
              <a:rPr lang="cs-CZ" sz="2000" dirty="0"/>
              <a:t>ť při teplotách 0 °C a 100 °C, známe-li </a:t>
            </a:r>
            <a:r>
              <a:rPr lang="el-GR" sz="2000" dirty="0"/>
              <a:t>β</a:t>
            </a:r>
            <a:r>
              <a:rPr lang="cs-CZ" sz="2000" dirty="0"/>
              <a:t> = 1,8.10</a:t>
            </a:r>
            <a:r>
              <a:rPr lang="cs-CZ" sz="2000" baseline="30000" dirty="0"/>
              <a:t>-4</a:t>
            </a:r>
            <a:r>
              <a:rPr lang="cs-CZ" sz="2000" dirty="0"/>
              <a:t> K</a:t>
            </a:r>
            <a:r>
              <a:rPr lang="cs-CZ" sz="2000" baseline="30000" dirty="0"/>
              <a:t>-1</a:t>
            </a:r>
            <a:r>
              <a:rPr lang="cs-CZ" sz="2000" dirty="0"/>
              <a:t> a </a:t>
            </a:r>
            <a:r>
              <a:rPr lang="el-GR" sz="2000" dirty="0"/>
              <a:t>ρ</a:t>
            </a:r>
            <a:r>
              <a:rPr lang="cs-CZ" sz="2000" baseline="-25000" dirty="0"/>
              <a:t>18</a:t>
            </a:r>
            <a:r>
              <a:rPr lang="cs-CZ" sz="2000" dirty="0"/>
              <a:t> = 13,551 g.cm</a:t>
            </a:r>
            <a:r>
              <a:rPr lang="cs-CZ" sz="2000" baseline="30000" dirty="0"/>
              <a:t>-3</a:t>
            </a:r>
            <a:r>
              <a:rPr lang="cs-CZ" sz="2000" dirty="0"/>
              <a:t>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B415CFF-F0C6-4DF5-9797-3D70F75703A9}"/>
              </a:ext>
            </a:extLst>
          </p:cNvPr>
          <p:cNvSpPr txBox="1"/>
          <p:nvPr/>
        </p:nvSpPr>
        <p:spPr>
          <a:xfrm>
            <a:off x="154781" y="505538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[9,9 l]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2FDDBA0-40E4-4E75-87C2-FE6D35260E35}"/>
              </a:ext>
            </a:extLst>
          </p:cNvPr>
          <p:cNvSpPr txBox="1"/>
          <p:nvPr/>
        </p:nvSpPr>
        <p:spPr>
          <a:xfrm>
            <a:off x="154781" y="630846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cs-CZ" sz="2000" dirty="0">
                <a:solidFill>
                  <a:srgbClr val="FF0000"/>
                </a:solidFill>
              </a:rPr>
              <a:t>13,5</a:t>
            </a:r>
            <a:r>
              <a:rPr lang="en-US" sz="2000" dirty="0">
                <a:solidFill>
                  <a:srgbClr val="FF0000"/>
                </a:solidFill>
              </a:rPr>
              <a:t>9</a:t>
            </a:r>
            <a:r>
              <a:rPr lang="cs-CZ" sz="2000" dirty="0">
                <a:solidFill>
                  <a:srgbClr val="FF0000"/>
                </a:solidFill>
              </a:rPr>
              <a:t>5 g.cm</a:t>
            </a:r>
            <a:r>
              <a:rPr lang="cs-CZ" sz="2000" baseline="30000" dirty="0">
                <a:solidFill>
                  <a:srgbClr val="FF0000"/>
                </a:solidFill>
              </a:rPr>
              <a:t>-3</a:t>
            </a:r>
            <a:r>
              <a:rPr lang="en-US" sz="2000" dirty="0">
                <a:solidFill>
                  <a:srgbClr val="FF0000"/>
                </a:solidFill>
              </a:rPr>
              <a:t>  a </a:t>
            </a:r>
            <a:r>
              <a:rPr lang="cs-CZ" sz="2000" dirty="0">
                <a:solidFill>
                  <a:srgbClr val="FF0000"/>
                </a:solidFill>
              </a:rPr>
              <a:t>13,</a:t>
            </a:r>
            <a:r>
              <a:rPr lang="en-US" sz="2000" dirty="0">
                <a:solidFill>
                  <a:srgbClr val="FF0000"/>
                </a:solidFill>
              </a:rPr>
              <a:t>3</a:t>
            </a:r>
            <a:r>
              <a:rPr lang="cs-CZ" sz="2000" dirty="0">
                <a:solidFill>
                  <a:srgbClr val="FF0000"/>
                </a:solidFill>
              </a:rPr>
              <a:t>51 g.cm</a:t>
            </a:r>
            <a:r>
              <a:rPr lang="cs-CZ" sz="2000" baseline="30000" dirty="0">
                <a:solidFill>
                  <a:srgbClr val="FF0000"/>
                </a:solidFill>
              </a:rPr>
              <a:t>-3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74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C76D020-8AB6-4AB5-819F-11EC67EEE723}"/>
              </a:ext>
            </a:extLst>
          </p:cNvPr>
          <p:cNvSpPr txBox="1"/>
          <p:nvPr/>
        </p:nvSpPr>
        <p:spPr>
          <a:xfrm>
            <a:off x="204788" y="442436"/>
            <a:ext cx="87344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Helvetica Neue"/>
              </a:rPr>
              <a:t>Tlaková nádoba obsahuje při teplotě t</a:t>
            </a:r>
            <a:r>
              <a:rPr lang="cs-CZ" b="0" i="0" baseline="-25000" dirty="0">
                <a:solidFill>
                  <a:srgbClr val="333333"/>
                </a:solidFill>
                <a:effectLst/>
                <a:latin typeface="Helvetica Neue"/>
              </a:rPr>
              <a:t>1</a:t>
            </a:r>
            <a:r>
              <a:rPr lang="cs-CZ" b="0" i="0" dirty="0">
                <a:solidFill>
                  <a:srgbClr val="333333"/>
                </a:solidFill>
                <a:effectLst/>
                <a:latin typeface="Helvetica Neue"/>
              </a:rPr>
              <a:t> = 27 °C a tlaku p</a:t>
            </a:r>
            <a:r>
              <a:rPr lang="cs-CZ" b="0" i="0" baseline="-25000" dirty="0">
                <a:solidFill>
                  <a:srgbClr val="333333"/>
                </a:solidFill>
                <a:effectLst/>
                <a:latin typeface="Helvetica Neue"/>
              </a:rPr>
              <a:t>1</a:t>
            </a:r>
            <a:r>
              <a:rPr lang="cs-CZ" b="0" i="0" dirty="0">
                <a:solidFill>
                  <a:srgbClr val="333333"/>
                </a:solidFill>
                <a:effectLst/>
                <a:latin typeface="Helvetica Neue"/>
              </a:rPr>
              <a:t> = 4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Helvetica Neue"/>
              </a:rPr>
              <a:t>MPa</a:t>
            </a:r>
            <a:r>
              <a:rPr lang="cs-CZ" b="0" i="0" dirty="0">
                <a:solidFill>
                  <a:srgbClr val="333333"/>
                </a:solidFill>
                <a:effectLst/>
                <a:latin typeface="Helvetica Neue"/>
              </a:rPr>
              <a:t> stlačený plyn. O kolik se změní tlak, když poloviční množství plynu vypustíme a jeho teplota přitom poklesne na hodnotu t</a:t>
            </a:r>
            <a:r>
              <a:rPr lang="cs-CZ" b="0" i="0" baseline="-25000" dirty="0">
                <a:solidFill>
                  <a:srgbClr val="333333"/>
                </a:solidFill>
                <a:effectLst/>
                <a:latin typeface="Helvetica Neue"/>
              </a:rPr>
              <a:t>2</a:t>
            </a:r>
            <a:r>
              <a:rPr lang="cs-CZ" b="0" i="0" dirty="0">
                <a:solidFill>
                  <a:srgbClr val="333333"/>
                </a:solidFill>
                <a:effectLst/>
                <a:latin typeface="Helvetica Neue"/>
              </a:rPr>
              <a:t> = 15 °C?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1B2AD7D-EAEE-4E4A-8E9A-5D0992D886A5}"/>
              </a:ext>
            </a:extLst>
          </p:cNvPr>
          <p:cNvSpPr txBox="1"/>
          <p:nvPr/>
        </p:nvSpPr>
        <p:spPr>
          <a:xfrm>
            <a:off x="285751" y="1463159"/>
            <a:ext cx="2228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 ​= 27 °C</a:t>
            </a: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p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 = 4 </a:t>
            </a:r>
            <a:r>
              <a:rPr lang="cs-CZ" sz="2000" b="0" dirty="0" err="1">
                <a:solidFill>
                  <a:srgbClr val="333333"/>
                </a:solidFill>
                <a:effectLst/>
              </a:rPr>
              <a:t>MPa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 </a:t>
            </a: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 ​= 15 °C  </a:t>
            </a:r>
          </a:p>
          <a:p>
            <a:endParaRPr lang="cs-CZ" sz="2000" dirty="0">
              <a:solidFill>
                <a:srgbClr val="333333"/>
              </a:solidFill>
            </a:endParaRPr>
          </a:p>
          <a:p>
            <a:r>
              <a:rPr lang="cs-CZ" sz="2000" b="0" dirty="0" err="1">
                <a:solidFill>
                  <a:srgbClr val="333333"/>
                </a:solidFill>
                <a:effectLst/>
              </a:rPr>
              <a:t>p.V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​/T = </a:t>
            </a:r>
            <a:r>
              <a:rPr lang="cs-CZ" sz="2000" b="0" dirty="0" err="1">
                <a:solidFill>
                  <a:srgbClr val="333333"/>
                </a:solidFill>
                <a:effectLst/>
              </a:rPr>
              <a:t>konst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 </a:t>
            </a:r>
            <a:endParaRPr lang="cs-CZ" sz="2000" dirty="0">
              <a:solidFill>
                <a:srgbClr val="333333"/>
              </a:solidFill>
            </a:endParaRPr>
          </a:p>
          <a:p>
            <a:endParaRPr lang="cs-CZ" sz="800" b="0" dirty="0">
              <a:solidFill>
                <a:srgbClr val="333333"/>
              </a:solidFill>
              <a:effectLst/>
            </a:endParaRP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2​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 = 2⋅V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 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2E47CAB-043A-4DAF-8C23-B395B12F7934}"/>
              </a:ext>
            </a:extLst>
          </p:cNvPr>
          <p:cNvSpPr txBox="1"/>
          <p:nvPr/>
        </p:nvSpPr>
        <p:spPr>
          <a:xfrm>
            <a:off x="3019424" y="1562785"/>
            <a:ext cx="557212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effectLst/>
              </a:rPr>
              <a:t>p</a:t>
            </a:r>
            <a:r>
              <a:rPr lang="fr-FR" sz="2000" baseline="-25000" dirty="0">
                <a:effectLst/>
              </a:rPr>
              <a:t>1</a:t>
            </a:r>
            <a:r>
              <a:rPr lang="fr-FR" sz="2000" dirty="0">
                <a:effectLst/>
              </a:rPr>
              <a:t>​⋅V</a:t>
            </a:r>
            <a:r>
              <a:rPr lang="fr-FR" sz="2000" baseline="-25000" dirty="0">
                <a:effectLst/>
              </a:rPr>
              <a:t>1</a:t>
            </a:r>
            <a:r>
              <a:rPr lang="cs-CZ" sz="2000" dirty="0"/>
              <a:t>/</a:t>
            </a:r>
            <a:r>
              <a:rPr lang="cs-CZ" sz="2000" dirty="0">
                <a:effectLst/>
              </a:rPr>
              <a:t>T</a:t>
            </a:r>
            <a:r>
              <a:rPr lang="fr-FR" sz="2000" baseline="-25000" dirty="0">
                <a:effectLst/>
              </a:rPr>
              <a:t>1</a:t>
            </a:r>
            <a:r>
              <a:rPr lang="fr-FR" sz="2000" dirty="0">
                <a:effectLst/>
              </a:rPr>
              <a:t> </a:t>
            </a:r>
            <a:r>
              <a:rPr lang="cs-CZ" sz="2000" dirty="0"/>
              <a:t> </a:t>
            </a:r>
            <a:r>
              <a:rPr lang="fr-FR" sz="2000" dirty="0">
                <a:effectLst/>
              </a:rPr>
              <a:t>​​=</a:t>
            </a:r>
            <a:r>
              <a:rPr lang="cs-CZ" sz="2000" dirty="0">
                <a:effectLst/>
              </a:rPr>
              <a:t> 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​p</a:t>
            </a:r>
            <a:r>
              <a:rPr lang="fr-FR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​⋅V</a:t>
            </a:r>
            <a:r>
              <a:rPr lang="fr-FR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/T</a:t>
            </a:r>
            <a:r>
              <a:rPr lang="fr-FR" sz="2000" b="0" baseline="-25000" dirty="0">
                <a:solidFill>
                  <a:srgbClr val="333333"/>
                </a:solidFill>
                <a:effectLst/>
              </a:rPr>
              <a:t>2</a:t>
            </a:r>
            <a:endParaRPr lang="cs-CZ" sz="2000" dirty="0">
              <a:effectLst/>
            </a:endParaRPr>
          </a:p>
          <a:p>
            <a:endParaRPr lang="cs-CZ" sz="800" dirty="0"/>
          </a:p>
          <a:p>
            <a:r>
              <a:rPr lang="fr-FR" sz="2000" dirty="0">
                <a:effectLst/>
              </a:rPr>
              <a:t>p</a:t>
            </a:r>
            <a:r>
              <a:rPr lang="fr-FR" sz="2000" baseline="-25000" dirty="0">
                <a:effectLst/>
              </a:rPr>
              <a:t>1</a:t>
            </a:r>
            <a:r>
              <a:rPr lang="fr-FR" sz="2000" dirty="0">
                <a:effectLst/>
              </a:rPr>
              <a:t>​⋅V</a:t>
            </a:r>
            <a:r>
              <a:rPr lang="fr-FR" sz="2000" baseline="-25000" dirty="0">
                <a:effectLst/>
              </a:rPr>
              <a:t>1</a:t>
            </a:r>
            <a:r>
              <a:rPr lang="cs-CZ" sz="2000" dirty="0"/>
              <a:t>/</a:t>
            </a:r>
            <a:r>
              <a:rPr lang="cs-CZ" sz="2000" dirty="0">
                <a:effectLst/>
              </a:rPr>
              <a:t>T</a:t>
            </a:r>
            <a:r>
              <a:rPr lang="fr-FR" sz="2000" baseline="-25000" dirty="0">
                <a:effectLst/>
              </a:rPr>
              <a:t>1</a:t>
            </a:r>
            <a:r>
              <a:rPr lang="fr-FR" sz="2000" dirty="0">
                <a:effectLst/>
              </a:rPr>
              <a:t> </a:t>
            </a:r>
            <a:r>
              <a:rPr lang="cs-CZ" sz="2000" dirty="0"/>
              <a:t> </a:t>
            </a:r>
            <a:r>
              <a:rPr lang="fr-FR" sz="2000" dirty="0">
                <a:effectLst/>
              </a:rPr>
              <a:t>​​=</a:t>
            </a:r>
            <a:r>
              <a:rPr lang="cs-CZ" sz="2000" dirty="0">
                <a:effectLst/>
              </a:rPr>
              <a:t> 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​p</a:t>
            </a:r>
            <a:r>
              <a:rPr lang="fr-FR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​⋅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2.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/T</a:t>
            </a:r>
            <a:r>
              <a:rPr lang="fr-FR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 ​</a:t>
            </a:r>
            <a:endParaRPr lang="cs-CZ" sz="2000" b="0" dirty="0">
              <a:solidFill>
                <a:srgbClr val="333333"/>
              </a:solidFill>
            </a:endParaRPr>
          </a:p>
          <a:p>
            <a:endParaRPr lang="cs-CZ" sz="800" dirty="0">
              <a:effectLst/>
            </a:endParaRPr>
          </a:p>
          <a:p>
            <a:r>
              <a:rPr lang="fr-FR" sz="2000" dirty="0">
                <a:effectLst/>
              </a:rPr>
              <a:t>p</a:t>
            </a:r>
            <a:r>
              <a:rPr lang="fr-FR" sz="2000" baseline="-25000" dirty="0">
                <a:effectLst/>
              </a:rPr>
              <a:t>1</a:t>
            </a:r>
            <a:r>
              <a:rPr lang="cs-CZ" sz="2000" dirty="0"/>
              <a:t>/</a:t>
            </a:r>
            <a:r>
              <a:rPr lang="cs-CZ" sz="2000" dirty="0">
                <a:effectLst/>
              </a:rPr>
              <a:t>T</a:t>
            </a:r>
            <a:r>
              <a:rPr lang="fr-FR" sz="2000" baseline="-25000" dirty="0">
                <a:effectLst/>
              </a:rPr>
              <a:t>1</a:t>
            </a:r>
            <a:r>
              <a:rPr lang="fr-FR" sz="2000" dirty="0">
                <a:effectLst/>
              </a:rPr>
              <a:t> </a:t>
            </a:r>
            <a:r>
              <a:rPr lang="cs-CZ" sz="2000" dirty="0"/>
              <a:t> </a:t>
            </a:r>
            <a:r>
              <a:rPr lang="fr-FR" sz="2000" dirty="0">
                <a:effectLst/>
              </a:rPr>
              <a:t>​​=</a:t>
            </a:r>
            <a:r>
              <a:rPr lang="cs-CZ" sz="2000" dirty="0">
                <a:effectLst/>
              </a:rPr>
              <a:t> 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​p</a:t>
            </a:r>
            <a:r>
              <a:rPr lang="fr-FR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​⋅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2/T</a:t>
            </a:r>
            <a:r>
              <a:rPr lang="fr-FR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 </a:t>
            </a:r>
            <a:endParaRPr lang="cs-CZ" sz="2000" b="0" dirty="0">
              <a:solidFill>
                <a:srgbClr val="333333"/>
              </a:solidFill>
              <a:effectLst/>
            </a:endParaRPr>
          </a:p>
          <a:p>
            <a:endParaRPr lang="cs-CZ" sz="800" dirty="0"/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p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 ​= 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​⋅p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/(2⋅t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)​ = 4⋅15/(2​⋅27) = 10/9​ = </a:t>
            </a:r>
            <a:r>
              <a:rPr lang="cs-CZ" sz="2000" b="0" u="sng" dirty="0">
                <a:solidFill>
                  <a:srgbClr val="333333"/>
                </a:solidFill>
                <a:effectLst/>
              </a:rPr>
              <a:t>1,1111 </a:t>
            </a:r>
            <a:r>
              <a:rPr lang="cs-CZ" sz="2000" b="0" u="sng" dirty="0" err="1">
                <a:solidFill>
                  <a:srgbClr val="333333"/>
                </a:solidFill>
                <a:effectLst/>
              </a:rPr>
              <a:t>MPa</a:t>
            </a:r>
            <a:endParaRPr lang="cs-CZ" sz="2000" u="sng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FE9494-67E1-4B6D-8BBE-4E9BCDA1C49A}"/>
              </a:ext>
            </a:extLst>
          </p:cNvPr>
          <p:cNvSpPr txBox="1"/>
          <p:nvPr/>
        </p:nvSpPr>
        <p:spPr>
          <a:xfrm>
            <a:off x="135731" y="4020442"/>
            <a:ext cx="86534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Ur</a:t>
            </a:r>
            <a:r>
              <a:rPr lang="cs-CZ" sz="2000" dirty="0"/>
              <a:t>č</a:t>
            </a:r>
            <a:r>
              <a:rPr lang="en-US" sz="2000" dirty="0" err="1"/>
              <a:t>ete</a:t>
            </a:r>
            <a:r>
              <a:rPr lang="en-US" sz="2000" dirty="0"/>
              <a:t> </a:t>
            </a:r>
            <a:r>
              <a:rPr lang="en-US" sz="2000" dirty="0" err="1"/>
              <a:t>hmotnost</a:t>
            </a:r>
            <a:r>
              <a:rPr lang="en-US" sz="2000" dirty="0"/>
              <a:t> </a:t>
            </a:r>
            <a:r>
              <a:rPr lang="cs-CZ" sz="2000" dirty="0"/>
              <a:t>vzduchu v nádrži kompresoru o objemu 900 l, v němž má vzduch při teplotě 20 °C tlak 940 </a:t>
            </a:r>
            <a:r>
              <a:rPr lang="cs-CZ" sz="2000" dirty="0" err="1"/>
              <a:t>kPa</a:t>
            </a:r>
            <a:r>
              <a:rPr lang="cs-CZ" sz="2000" dirty="0"/>
              <a:t>. Hustota vzduchu za normálního tlaku (10</a:t>
            </a:r>
            <a:r>
              <a:rPr lang="cs-CZ" sz="2000" baseline="30000" dirty="0"/>
              <a:t>5</a:t>
            </a:r>
            <a:r>
              <a:rPr lang="cs-CZ" sz="2000" dirty="0"/>
              <a:t> Pa) je při stejné teplotě 1,19 kg.m</a:t>
            </a:r>
            <a:r>
              <a:rPr lang="cs-CZ" sz="2000" baseline="30000" dirty="0"/>
              <a:t>-3</a:t>
            </a:r>
            <a:r>
              <a:rPr lang="cs-CZ" sz="2000" dirty="0"/>
              <a:t>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840C795-B066-4AF4-BB7F-D6D1ACE1F976}"/>
              </a:ext>
            </a:extLst>
          </p:cNvPr>
          <p:cNvSpPr txBox="1"/>
          <p:nvPr/>
        </p:nvSpPr>
        <p:spPr>
          <a:xfrm>
            <a:off x="135731" y="5693032"/>
            <a:ext cx="85153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Vypočítejte hustotu vodíku při teplotě 17 °C a tlaku 97 </a:t>
            </a:r>
            <a:r>
              <a:rPr lang="cs-CZ" sz="2000" dirty="0" err="1"/>
              <a:t>kPa</a:t>
            </a:r>
            <a:r>
              <a:rPr lang="cs-CZ" sz="2000" dirty="0"/>
              <a:t>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81C1492-EFFA-4DE6-87C1-6670DE0116CB}"/>
              </a:ext>
            </a:extLst>
          </p:cNvPr>
          <p:cNvSpPr txBox="1"/>
          <p:nvPr/>
        </p:nvSpPr>
        <p:spPr>
          <a:xfrm>
            <a:off x="204788" y="499473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[10 kg]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D040FD4-B54D-4B24-9A24-10095E202FA2}"/>
              </a:ext>
            </a:extLst>
          </p:cNvPr>
          <p:cNvSpPr txBox="1"/>
          <p:nvPr/>
        </p:nvSpPr>
        <p:spPr>
          <a:xfrm>
            <a:off x="204788" y="605176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cs-CZ" sz="2000" dirty="0">
                <a:solidFill>
                  <a:srgbClr val="FF0000"/>
                </a:solidFill>
              </a:rPr>
              <a:t>0,0813</a:t>
            </a:r>
            <a:r>
              <a:rPr lang="en-US" sz="2000" dirty="0">
                <a:solidFill>
                  <a:srgbClr val="FF0000"/>
                </a:solidFill>
              </a:rPr>
              <a:t> kg</a:t>
            </a:r>
            <a:r>
              <a:rPr lang="cs-CZ" sz="2000" dirty="0">
                <a:solidFill>
                  <a:srgbClr val="FF0000"/>
                </a:solidFill>
              </a:rPr>
              <a:t>.m</a:t>
            </a:r>
            <a:r>
              <a:rPr lang="cs-CZ" sz="2000" baseline="30000" dirty="0">
                <a:solidFill>
                  <a:srgbClr val="FF0000"/>
                </a:solidFill>
              </a:rPr>
              <a:t>-3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86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CFF0255-2F9D-45C2-A807-FEF6C0462CC3}"/>
              </a:ext>
            </a:extLst>
          </p:cNvPr>
          <p:cNvSpPr txBox="1"/>
          <p:nvPr/>
        </p:nvSpPr>
        <p:spPr>
          <a:xfrm>
            <a:off x="228599" y="342037"/>
            <a:ext cx="87534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33333"/>
                </a:solidFill>
                <a:effectLst/>
              </a:rPr>
              <a:t>Za jaký čas t zahřeje elektrický vařič s příkonem P = 500 W a s účinností </a:t>
            </a:r>
            <a:r>
              <a:rPr lang="el-GR" sz="2000" b="0" i="0" dirty="0">
                <a:solidFill>
                  <a:srgbClr val="333333"/>
                </a:solidFill>
                <a:effectLst/>
              </a:rPr>
              <a:t>η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= 75 % vodu o hmotnosti m = 2 kg a teplotou t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= 10 °C na bod varu (t</a:t>
            </a:r>
            <a:r>
              <a:rPr lang="cs-CZ" sz="20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 = 100°C).</a:t>
            </a:r>
            <a:br>
              <a:rPr lang="cs-CZ" sz="2000" dirty="0"/>
            </a:br>
            <a:r>
              <a:rPr lang="cs-CZ" sz="2000" b="0" i="0" dirty="0">
                <a:solidFill>
                  <a:srgbClr val="333333"/>
                </a:solidFill>
                <a:effectLst/>
              </a:rPr>
              <a:t>Měrná tepelná kapacita vody je c = 4180 J.kg</a:t>
            </a:r>
            <a:r>
              <a:rPr lang="cs-CZ" sz="2000" b="0" i="0" baseline="30000" dirty="0">
                <a:solidFill>
                  <a:srgbClr val="333333"/>
                </a:solidFill>
                <a:effectLst/>
              </a:rPr>
              <a:t>-1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.K</a:t>
            </a:r>
            <a:r>
              <a:rPr lang="cs-CZ" sz="2000" b="0" i="0" baseline="30000" dirty="0">
                <a:solidFill>
                  <a:srgbClr val="333333"/>
                </a:solidFill>
                <a:effectLst/>
              </a:rPr>
              <a:t>-1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</a:t>
            </a:r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98048AA-34E4-4C78-91AF-5883FF82ADBD}"/>
              </a:ext>
            </a:extLst>
          </p:cNvPr>
          <p:cNvSpPr txBox="1"/>
          <p:nvPr/>
        </p:nvSpPr>
        <p:spPr>
          <a:xfrm>
            <a:off x="228599" y="1490008"/>
            <a:ext cx="24479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dirty="0">
                <a:solidFill>
                  <a:srgbClr val="333333"/>
                </a:solidFill>
                <a:effectLst/>
              </a:rPr>
              <a:t>P = 500 W</a:t>
            </a:r>
          </a:p>
          <a:p>
            <a:r>
              <a:rPr lang="el-GR" sz="2000" b="0" dirty="0">
                <a:solidFill>
                  <a:srgbClr val="333333"/>
                </a:solidFill>
                <a:effectLst/>
              </a:rPr>
              <a:t>η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 = 75 % = 0,75 </a:t>
            </a: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m = 2 kg </a:t>
            </a: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 ​= 10 °C </a:t>
            </a: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 = 100 °C </a:t>
            </a: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c = 4180 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J.kg</a:t>
            </a:r>
            <a:r>
              <a:rPr lang="cs-CZ" sz="2000" b="0" i="0" baseline="30000" dirty="0">
                <a:solidFill>
                  <a:srgbClr val="333333"/>
                </a:solidFill>
                <a:effectLst/>
              </a:rPr>
              <a:t>-1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.K</a:t>
            </a:r>
            <a:r>
              <a:rPr lang="cs-CZ" sz="2000" b="0" i="0" baseline="30000" dirty="0">
                <a:solidFill>
                  <a:srgbClr val="333333"/>
                </a:solidFill>
                <a:effectLst/>
              </a:rPr>
              <a:t>-1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1B22A7E-2E43-409F-B7D5-EE2FF066A493}"/>
              </a:ext>
            </a:extLst>
          </p:cNvPr>
          <p:cNvSpPr txBox="1"/>
          <p:nvPr/>
        </p:nvSpPr>
        <p:spPr>
          <a:xfrm>
            <a:off x="2886074" y="1572310"/>
            <a:ext cx="58769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0" dirty="0">
                <a:solidFill>
                  <a:srgbClr val="333333"/>
                </a:solidFill>
                <a:effectLst/>
              </a:rPr>
              <a:t>Δ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t = 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−t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 ​= 100−10 = 90 K</a:t>
            </a:r>
          </a:p>
          <a:p>
            <a:r>
              <a:rPr lang="cs-CZ" sz="800" b="0" dirty="0">
                <a:solidFill>
                  <a:srgbClr val="333333"/>
                </a:solidFill>
                <a:effectLst/>
              </a:rPr>
              <a:t> </a:t>
            </a: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Q = </a:t>
            </a:r>
            <a:r>
              <a:rPr lang="cs-CZ" sz="2000" b="0" dirty="0" err="1">
                <a:solidFill>
                  <a:srgbClr val="333333"/>
                </a:solidFill>
                <a:effectLst/>
              </a:rPr>
              <a:t>m⋅c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⋅</a:t>
            </a:r>
            <a:r>
              <a:rPr lang="el-GR" sz="2000" b="0" dirty="0">
                <a:solidFill>
                  <a:srgbClr val="333333"/>
                </a:solidFill>
                <a:effectLst/>
              </a:rPr>
              <a:t>Δ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t = 2⋅4180⋅90 = 752400 J  </a:t>
            </a:r>
          </a:p>
          <a:p>
            <a:endParaRPr lang="cs-CZ" sz="800" b="0" dirty="0">
              <a:solidFill>
                <a:srgbClr val="333333"/>
              </a:solidFill>
              <a:effectLst/>
            </a:endParaRP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P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 = P⋅</a:t>
            </a:r>
            <a:r>
              <a:rPr lang="el-GR" sz="2000" b="0" dirty="0">
                <a:solidFill>
                  <a:srgbClr val="333333"/>
                </a:solidFill>
                <a:effectLst/>
              </a:rPr>
              <a:t>η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 = 500⋅0,75 = 375 W</a:t>
            </a:r>
          </a:p>
          <a:p>
            <a:r>
              <a:rPr lang="cs-CZ" sz="800" b="0" dirty="0">
                <a:solidFill>
                  <a:srgbClr val="333333"/>
                </a:solidFill>
                <a:effectLst/>
              </a:rPr>
              <a:t> </a:t>
            </a: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Q = P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.t </a:t>
            </a:r>
          </a:p>
          <a:p>
            <a:endParaRPr lang="cs-CZ" sz="800" dirty="0">
              <a:solidFill>
                <a:srgbClr val="333333"/>
              </a:solidFill>
            </a:endParaRP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t</a:t>
            </a:r>
            <a:r>
              <a:rPr lang="fr-FR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 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​=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 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Q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/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P</a:t>
            </a:r>
            <a:r>
              <a:rPr lang="fr-FR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​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 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=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 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752400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/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375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 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​=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 </a:t>
            </a:r>
            <a:r>
              <a:rPr lang="fr-FR" sz="2000" b="0" dirty="0">
                <a:solidFill>
                  <a:srgbClr val="333333"/>
                </a:solidFill>
                <a:effectLst/>
              </a:rPr>
              <a:t>2006,4 s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= </a:t>
            </a:r>
            <a:r>
              <a:rPr lang="cs-CZ" sz="2000" b="0" i="0" u="sng" dirty="0">
                <a:solidFill>
                  <a:srgbClr val="333333"/>
                </a:solidFill>
                <a:effectLst/>
              </a:rPr>
              <a:t>33,44 min </a:t>
            </a:r>
            <a:r>
              <a:rPr lang="fr-FR" sz="2000" b="0" u="sng" dirty="0">
                <a:solidFill>
                  <a:srgbClr val="333333"/>
                </a:solidFill>
                <a:effectLst/>
              </a:rPr>
              <a:t> </a:t>
            </a:r>
            <a:endParaRPr lang="cs-CZ" sz="2000" u="sng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BE8A345-8836-4676-A3E1-C095CE17318E}"/>
              </a:ext>
            </a:extLst>
          </p:cNvPr>
          <p:cNvSpPr txBox="1"/>
          <p:nvPr/>
        </p:nvSpPr>
        <p:spPr>
          <a:xfrm>
            <a:off x="228599" y="4188585"/>
            <a:ext cx="86582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33333"/>
                </a:solidFill>
                <a:effectLst/>
              </a:rPr>
              <a:t>Ve varné konvici se ohřála voda o hmotnosti 1 kg o 70 °C </a:t>
            </a:r>
            <a:r>
              <a:rPr lang="cs-CZ" sz="2000" dirty="0">
                <a:solidFill>
                  <a:srgbClr val="333333"/>
                </a:solidFill>
              </a:rPr>
              <a:t>z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a 5 min. Jaký je příkon varné konvice? Nebereme v úvahu ztráty ani nedošlo k bodu varu.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BA054E-8A70-4C19-B15D-F87C7C851B1E}"/>
              </a:ext>
            </a:extLst>
          </p:cNvPr>
          <p:cNvSpPr txBox="1"/>
          <p:nvPr/>
        </p:nvSpPr>
        <p:spPr>
          <a:xfrm>
            <a:off x="276223" y="5593466"/>
            <a:ext cx="86582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33333"/>
                </a:solidFill>
                <a:effectLst/>
              </a:rPr>
              <a:t>O kolik °C se zahřál ve vodní lázni železný váleček s hmotností 300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g, pokud přijal teplo 7,2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kJ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? Měrná tepelná kapacita železa c = 0,46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kJ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.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kg</a:t>
            </a:r>
            <a:r>
              <a:rPr lang="en-US" sz="2000" baseline="30000" dirty="0">
                <a:solidFill>
                  <a:srgbClr val="333333"/>
                </a:solidFill>
              </a:rPr>
              <a:t>-1</a:t>
            </a:r>
            <a:r>
              <a:rPr lang="en-US" sz="2000" dirty="0">
                <a:solidFill>
                  <a:srgbClr val="333333"/>
                </a:solidFill>
              </a:rPr>
              <a:t>.K</a:t>
            </a:r>
            <a:r>
              <a:rPr lang="en-US" sz="2000" baseline="30000" dirty="0">
                <a:solidFill>
                  <a:srgbClr val="333333"/>
                </a:solidFill>
              </a:rPr>
              <a:t>-1</a:t>
            </a:r>
            <a:r>
              <a:rPr lang="en-US" sz="2000" dirty="0">
                <a:solidFill>
                  <a:srgbClr val="333333"/>
                </a:solidFill>
              </a:rPr>
              <a:t>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00D8DC3-CC90-4B46-AE66-A4A30FEFB03E}"/>
              </a:ext>
            </a:extLst>
          </p:cNvPr>
          <p:cNvSpPr txBox="1"/>
          <p:nvPr/>
        </p:nvSpPr>
        <p:spPr>
          <a:xfrm>
            <a:off x="228599" y="488558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[975,3 W]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4B0C91B-FC70-48DB-8E5C-07F0526FCA64}"/>
              </a:ext>
            </a:extLst>
          </p:cNvPr>
          <p:cNvSpPr txBox="1"/>
          <p:nvPr/>
        </p:nvSpPr>
        <p:spPr>
          <a:xfrm>
            <a:off x="276223" y="625988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[52,2 °C]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29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110D830-C159-4DC8-BEE5-A13DD5BC25DA}"/>
              </a:ext>
            </a:extLst>
          </p:cNvPr>
          <p:cNvSpPr txBox="1"/>
          <p:nvPr/>
        </p:nvSpPr>
        <p:spPr>
          <a:xfrm>
            <a:off x="228598" y="3242042"/>
            <a:ext cx="874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33333"/>
                </a:solidFill>
                <a:effectLst/>
              </a:rPr>
              <a:t>Smíchejte 38 l vody, která má teplotu 77 °C, 61 l vody teplé 50 °C a 56 l vody teplé 51 °C.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Jaká je výsledná teplota vody ihned po smíchání?</a:t>
            </a:r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A95086D-073F-4252-9A9B-CAA81FA58963}"/>
              </a:ext>
            </a:extLst>
          </p:cNvPr>
          <p:cNvSpPr txBox="1"/>
          <p:nvPr/>
        </p:nvSpPr>
        <p:spPr>
          <a:xfrm>
            <a:off x="285747" y="4206836"/>
            <a:ext cx="12573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dirty="0">
                <a:solidFill>
                  <a:srgbClr val="333333"/>
                </a:solidFill>
                <a:effectLst/>
              </a:rPr>
              <a:t>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​=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38 l </a:t>
            </a:r>
            <a:endParaRPr lang="en-US" sz="2000" b="0" dirty="0">
              <a:solidFill>
                <a:srgbClr val="333333"/>
              </a:solidFill>
              <a:effectLst/>
            </a:endParaRP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​=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61 l </a:t>
            </a:r>
            <a:endParaRPr lang="en-US" sz="2000" b="0" dirty="0">
              <a:solidFill>
                <a:srgbClr val="333333"/>
              </a:solidFill>
              <a:effectLst/>
            </a:endParaRP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=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56 l  </a:t>
            </a:r>
            <a:endParaRPr lang="en-US" sz="2000" b="0" dirty="0">
              <a:solidFill>
                <a:srgbClr val="333333"/>
              </a:solidFill>
              <a:effectLst/>
            </a:endParaRP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​=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77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°C</a:t>
            </a:r>
            <a:endParaRPr lang="en-US" sz="2000" b="0" dirty="0">
              <a:solidFill>
                <a:srgbClr val="333333"/>
              </a:solidFill>
              <a:effectLst/>
            </a:endParaRP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​=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50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°C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 </a:t>
            </a:r>
            <a:endParaRPr lang="en-US" sz="2000" b="0" dirty="0">
              <a:solidFill>
                <a:srgbClr val="333333"/>
              </a:solidFill>
              <a:effectLst/>
            </a:endParaRP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=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51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°C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 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BF187DE-AFD8-45A3-8150-0E15FAF5E8C5}"/>
              </a:ext>
            </a:extLst>
          </p:cNvPr>
          <p:cNvSpPr txBox="1"/>
          <p:nvPr/>
        </p:nvSpPr>
        <p:spPr>
          <a:xfrm>
            <a:off x="2486024" y="4321165"/>
            <a:ext cx="545782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dirty="0">
                <a:solidFill>
                  <a:srgbClr val="333333"/>
                </a:solidFill>
                <a:effectLst/>
              </a:rPr>
              <a:t>t = (​V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​⋅t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 + 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​⋅t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 + 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​⋅t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)/(V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 ​+ 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 + 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)</a:t>
            </a:r>
          </a:p>
          <a:p>
            <a:r>
              <a:rPr lang="cs-CZ" sz="800" b="0" dirty="0">
                <a:solidFill>
                  <a:srgbClr val="333333"/>
                </a:solidFill>
                <a:effectLst/>
              </a:rPr>
              <a:t> </a:t>
            </a: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t = (38⋅77 + 61⋅50 + 56⋅51)/(38 + 61 + 56)</a:t>
            </a:r>
          </a:p>
          <a:p>
            <a:r>
              <a:rPr lang="cs-CZ" sz="800" b="0" dirty="0">
                <a:solidFill>
                  <a:srgbClr val="333333"/>
                </a:solidFill>
                <a:effectLst/>
              </a:rPr>
              <a:t> ​​</a:t>
            </a:r>
          </a:p>
          <a:p>
            <a:r>
              <a:rPr lang="cs-CZ" sz="2000" dirty="0">
                <a:solidFill>
                  <a:srgbClr val="333333"/>
                </a:solidFill>
              </a:rPr>
              <a:t>t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= </a:t>
            </a:r>
            <a:r>
              <a:rPr lang="cs-CZ" sz="2000" b="0" u="sng" dirty="0">
                <a:solidFill>
                  <a:srgbClr val="333333"/>
                </a:solidFill>
                <a:effectLst/>
              </a:rPr>
              <a:t>56,98 °C</a:t>
            </a:r>
            <a:endParaRPr lang="cs-CZ" sz="2000" u="sng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6E0DC0B-E0B9-4148-A4E5-125C9FD420D9}"/>
              </a:ext>
            </a:extLst>
          </p:cNvPr>
          <p:cNvSpPr txBox="1"/>
          <p:nvPr/>
        </p:nvSpPr>
        <p:spPr>
          <a:xfrm>
            <a:off x="180973" y="337661"/>
            <a:ext cx="8839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33333"/>
                </a:solidFill>
                <a:effectLst/>
              </a:rPr>
              <a:t>Honza si napustil z ohřívače do pětilitrové nádoby 2 litry horké vody o teplotě 90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°C. Jakou teplotu musí mít voda, kterou nádobu doplní, aby teplota směsi byla 42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°C?</a:t>
            </a:r>
            <a:endParaRPr lang="cs-CZ" sz="2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24A4004-7E23-4085-8876-3BF0059EDD85}"/>
              </a:ext>
            </a:extLst>
          </p:cNvPr>
          <p:cNvSpPr txBox="1"/>
          <p:nvPr/>
        </p:nvSpPr>
        <p:spPr>
          <a:xfrm>
            <a:off x="180973" y="1045547"/>
            <a:ext cx="27050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dirty="0">
                <a:solidFill>
                  <a:srgbClr val="333333"/>
                </a:solidFill>
                <a:effectLst/>
              </a:rPr>
              <a:t>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=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2 l </a:t>
            </a:r>
            <a:endParaRPr lang="en-US" sz="2000" b="0" dirty="0">
              <a:solidFill>
                <a:srgbClr val="333333"/>
              </a:solidFill>
              <a:effectLst/>
            </a:endParaRP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​=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5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−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=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5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−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2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=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3 l </a:t>
            </a:r>
            <a:endParaRPr lang="en-US" sz="2000" b="0" dirty="0">
              <a:solidFill>
                <a:srgbClr val="333333"/>
              </a:solidFill>
              <a:effectLst/>
            </a:endParaRP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=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90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°C </a:t>
            </a:r>
            <a:endParaRPr lang="en-US" sz="2000" b="0" dirty="0">
              <a:solidFill>
                <a:srgbClr val="333333"/>
              </a:solidFill>
              <a:effectLst/>
            </a:endParaRP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t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=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42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°C</a:t>
            </a: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=</a:t>
            </a:r>
            <a:r>
              <a:rPr lang="en-US" sz="2000" b="0" dirty="0">
                <a:solidFill>
                  <a:srgbClr val="333333"/>
                </a:solidFill>
                <a:effectLst/>
              </a:rPr>
              <a:t> </a:t>
            </a:r>
            <a:r>
              <a:rPr lang="cs-CZ" sz="2000" dirty="0">
                <a:solidFill>
                  <a:srgbClr val="333333"/>
                </a:solidFill>
              </a:rPr>
              <a:t>?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 </a:t>
            </a:r>
            <a:endParaRPr lang="cs-CZ" sz="2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A6366FE-2D2C-459D-A972-A0D33F4F8A52}"/>
              </a:ext>
            </a:extLst>
          </p:cNvPr>
          <p:cNvSpPr txBox="1"/>
          <p:nvPr/>
        </p:nvSpPr>
        <p:spPr>
          <a:xfrm>
            <a:off x="3638550" y="1140082"/>
            <a:ext cx="29051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dirty="0">
                <a:solidFill>
                  <a:srgbClr val="333333"/>
                </a:solidFill>
                <a:effectLst/>
              </a:rPr>
              <a:t>(V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 ​+ 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​)⋅t = 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​⋅t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1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 + V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​⋅t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 </a:t>
            </a: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(2 + 3)⋅42 = 2⋅90 + 3⋅t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  </a:t>
            </a: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3.t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 = 30  </a:t>
            </a:r>
          </a:p>
          <a:p>
            <a:r>
              <a:rPr lang="cs-CZ" sz="2000" b="0" dirty="0">
                <a:solidFill>
                  <a:srgbClr val="333333"/>
                </a:solidFill>
                <a:effectLst/>
              </a:rPr>
              <a:t>t</a:t>
            </a:r>
            <a:r>
              <a:rPr lang="cs-CZ" sz="2000" b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cs-CZ" sz="2000" b="0" dirty="0">
                <a:solidFill>
                  <a:srgbClr val="333333"/>
                </a:solidFill>
                <a:effectLst/>
              </a:rPr>
              <a:t>​ = </a:t>
            </a:r>
            <a:r>
              <a:rPr lang="cs-CZ" sz="2000" b="0" u="sng" dirty="0">
                <a:solidFill>
                  <a:srgbClr val="333333"/>
                </a:solidFill>
                <a:effectLst/>
              </a:rPr>
              <a:t>10 °C</a:t>
            </a:r>
            <a:endParaRPr lang="cs-CZ" sz="2000" u="sng" dirty="0"/>
          </a:p>
        </p:txBody>
      </p:sp>
    </p:spTree>
    <p:extLst>
      <p:ext uri="{BB962C8B-B14F-4D97-AF65-F5344CB8AC3E}">
        <p14:creationId xmlns:p14="http://schemas.microsoft.com/office/powerpoint/2010/main" val="1479226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5E1CA12-432B-45BF-8889-17D4BF779298}"/>
              </a:ext>
            </a:extLst>
          </p:cNvPr>
          <p:cNvSpPr txBox="1"/>
          <p:nvPr/>
        </p:nvSpPr>
        <p:spPr>
          <a:xfrm>
            <a:off x="182005" y="318517"/>
            <a:ext cx="87439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effectLst/>
              </a:rPr>
              <a:t>Na hladině moře jsou dva čluny ve vzájemné vzdálenosti 11,6 km. První vyšle zvukový signál </a:t>
            </a:r>
            <a:r>
              <a:rPr lang="en-US" sz="2000" b="0" i="0" dirty="0">
                <a:effectLst/>
              </a:rPr>
              <a:t>p</a:t>
            </a:r>
            <a:r>
              <a:rPr lang="cs-CZ" sz="2000" b="0" i="0" dirty="0">
                <a:effectLst/>
              </a:rPr>
              <a:t>od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hladinou</a:t>
            </a:r>
            <a:r>
              <a:rPr lang="cs-CZ" sz="2000" b="0" i="0" dirty="0">
                <a:effectLst/>
              </a:rPr>
              <a:t> a současně světelný signál nad </a:t>
            </a:r>
            <a:r>
              <a:rPr lang="en-US" sz="2000" b="0" i="0" dirty="0" err="1">
                <a:effectLst/>
              </a:rPr>
              <a:t>hladin</a:t>
            </a:r>
            <a:r>
              <a:rPr lang="cs-CZ" sz="2000" b="0" i="0" dirty="0">
                <a:effectLst/>
              </a:rPr>
              <a:t>ou. Druhý člun zachytí oba signály, zvukový o 8 s později jako světelný. Určete rychlost zvuku v mořské vodě.  </a:t>
            </a:r>
            <a:endParaRPr lang="cs-CZ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7BFFAB0-DB5B-4437-A808-37FE71622582}"/>
              </a:ext>
            </a:extLst>
          </p:cNvPr>
          <p:cNvSpPr txBox="1"/>
          <p:nvPr/>
        </p:nvSpPr>
        <p:spPr>
          <a:xfrm>
            <a:off x="200026" y="4819191"/>
            <a:ext cx="8743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effectLst/>
              </a:rPr>
              <a:t>Zvuk odražený od velryb se vrátil na člun za 1 sekundu. Jak daleko jsou velryby od člunu? 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 Rychlost zvuku je 340 m.s</a:t>
            </a:r>
            <a:r>
              <a:rPr lang="cs-CZ" sz="2000" b="0" i="0" baseline="30000" dirty="0">
                <a:solidFill>
                  <a:srgbClr val="4F4F4F"/>
                </a:solidFill>
                <a:effectLst/>
              </a:rPr>
              <a:t>-1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. </a:t>
            </a:r>
            <a:r>
              <a:rPr lang="cs-CZ" sz="2000" b="0" i="0" dirty="0">
                <a:effectLst/>
              </a:rPr>
              <a:t>   </a:t>
            </a: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D61A48-974A-4D6F-B737-1B6F979D6F9E}"/>
              </a:ext>
            </a:extLst>
          </p:cNvPr>
          <p:cNvSpPr txBox="1"/>
          <p:nvPr/>
        </p:nvSpPr>
        <p:spPr>
          <a:xfrm>
            <a:off x="200026" y="2882594"/>
            <a:ext cx="8743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effectLst/>
              </a:rPr>
              <a:t>Námořník na člunu slyšel hřmění o 10 s po tom, co viděl záblesk. V jaké vzdálenosti od něj se zablesklo?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 Rychlost zvuku je 340 m.s</a:t>
            </a:r>
            <a:r>
              <a:rPr lang="cs-CZ" sz="2000" b="0" i="0" baseline="30000" dirty="0">
                <a:solidFill>
                  <a:srgbClr val="4F4F4F"/>
                </a:solidFill>
                <a:effectLst/>
              </a:rPr>
              <a:t>-1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. </a:t>
            </a:r>
            <a:r>
              <a:rPr lang="cs-CZ" sz="2000" b="0" i="0" dirty="0">
                <a:effectLst/>
              </a:rPr>
              <a:t>  </a:t>
            </a:r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999F1BB-9E7A-4931-88B7-6FF0C0085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119" y="5527077"/>
            <a:ext cx="2586038" cy="127110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CA36A39-6F79-44AD-B197-BB8A23CA2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5" y="3650083"/>
            <a:ext cx="3412011" cy="7078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4422D43-FE64-415A-9C31-AFE7B87BE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119" y="1386522"/>
            <a:ext cx="2931842" cy="108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38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8F021FD-C36C-4F14-AEDC-FE21C17E007A}"/>
              </a:ext>
            </a:extLst>
          </p:cNvPr>
          <p:cNvSpPr txBox="1"/>
          <p:nvPr/>
        </p:nvSpPr>
        <p:spPr>
          <a:xfrm>
            <a:off x="266699" y="347186"/>
            <a:ext cx="8696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0" i="0" dirty="0">
                <a:solidFill>
                  <a:srgbClr val="4F4F4F"/>
                </a:solidFill>
                <a:effectLst/>
              </a:rPr>
              <a:t>Pozorovatel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na okraji propasti Macocha, do ní </a:t>
            </a:r>
            <a:r>
              <a:rPr lang="en-US" sz="2000" b="0" i="0" dirty="0" err="1">
                <a:solidFill>
                  <a:srgbClr val="4F4F4F"/>
                </a:solidFill>
                <a:effectLst/>
              </a:rPr>
              <a:t>hodil</a:t>
            </a:r>
            <a:r>
              <a:rPr lang="en-US" sz="2000" b="0" i="0" dirty="0">
                <a:solidFill>
                  <a:srgbClr val="4F4F4F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kámen a slyšel jeho náraz na dno z 5,6 s. Určete hloubku propasti.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592B586-283A-443D-AC9A-A92FC229122B}"/>
              </a:ext>
            </a:extLst>
          </p:cNvPr>
          <p:cNvSpPr txBox="1"/>
          <p:nvPr/>
        </p:nvSpPr>
        <p:spPr>
          <a:xfrm>
            <a:off x="266699" y="1229410"/>
            <a:ext cx="7153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</a:rPr>
              <a:t>t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1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– čas pádu kamene,  t</a:t>
            </a:r>
            <a:r>
              <a:rPr lang="cs-CZ" b="0" i="0" baseline="-25000" dirty="0">
                <a:solidFill>
                  <a:srgbClr val="4F4F4F"/>
                </a:solidFill>
                <a:effectLst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</a:rPr>
              <a:t> – čas šíření zvuku po nárazu na dno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806185-712B-4C2F-B02C-0E73824D2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598742"/>
            <a:ext cx="3933825" cy="504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545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A8D11E05-4DA7-4AE7-971C-820B272AC746}"/>
              </a:ext>
            </a:extLst>
          </p:cNvPr>
          <p:cNvSpPr txBox="1"/>
          <p:nvPr/>
        </p:nvSpPr>
        <p:spPr>
          <a:xfrm>
            <a:off x="219075" y="195560"/>
            <a:ext cx="86296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Dvě kuličky zanedbatelného objemu s elektrickým nábojem stejné velikosti 2.10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-8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 se navzájem přitahují ve vakuu silou. Určete tuto sílu, pokud náboje jsou ve vzdálenosti 30 cm.</a:t>
            </a:r>
            <a:r>
              <a:rPr lang="en-US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dirty="0">
                <a:solidFill>
                  <a:srgbClr val="4F4F4F"/>
                </a:solidFill>
                <a:latin typeface="Segoe UI" panose="020B0502040204020203" pitchFamily="34" charset="0"/>
              </a:rPr>
              <a:t>(k = 9.10</a:t>
            </a:r>
            <a:r>
              <a:rPr lang="cs-CZ" baseline="30000" dirty="0">
                <a:solidFill>
                  <a:srgbClr val="4F4F4F"/>
                </a:solidFill>
                <a:latin typeface="Segoe UI" panose="020B0502040204020203" pitchFamily="34" charset="0"/>
              </a:rPr>
              <a:t>9 </a:t>
            </a:r>
            <a:r>
              <a:rPr lang="cs-CZ" dirty="0">
                <a:solidFill>
                  <a:srgbClr val="4F4F4F"/>
                </a:solidFill>
                <a:latin typeface="Segoe UI" panose="020B0502040204020203" pitchFamily="34" charset="0"/>
              </a:rPr>
              <a:t>N.m</a:t>
            </a:r>
            <a:r>
              <a:rPr lang="cs-CZ" baseline="30000" dirty="0">
                <a:solidFill>
                  <a:srgbClr val="4F4F4F"/>
                </a:solidFill>
                <a:latin typeface="Segoe UI" panose="020B0502040204020203" pitchFamily="34" charset="0"/>
              </a:rPr>
              <a:t>2</a:t>
            </a:r>
            <a:r>
              <a:rPr lang="cs-CZ" dirty="0">
                <a:solidFill>
                  <a:srgbClr val="4F4F4F"/>
                </a:solidFill>
                <a:latin typeface="Segoe UI" panose="020B0502040204020203" pitchFamily="34" charset="0"/>
              </a:rPr>
              <a:t>C</a:t>
            </a:r>
            <a:r>
              <a:rPr lang="cs-CZ" baseline="30000" dirty="0">
                <a:solidFill>
                  <a:srgbClr val="4F4F4F"/>
                </a:solidFill>
                <a:latin typeface="Segoe UI" panose="020B0502040204020203" pitchFamily="34" charset="0"/>
              </a:rPr>
              <a:t>-2</a:t>
            </a:r>
            <a:r>
              <a:rPr lang="cs-CZ" dirty="0">
                <a:solidFill>
                  <a:srgbClr val="4F4F4F"/>
                </a:solidFill>
                <a:latin typeface="Segoe UI" panose="020B0502040204020203" pitchFamily="34" charset="0"/>
              </a:rPr>
              <a:t>) 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CBC8AC-B243-4642-8D48-C56178362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6" y="1251181"/>
            <a:ext cx="5457825" cy="21526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DE021F4-105D-4FD0-B92E-1135734AE67B}"/>
              </a:ext>
            </a:extLst>
          </p:cNvPr>
          <p:cNvSpPr txBox="1"/>
          <p:nvPr/>
        </p:nvSpPr>
        <p:spPr>
          <a:xfrm>
            <a:off x="185737" y="3756867"/>
            <a:ext cx="8896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Dva stejné elektrické náboje ve vzdálenosti 6 cm se přitahují silou 5,6 N. Určete velikost těchto nábojů ve vakuu.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77BC6F8-BAA0-40BD-811D-902EE84232A8}"/>
              </a:ext>
            </a:extLst>
          </p:cNvPr>
          <p:cNvSpPr txBox="1"/>
          <p:nvPr/>
        </p:nvSpPr>
        <p:spPr>
          <a:xfrm>
            <a:off x="185737" y="5143410"/>
            <a:ext cx="8696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Jak velká elektrická síla působí na proton ( </a:t>
            </a:r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Q</a:t>
            </a:r>
            <a:r>
              <a:rPr lang="cs-CZ" b="0" i="0" baseline="-2500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p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= Q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0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1,602.10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-19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C. m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p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1,672.10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-27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kg), který se nachází v elektrickém poli s intenzitou elektrického pole 2.10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5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N.C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-1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? Jaké bude zrychlení protonu v daném místě elektrického pole?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4EE4F27-F383-41BA-92C6-4610FC0A4012}"/>
              </a:ext>
            </a:extLst>
          </p:cNvPr>
          <p:cNvSpPr txBox="1"/>
          <p:nvPr/>
        </p:nvSpPr>
        <p:spPr>
          <a:xfrm>
            <a:off x="319086" y="43869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</a:rPr>
              <a:t>[</a:t>
            </a:r>
            <a:r>
              <a:rPr lang="cs-CZ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1,5.10</a:t>
            </a:r>
            <a:r>
              <a:rPr lang="cs-CZ" b="0" i="0" baseline="3000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-6</a:t>
            </a:r>
            <a:r>
              <a:rPr lang="cs-CZ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C</a:t>
            </a:r>
            <a:r>
              <a:rPr lang="en-US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027862F-8E38-45E7-B803-B244B7DCF6C8}"/>
              </a:ext>
            </a:extLst>
          </p:cNvPr>
          <p:cNvSpPr txBox="1"/>
          <p:nvPr/>
        </p:nvSpPr>
        <p:spPr>
          <a:xfrm>
            <a:off x="319086" y="61798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[</a:t>
            </a:r>
            <a:r>
              <a:rPr lang="pl-PL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3,204.10</a:t>
            </a:r>
            <a:r>
              <a:rPr lang="pl-PL" b="0" i="0" baseline="3000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-14</a:t>
            </a:r>
            <a:r>
              <a:rPr lang="pl-PL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N, 1,92.10</a:t>
            </a:r>
            <a:r>
              <a:rPr lang="pl-PL" b="0" i="0" baseline="3000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13</a:t>
            </a:r>
            <a:r>
              <a:rPr lang="pl-PL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m.s</a:t>
            </a:r>
            <a:r>
              <a:rPr lang="pl-PL" b="0" i="0" baseline="3000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-2</a:t>
            </a:r>
            <a:r>
              <a:rPr lang="en-US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19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A310FF1-C365-412B-9094-DC693922ABB1}"/>
              </a:ext>
            </a:extLst>
          </p:cNvPr>
          <p:cNvSpPr txBox="1"/>
          <p:nvPr/>
        </p:nvSpPr>
        <p:spPr>
          <a:xfrm>
            <a:off x="190500" y="232886"/>
            <a:ext cx="876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Nikelinový drát (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ρ</a:t>
            </a:r>
            <a:r>
              <a:rPr lang="el-G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1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0,4.10</a:t>
            </a:r>
            <a:r>
              <a:rPr lang="el-G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-6</a:t>
            </a:r>
            <a:r>
              <a:rPr lang="en-US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Ώ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m) má délku l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1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1,25</a:t>
            </a:r>
            <a:r>
              <a:rPr lang="en-US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m. Jakou délku by měl konstantanový drát (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ρ</a:t>
            </a:r>
            <a:r>
              <a:rPr lang="el-G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0,5.10</a:t>
            </a:r>
            <a:r>
              <a:rPr lang="el-G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-6</a:t>
            </a:r>
            <a:r>
              <a:rPr lang="en-US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Ώ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m) se stejným průřezem a stejným ohmickým odporem?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62147F6-5640-4315-B1F5-D014A22FCDA4}"/>
              </a:ext>
            </a:extLst>
          </p:cNvPr>
          <p:cNvSpPr txBox="1"/>
          <p:nvPr/>
        </p:nvSpPr>
        <p:spPr>
          <a:xfrm>
            <a:off x="190500" y="134371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l</a:t>
            </a:r>
            <a:r>
              <a:rPr lang="el-G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1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1,25m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ρ</a:t>
            </a:r>
            <a:r>
              <a:rPr lang="el-G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1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0,4.10</a:t>
            </a:r>
            <a:r>
              <a:rPr lang="el-G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-6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Ώm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ρ</a:t>
            </a:r>
            <a:r>
              <a:rPr lang="el-G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0,5.10</a:t>
            </a:r>
            <a:r>
              <a:rPr lang="el-G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-6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Ώm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l</a:t>
            </a:r>
            <a:r>
              <a:rPr lang="el-G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?</a:t>
            </a:r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A6731D0-3EDD-4C0E-9EB0-B223BC403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62" y="837584"/>
            <a:ext cx="2226088" cy="260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ADA6707-F444-4283-A15C-D46571D29685}"/>
              </a:ext>
            </a:extLst>
          </p:cNvPr>
          <p:cNvSpPr txBox="1"/>
          <p:nvPr/>
        </p:nvSpPr>
        <p:spPr>
          <a:xfrm>
            <a:off x="190501" y="3590146"/>
            <a:ext cx="8762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Při rozjíždění elektrické soupravy se odebírá z vedení proud 500</a:t>
            </a:r>
            <a:r>
              <a:rPr lang="en-US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A. Určitě celkový elektrický náboj, který přenesou volné elektrony za 1 minutu. Kolik elektronů přešlo vodičem? e = 1,602.10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-19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D4A02EE-F23C-4CE8-94EC-611D5315C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266" y="4575280"/>
            <a:ext cx="3532319" cy="196860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F5D2D88-E06E-4C72-B80B-593338DA1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168" y="4780255"/>
            <a:ext cx="2896332" cy="184184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0819F7E-825A-4CAB-A488-4A4B660F8F5A}"/>
              </a:ext>
            </a:extLst>
          </p:cNvPr>
          <p:cNvSpPr txBox="1"/>
          <p:nvPr/>
        </p:nvSpPr>
        <p:spPr>
          <a:xfrm>
            <a:off x="190500" y="4654803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I = 500ª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t = 60s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e = 1,602.10</a:t>
            </a:r>
            <a:r>
              <a:rPr lang="pt-B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-19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  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Q = ?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n =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375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4DE4646-37B5-4FED-8CC3-14807C9D961C}"/>
              </a:ext>
            </a:extLst>
          </p:cNvPr>
          <p:cNvSpPr txBox="1"/>
          <p:nvPr/>
        </p:nvSpPr>
        <p:spPr>
          <a:xfrm>
            <a:off x="104775" y="291071"/>
            <a:ext cx="89344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Vůz má v jistém místě své dráhy rychlost 60 km.h</a:t>
            </a:r>
            <a:r>
              <a:rPr lang="cs-CZ" sz="2000" baseline="30000" dirty="0"/>
              <a:t>-1</a:t>
            </a:r>
            <a:r>
              <a:rPr lang="cs-CZ" sz="2000" dirty="0"/>
              <a:t> a o 100 m dále rychlost 40 km.h</a:t>
            </a:r>
            <a:r>
              <a:rPr lang="cs-CZ" sz="2000" baseline="30000" dirty="0"/>
              <a:t>-1</a:t>
            </a:r>
            <a:r>
              <a:rPr lang="cs-CZ" sz="2000" dirty="0"/>
              <a:t>. Jaké je jeho zpoždění?</a:t>
            </a:r>
          </a:p>
          <a:p>
            <a:endParaRPr lang="cs-CZ" sz="800" dirty="0"/>
          </a:p>
          <a:p>
            <a:r>
              <a:rPr lang="cs-CZ" sz="2000" dirty="0"/>
              <a:t>v</a:t>
            </a:r>
            <a:r>
              <a:rPr lang="cs-CZ" sz="2000" baseline="-25000" dirty="0"/>
              <a:t>0</a:t>
            </a:r>
            <a:r>
              <a:rPr lang="cs-CZ" sz="2000" dirty="0"/>
              <a:t> = 60 km.h</a:t>
            </a:r>
            <a:r>
              <a:rPr lang="cs-CZ" sz="2000" baseline="30000" dirty="0"/>
              <a:t>-1</a:t>
            </a:r>
            <a:r>
              <a:rPr lang="cs-CZ" sz="2000" dirty="0"/>
              <a:t> = 16,67 m.s</a:t>
            </a:r>
            <a:r>
              <a:rPr lang="cs-CZ" sz="2000" baseline="30000" dirty="0"/>
              <a:t>-1</a:t>
            </a:r>
          </a:p>
          <a:p>
            <a:r>
              <a:rPr lang="cs-CZ" sz="2000" dirty="0"/>
              <a:t>v = 40 km.h</a:t>
            </a:r>
            <a:r>
              <a:rPr lang="cs-CZ" sz="2000" baseline="30000" dirty="0"/>
              <a:t>-1</a:t>
            </a:r>
            <a:r>
              <a:rPr lang="cs-CZ" sz="2000" dirty="0"/>
              <a:t> = 11,11 m.s</a:t>
            </a:r>
            <a:r>
              <a:rPr lang="cs-CZ" sz="2000" baseline="30000" dirty="0"/>
              <a:t>-1</a:t>
            </a:r>
            <a:endParaRPr lang="cs-CZ" sz="2000" dirty="0"/>
          </a:p>
          <a:p>
            <a:r>
              <a:rPr lang="cs-CZ" sz="2000" dirty="0"/>
              <a:t>s = 100 m</a:t>
            </a:r>
          </a:p>
          <a:p>
            <a:r>
              <a:rPr lang="cs-CZ" sz="2000" dirty="0"/>
              <a:t>a = ?</a:t>
            </a:r>
          </a:p>
          <a:p>
            <a:endParaRPr lang="cs-CZ" sz="800" dirty="0"/>
          </a:p>
          <a:p>
            <a:r>
              <a:rPr lang="cs-CZ" sz="2000" dirty="0"/>
              <a:t>v = v</a:t>
            </a:r>
            <a:r>
              <a:rPr lang="cs-CZ" sz="2000" baseline="-25000" dirty="0"/>
              <a:t>0</a:t>
            </a:r>
            <a:r>
              <a:rPr lang="cs-CZ" sz="2000" dirty="0"/>
              <a:t> + a.t </a:t>
            </a:r>
          </a:p>
          <a:p>
            <a:r>
              <a:rPr lang="cs-CZ" sz="2000" dirty="0"/>
              <a:t>t = (v – v</a:t>
            </a:r>
            <a:r>
              <a:rPr lang="cs-CZ" sz="2000" baseline="-25000" dirty="0"/>
              <a:t>0</a:t>
            </a:r>
            <a:r>
              <a:rPr lang="cs-CZ" sz="2000" dirty="0"/>
              <a:t>)/a</a:t>
            </a:r>
          </a:p>
          <a:p>
            <a:r>
              <a:rPr lang="cs-CZ" sz="2000" dirty="0"/>
              <a:t>s = v</a:t>
            </a:r>
            <a:r>
              <a:rPr lang="cs-CZ" sz="2000" baseline="-25000" dirty="0"/>
              <a:t>0</a:t>
            </a:r>
            <a:r>
              <a:rPr lang="cs-CZ" sz="2000" dirty="0"/>
              <a:t>. (v – v</a:t>
            </a:r>
            <a:r>
              <a:rPr lang="cs-CZ" sz="2000" baseline="-25000" dirty="0"/>
              <a:t>0</a:t>
            </a:r>
            <a:r>
              <a:rPr lang="cs-CZ" sz="2000" dirty="0"/>
              <a:t>)/a  + ½.a.((v – v</a:t>
            </a:r>
            <a:r>
              <a:rPr lang="cs-CZ" sz="2000" baseline="-25000" dirty="0"/>
              <a:t>0</a:t>
            </a:r>
            <a:r>
              <a:rPr lang="cs-CZ" sz="2000" dirty="0"/>
              <a:t>)/a)</a:t>
            </a:r>
            <a:r>
              <a:rPr lang="cs-CZ" sz="2000" baseline="30000" dirty="0"/>
              <a:t>2</a:t>
            </a:r>
            <a:r>
              <a:rPr lang="cs-CZ" sz="2000" dirty="0"/>
              <a:t> = (v</a:t>
            </a:r>
            <a:r>
              <a:rPr lang="cs-CZ" sz="2000" baseline="-25000" dirty="0"/>
              <a:t>0</a:t>
            </a:r>
            <a:r>
              <a:rPr lang="cs-CZ" sz="2000" dirty="0"/>
              <a:t>.v – 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)/a + (½.v</a:t>
            </a:r>
            <a:r>
              <a:rPr lang="cs-CZ" sz="2000" baseline="30000" dirty="0"/>
              <a:t>2</a:t>
            </a:r>
            <a:r>
              <a:rPr lang="cs-CZ" sz="2000" dirty="0"/>
              <a:t> – v.v</a:t>
            </a:r>
            <a:r>
              <a:rPr lang="cs-CZ" sz="2000" baseline="-25000" dirty="0"/>
              <a:t>0</a:t>
            </a:r>
            <a:r>
              <a:rPr lang="cs-CZ" sz="2000" dirty="0"/>
              <a:t> + ½.v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)/a =</a:t>
            </a:r>
          </a:p>
          <a:p>
            <a:r>
              <a:rPr lang="cs-CZ" sz="2000" dirty="0"/>
              <a:t> = ½.(v</a:t>
            </a:r>
            <a:r>
              <a:rPr lang="cs-CZ" sz="2000" baseline="30000" dirty="0"/>
              <a:t>2</a:t>
            </a:r>
            <a:r>
              <a:rPr lang="cs-CZ" sz="2000" dirty="0"/>
              <a:t> – 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)/a = (v</a:t>
            </a:r>
            <a:r>
              <a:rPr lang="cs-CZ" sz="2000" baseline="30000" dirty="0"/>
              <a:t>2</a:t>
            </a:r>
            <a:r>
              <a:rPr lang="cs-CZ" sz="2000" dirty="0"/>
              <a:t> – 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)/2.a</a:t>
            </a:r>
          </a:p>
          <a:p>
            <a:r>
              <a:rPr lang="cs-CZ" sz="2000" dirty="0"/>
              <a:t>a = (v</a:t>
            </a:r>
            <a:r>
              <a:rPr lang="cs-CZ" sz="2000" baseline="30000" dirty="0"/>
              <a:t>2</a:t>
            </a:r>
            <a:r>
              <a:rPr lang="cs-CZ" sz="2000" dirty="0"/>
              <a:t> – 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)/2.s = (11,11</a:t>
            </a:r>
            <a:r>
              <a:rPr lang="cs-CZ" sz="2000" baseline="30000" dirty="0"/>
              <a:t>2</a:t>
            </a:r>
            <a:r>
              <a:rPr lang="cs-CZ" sz="2000" dirty="0"/>
              <a:t> – 16,67</a:t>
            </a:r>
            <a:r>
              <a:rPr lang="cs-CZ" sz="2000" baseline="30000" dirty="0"/>
              <a:t>2</a:t>
            </a:r>
            <a:r>
              <a:rPr lang="cs-CZ" sz="2000" dirty="0"/>
              <a:t>)/2.100 = </a:t>
            </a:r>
            <a:r>
              <a:rPr lang="cs-CZ" sz="2000" u="sng" dirty="0"/>
              <a:t>0,78 m.s</a:t>
            </a:r>
            <a:r>
              <a:rPr lang="cs-CZ" sz="2000" u="sng" baseline="30000" dirty="0"/>
              <a:t>-2</a:t>
            </a:r>
          </a:p>
          <a:p>
            <a:endParaRPr lang="cs-CZ" sz="2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5B25C97-421D-4CEC-AA48-D7A67216B095}"/>
              </a:ext>
            </a:extLst>
          </p:cNvPr>
          <p:cNvSpPr txBox="1"/>
          <p:nvPr/>
        </p:nvSpPr>
        <p:spPr>
          <a:xfrm flipH="1">
            <a:off x="285752" y="5061287"/>
            <a:ext cx="830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Motocykl jede rovnoměrně zrychleně  a během 10 s zvýší rychlost z 6 m.s</a:t>
            </a:r>
            <a:r>
              <a:rPr lang="cs-CZ" sz="2000" baseline="30000" dirty="0"/>
              <a:t>-1</a:t>
            </a:r>
            <a:r>
              <a:rPr lang="cs-CZ" sz="2000" dirty="0"/>
              <a:t> na 16 m.s</a:t>
            </a:r>
            <a:r>
              <a:rPr lang="cs-CZ" sz="2000" baseline="30000" dirty="0"/>
              <a:t>-1</a:t>
            </a:r>
            <a:r>
              <a:rPr lang="cs-CZ" sz="2000" dirty="0"/>
              <a:t>. Určete velikost zrychlení motocyklu a dráhu, kterou za danou dobu urazí.  </a:t>
            </a:r>
          </a:p>
          <a:p>
            <a:pPr algn="just"/>
            <a:r>
              <a:rPr lang="cs-CZ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cs-CZ" sz="2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 m.s</a:t>
            </a:r>
            <a:r>
              <a:rPr lang="en-US" sz="2000" baseline="30000" dirty="0">
                <a:solidFill>
                  <a:srgbClr val="FF0000"/>
                </a:solidFill>
              </a:rPr>
              <a:t>-1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  <a:r>
              <a:rPr lang="cs-CZ" sz="2000" dirty="0">
                <a:solidFill>
                  <a:srgbClr val="FF0000"/>
                </a:solidFill>
              </a:rPr>
              <a:t> 110 m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77780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9DB95DA-5AE2-4D0F-84E2-AE42E548B955}"/>
              </a:ext>
            </a:extLst>
          </p:cNvPr>
          <p:cNvSpPr txBox="1"/>
          <p:nvPr/>
        </p:nvSpPr>
        <p:spPr>
          <a:xfrm>
            <a:off x="180975" y="238036"/>
            <a:ext cx="883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Platinový odporový teploměr (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α = 3,9.10</a:t>
            </a:r>
            <a:r>
              <a:rPr lang="el-G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-3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-1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) má při teplotě 20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0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 odpor 500 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Ώ.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Odpor teploměru v rozpálené peci je 2500 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Ώ.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Jaká je teplota pece?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0553C09-0A5D-4BC2-BCB9-D13DA6F37C42}"/>
              </a:ext>
            </a:extLst>
          </p:cNvPr>
          <p:cNvSpPr txBox="1"/>
          <p:nvPr/>
        </p:nvSpPr>
        <p:spPr>
          <a:xfrm>
            <a:off x="180975" y="972235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R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20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500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Ώ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R</a:t>
            </a:r>
            <a:r>
              <a:rPr lang="cs-CZ" b="0" i="0" baseline="-2500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t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2500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Ώ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α = 3,9.10</a:t>
            </a:r>
            <a:r>
              <a:rPr lang="el-G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-3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-1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t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1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20 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0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</a:t>
            </a:r>
          </a:p>
          <a:p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Δ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t = ?</a:t>
            </a:r>
          </a:p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t</a:t>
            </a:r>
            <a:r>
              <a:rPr lang="cs-CZ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?</a:t>
            </a:r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25E97EA-1402-4D79-A01D-69D0DFE07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972235"/>
            <a:ext cx="4795837" cy="382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24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CC4B057-0B20-4AB3-BE3B-667833E8DC8E}"/>
              </a:ext>
            </a:extLst>
          </p:cNvPr>
          <p:cNvSpPr txBox="1"/>
          <p:nvPr/>
        </p:nvSpPr>
        <p:spPr>
          <a:xfrm>
            <a:off x="252413" y="290810"/>
            <a:ext cx="86391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Rezistor s odporem R = 3,8 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Ώ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je zapojen na elektromotorické napětí </a:t>
            </a:r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U</a:t>
            </a:r>
            <a:r>
              <a:rPr lang="cs-CZ" b="0" i="0" baseline="-2500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e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12V. Obvodem prochází proud I = 3A. Určitě vnitřní odpor, svorkové napětí a maximální proud.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41DCD75-C4F0-4606-9400-C81252E40D50}"/>
              </a:ext>
            </a:extLst>
          </p:cNvPr>
          <p:cNvSpPr txBox="1"/>
          <p:nvPr/>
        </p:nvSpPr>
        <p:spPr>
          <a:xfrm>
            <a:off x="347663" y="1319689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R = 3,8Ώ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U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e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12V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I = 3ª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R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i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?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U = ?</a:t>
            </a: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I</a:t>
            </a:r>
            <a:r>
              <a:rPr lang="pt-BR" b="0" i="0" baseline="-25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max</a:t>
            </a:r>
            <a:r>
              <a:rPr lang="pt-B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=?</a:t>
            </a:r>
            <a:endParaRPr lang="cs-CZ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7414376-459D-4C22-9B57-1925025CF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1081268"/>
            <a:ext cx="3281362" cy="56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32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4972F94-9AB7-4049-A3BB-3BA41262F5E2}"/>
              </a:ext>
            </a:extLst>
          </p:cNvPr>
          <p:cNvSpPr txBox="1"/>
          <p:nvPr/>
        </p:nvSpPr>
        <p:spPr>
          <a:xfrm>
            <a:off x="238125" y="308313"/>
            <a:ext cx="86201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Přímým vodičem délky </a:t>
            </a:r>
            <a:r>
              <a:rPr lang="cs-CZ" b="0" i="1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d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a elektrickým odporem </a:t>
            </a:r>
            <a:r>
              <a:rPr lang="cs-CZ" b="0" i="1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R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prochází konstantní proud I. Vypočítejte velikost intenzity elektrického pole v tomto vodiči pokud platí:</a:t>
            </a:r>
            <a:b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</a:br>
            <a:endParaRPr lang="cs-CZ" b="0" i="0" dirty="0">
              <a:solidFill>
                <a:srgbClr val="4F4F4F"/>
              </a:solidFill>
              <a:effectLst/>
              <a:latin typeface="Segoe UI" panose="020B0502040204020203" pitchFamily="34" charset="0"/>
            </a:endParaRPr>
          </a:p>
          <a:p>
            <a:br>
              <a:rPr lang="cs-CZ" dirty="0"/>
            </a:br>
            <a:endParaRPr lang="cs-CZ" dirty="0"/>
          </a:p>
        </p:txBody>
      </p:sp>
      <p:pic>
        <p:nvPicPr>
          <p:cNvPr id="8194" name="Picture 2" descr="elektricky-prud-v-vkovoch-11z">
            <a:extLst>
              <a:ext uri="{FF2B5EF4-FFF2-40B4-BE49-F238E27FC236}">
                <a16:creationId xmlns:a16="http://schemas.microsoft.com/office/drawing/2014/main" id="{B46AA2DA-5BCE-4C24-BB53-D27A977EA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66207"/>
            <a:ext cx="7076289" cy="4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lektricky-prud-v-vkovoch-11">
            <a:extLst>
              <a:ext uri="{FF2B5EF4-FFF2-40B4-BE49-F238E27FC236}">
                <a16:creationId xmlns:a16="http://schemas.microsoft.com/office/drawing/2014/main" id="{C35FB2F8-44A6-45C0-8405-FC7B0BC0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647825"/>
            <a:ext cx="6653213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534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B016C47-8895-4274-AF97-20527901F7F5}"/>
              </a:ext>
            </a:extLst>
          </p:cNvPr>
          <p:cNvSpPr txBox="1"/>
          <p:nvPr/>
        </p:nvSpPr>
        <p:spPr>
          <a:xfrm>
            <a:off x="238125" y="265837"/>
            <a:ext cx="8705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Jak dlouhý železný drát (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ρ = 0,1.10</a:t>
            </a:r>
            <a:r>
              <a:rPr lang="el-G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–6</a:t>
            </a:r>
            <a:r>
              <a:rPr lang="en-US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Ώ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m) s průřezem S = 0,2 mm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2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je třeba připojit na článek s elektromotorickým napětím </a:t>
            </a:r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U</a:t>
            </a:r>
            <a:r>
              <a:rPr lang="cs-CZ" b="0" i="0" baseline="-2500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e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2 V a vnitřním odporem </a:t>
            </a:r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R</a:t>
            </a:r>
            <a:r>
              <a:rPr lang="cs-CZ" b="0" i="0" baseline="-2500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i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 = 1 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Ώ,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aby obvodem procházel proud I = 0,25A.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ADD54F4-7EDC-4BA4-B695-D602F09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10" y="1371601"/>
            <a:ext cx="6683526" cy="360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01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5BFE3FA-B86B-411C-BE97-1C17FD1E7EB8}"/>
              </a:ext>
            </a:extLst>
          </p:cNvPr>
          <p:cNvSpPr txBox="1"/>
          <p:nvPr/>
        </p:nvSpPr>
        <p:spPr>
          <a:xfrm>
            <a:off x="190500" y="390436"/>
            <a:ext cx="876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Jaký proud prochází malým ponorným vařičem s údaji 220V / 500W. Za jaký čas zahřeje tento vařič 1kg vody z 10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0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 na 100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0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A82456-A869-4FB5-AF10-4E44AAFEF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200150"/>
            <a:ext cx="7372350" cy="51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7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213E950-B891-49CD-B520-7692FAC6BB37}"/>
              </a:ext>
            </a:extLst>
          </p:cNvPr>
          <p:cNvSpPr txBox="1"/>
          <p:nvPr/>
        </p:nvSpPr>
        <p:spPr>
          <a:xfrm>
            <a:off x="276225" y="347186"/>
            <a:ext cx="868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Z </a:t>
            </a:r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nikelínového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drátu (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ρ = 0,44.10</a:t>
            </a:r>
            <a:r>
              <a:rPr lang="el-GR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-6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Ώ.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M) s průměrem d = 0,5 mm se má zhotovit topná spirála, v níž by při napětí 120V vzniklo 1667 </a:t>
            </a:r>
            <a:r>
              <a:rPr lang="cs-CZ" b="0" i="0" dirty="0" err="1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kJ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tepla za 1 hodinu. Jak dlouhý drát je k tomu třeba?</a:t>
            </a:r>
            <a:endParaRPr lang="cs-CZ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0F11E251-A1AD-4820-ADEF-5BD65117A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2" y="1430303"/>
            <a:ext cx="8236696" cy="444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48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754E70C-0676-48D6-82E3-E259DAAF4E2A}"/>
              </a:ext>
            </a:extLst>
          </p:cNvPr>
          <p:cNvSpPr txBox="1"/>
          <p:nvPr/>
        </p:nvSpPr>
        <p:spPr>
          <a:xfrm>
            <a:off x="271462" y="290036"/>
            <a:ext cx="86629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Elektrický polštář připojen na nejvyšší stupeň vyhřívání má při napětí U = 220</a:t>
            </a:r>
            <a:r>
              <a:rPr lang="en-US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V příkon P = 15</a:t>
            </a:r>
            <a:r>
              <a:rPr lang="en-US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W. Jaký je odpor polštáře? Jaký proud jím prochází? Kolik elektrické energie spotřebuje za 10 hodin provozu?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E57DF77-5466-41DE-BF1D-578E8CB33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71" y="1359710"/>
            <a:ext cx="4143375" cy="471960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CDAE875-F5CF-4D9F-B9C9-F3BDE1889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2" y="1474010"/>
            <a:ext cx="4098224" cy="24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75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5BFE3FA-B86B-411C-BE97-1C17FD1E7EB8}"/>
              </a:ext>
            </a:extLst>
          </p:cNvPr>
          <p:cNvSpPr txBox="1"/>
          <p:nvPr/>
        </p:nvSpPr>
        <p:spPr>
          <a:xfrm>
            <a:off x="190500" y="390436"/>
            <a:ext cx="876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Jaký proud prochází malým ponorným vařičem s údaji 220V / 500W. Za jaký čas zahřeje tento vařič 1kg vody z 10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0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 na 100</a:t>
            </a:r>
            <a:r>
              <a:rPr lang="cs-CZ" b="0" i="0" baseline="3000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0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C.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A82456-A869-4FB5-AF10-4E44AAFEF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200150"/>
            <a:ext cx="7372350" cy="51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42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4D2B9AC-24BB-4378-9103-B00092FE2DE3}"/>
              </a:ext>
            </a:extLst>
          </p:cNvPr>
          <p:cNvSpPr txBox="1"/>
          <p:nvPr/>
        </p:nvSpPr>
        <p:spPr>
          <a:xfrm>
            <a:off x="323849" y="337661"/>
            <a:ext cx="8582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Výtah o hmotnosti 1,2 tuny se za 0,5 min. dostal do výšky 15m. Napětí na svorkách elektromotoru, který zvedal výtah je 230V (</a:t>
            </a:r>
            <a:r>
              <a:rPr lang="el-GR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η = 90%) </a:t>
            </a:r>
            <a:r>
              <a:rPr lang="cs-CZ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Určete proud procházející elektroměrem!</a:t>
            </a:r>
            <a:endParaRPr lang="cs-CZ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DF582FD-08E4-4F70-81E4-58E761F2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90488"/>
            <a:ext cx="3910012" cy="542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FD713D7-E6BC-48B2-B19B-A5888A9663C9}"/>
              </a:ext>
            </a:extLst>
          </p:cNvPr>
          <p:cNvSpPr txBox="1"/>
          <p:nvPr/>
        </p:nvSpPr>
        <p:spPr>
          <a:xfrm>
            <a:off x="323849" y="1690652"/>
            <a:ext cx="21812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m = 1200kg</a:t>
            </a:r>
          </a:p>
          <a:p>
            <a:r>
              <a:rPr lang="pl-PL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t = 30s</a:t>
            </a:r>
          </a:p>
          <a:p>
            <a:r>
              <a:rPr lang="pl-PL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h = 15m</a:t>
            </a:r>
          </a:p>
          <a:p>
            <a:r>
              <a:rPr lang="pl-PL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U = 230V</a:t>
            </a:r>
          </a:p>
          <a:p>
            <a:r>
              <a:rPr lang="pl-PL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η = 90% = 0,9</a:t>
            </a:r>
          </a:p>
          <a:p>
            <a:r>
              <a:rPr lang="pl-PL" b="0" i="0" dirty="0">
                <a:solidFill>
                  <a:srgbClr val="4F4F4F"/>
                </a:solidFill>
                <a:effectLst/>
                <a:latin typeface="Segoe UI" panose="020B0502040204020203" pitchFamily="34" charset="0"/>
              </a:rPr>
              <a:t>I =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47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04BCEBF-FACF-4BCA-A340-A671D54C6458}"/>
              </a:ext>
            </a:extLst>
          </p:cNvPr>
          <p:cNvSpPr txBox="1"/>
          <p:nvPr/>
        </p:nvSpPr>
        <p:spPr>
          <a:xfrm>
            <a:off x="331234" y="3429000"/>
            <a:ext cx="8614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rgbClr val="4F4F4F"/>
                </a:solidFill>
                <a:effectLst/>
              </a:rPr>
              <a:t>Páru vodíku ionizuje záření </a:t>
            </a:r>
            <a:r>
              <a:rPr lang="el-GR" sz="2000" b="0" i="0" dirty="0">
                <a:solidFill>
                  <a:srgbClr val="4F4F4F"/>
                </a:solidFill>
                <a:effectLst/>
              </a:rPr>
              <a:t>β (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elektrony). Jakou nejmenší rychlost by měly mít ionizující elektrony, aby proběhla ionizace?  </a:t>
            </a:r>
            <a:r>
              <a:rPr lang="cs-CZ" sz="2000" b="0" i="0" dirty="0" err="1">
                <a:solidFill>
                  <a:srgbClr val="4F4F4F"/>
                </a:solidFill>
                <a:effectLst/>
              </a:rPr>
              <a:t>E</a:t>
            </a:r>
            <a:r>
              <a:rPr lang="cs-CZ" sz="2000" b="0" i="0" baseline="-25000" dirty="0" err="1">
                <a:solidFill>
                  <a:srgbClr val="4F4F4F"/>
                </a:solidFill>
                <a:effectLst/>
              </a:rPr>
              <a:t>i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 = 13,6eV,  </a:t>
            </a:r>
            <a:r>
              <a:rPr lang="cs-CZ" sz="2000" b="0" i="0" dirty="0" err="1">
                <a:solidFill>
                  <a:srgbClr val="4F4F4F"/>
                </a:solidFill>
                <a:effectLst/>
              </a:rPr>
              <a:t>m</a:t>
            </a:r>
            <a:r>
              <a:rPr lang="cs-CZ" sz="2000" b="0" i="0" baseline="-25000" dirty="0" err="1">
                <a:solidFill>
                  <a:srgbClr val="4F4F4F"/>
                </a:solidFill>
                <a:effectLst/>
              </a:rPr>
              <a:t>e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 = 9,1.10</a:t>
            </a:r>
            <a:r>
              <a:rPr lang="cs-CZ" sz="2000" b="0" i="0" baseline="30000" dirty="0">
                <a:solidFill>
                  <a:srgbClr val="4F4F4F"/>
                </a:solidFill>
                <a:effectLst/>
              </a:rPr>
              <a:t>–31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kg</a:t>
            </a:r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C8C1654-503E-4A03-9BB3-61083896A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4187581"/>
            <a:ext cx="4857643" cy="254814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4249E06-E74D-4DD2-8FE4-F339EFA60F34}"/>
              </a:ext>
            </a:extLst>
          </p:cNvPr>
          <p:cNvSpPr txBox="1"/>
          <p:nvPr/>
        </p:nvSpPr>
        <p:spPr>
          <a:xfrm>
            <a:off x="188509" y="152641"/>
            <a:ext cx="87576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</a:rPr>
              <a:t>Můžeme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k 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jističi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kterým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může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procházet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maximální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proud 16 A,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současně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připojit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myčku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o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příkonu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2300 W a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mikrovlnnou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troubu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o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příkonu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1400 W?</a:t>
            </a:r>
            <a:endParaRPr lang="en-US" sz="20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0C69DBA-CF2B-4EF9-9A73-7863BFF0D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09" y="1565669"/>
            <a:ext cx="5094793" cy="1231106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Celkový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příkon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obou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spotřebičů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je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                                                                    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Vypočítáme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maximální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dovolený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příkon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                                                               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K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jističi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nemůžeme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současně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připojit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oba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spotřebiče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993A0DB-E4A6-46E7-AFFE-39DA36A36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91" y="1630368"/>
            <a:ext cx="3847252" cy="31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63858DE-9540-42A2-924B-FC41D75B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51" y="2052261"/>
            <a:ext cx="3350592" cy="29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7A7310E-FF53-4F44-97BA-0A9F5FCA1D76}"/>
              </a:ext>
            </a:extLst>
          </p:cNvPr>
          <p:cNvSpPr txBox="1"/>
          <p:nvPr/>
        </p:nvSpPr>
        <p:spPr>
          <a:xfrm>
            <a:off x="188509" y="966877"/>
            <a:ext cx="6189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P</a:t>
            </a:r>
            <a:r>
              <a:rPr kumimoji="0" lang="en-US" altLang="en-US" sz="1800" b="0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1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 = 2300 W, P</a:t>
            </a:r>
            <a:r>
              <a:rPr kumimoji="0" lang="en-US" altLang="en-US" sz="1800" b="0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2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 = 1400 W, I</a:t>
            </a:r>
            <a:r>
              <a:rPr kumimoji="0" lang="en-US" altLang="en-US" sz="1800" b="0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max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 = 16 A, U = 230 V, P</a:t>
            </a:r>
            <a:r>
              <a:rPr kumimoji="0" lang="en-US" altLang="en-US" sz="1800" b="0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max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Didact Gothic"/>
              </a:rPr>
              <a:t> = ? 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027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51154C2-B7B4-4AE9-A5CD-D925E4E07932}"/>
              </a:ext>
            </a:extLst>
          </p:cNvPr>
          <p:cNvSpPr txBox="1"/>
          <p:nvPr/>
        </p:nvSpPr>
        <p:spPr>
          <a:xfrm>
            <a:off x="238425" y="537486"/>
            <a:ext cx="87058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0" i="0" u="none" strike="noStrike" baseline="0" dirty="0"/>
              <a:t>Vrtule letadla se otáčí úhlovou rychlostí 220 s</a:t>
            </a:r>
            <a:r>
              <a:rPr lang="cs-CZ" sz="2000" b="0" i="0" u="none" strike="noStrike" baseline="30000" dirty="0"/>
              <a:t>-1</a:t>
            </a:r>
            <a:r>
              <a:rPr lang="cs-CZ" sz="2000" b="0" i="0" u="none" strike="noStrike" baseline="0" dirty="0"/>
              <a:t>. Jak velkou rychlostí </a:t>
            </a:r>
            <a:r>
              <a:rPr lang="cs-CZ" sz="2000" b="0" i="1" u="none" strike="noStrike" baseline="0" dirty="0"/>
              <a:t>v </a:t>
            </a:r>
            <a:r>
              <a:rPr lang="cs-CZ" sz="2000" b="0" i="0" u="none" strike="noStrike" baseline="0" dirty="0"/>
              <a:t>se pohybují body na</a:t>
            </a:r>
            <a:r>
              <a:rPr lang="en-US" sz="2000" b="0" i="0" u="none" strike="noStrike" baseline="0" dirty="0"/>
              <a:t> </a:t>
            </a:r>
            <a:r>
              <a:rPr lang="cs-CZ" sz="2000" b="0" i="0" u="none" strike="noStrike" baseline="0" dirty="0"/>
              <a:t>koncích vrtule, jejichž vzdálenost od osy otáčení je 160 cm? Jakou dráhu </a:t>
            </a:r>
            <a:r>
              <a:rPr lang="cs-CZ" sz="2000" b="0" i="1" u="none" strike="noStrike" baseline="0" dirty="0"/>
              <a:t>s </a:t>
            </a:r>
            <a:r>
              <a:rPr lang="cs-CZ" sz="2000" b="0" i="0" u="none" strike="noStrike" baseline="0" dirty="0"/>
              <a:t>uletí letadlo</a:t>
            </a:r>
            <a:r>
              <a:rPr lang="en-US" sz="2000" b="0" i="0" u="none" strike="noStrike" baseline="0" dirty="0"/>
              <a:t> </a:t>
            </a:r>
            <a:r>
              <a:rPr lang="cs-CZ" sz="2000" b="0" i="0" u="none" strike="noStrike" baseline="0" dirty="0"/>
              <a:t>během jedné otáčky vrtule, letí-li rychlostí 600 km.h</a:t>
            </a:r>
            <a:r>
              <a:rPr lang="cs-CZ" sz="2000" b="0" i="0" u="none" strike="noStrike" baseline="30000" dirty="0"/>
              <a:t>-1</a:t>
            </a:r>
            <a:r>
              <a:rPr lang="cs-CZ" sz="2000" b="0" i="0" u="none" strike="noStrike" baseline="0" dirty="0"/>
              <a:t>?</a:t>
            </a:r>
            <a:endParaRPr lang="en-US" sz="2000" b="0" i="0" u="none" strike="noStrike" baseline="0" dirty="0"/>
          </a:p>
          <a:p>
            <a:pPr algn="l"/>
            <a:endParaRPr lang="en-US" sz="800" dirty="0"/>
          </a:p>
          <a:p>
            <a:pPr algn="l"/>
            <a:r>
              <a:rPr lang="cs-CZ" sz="2000" dirty="0"/>
              <a:t>ω</a:t>
            </a:r>
            <a:r>
              <a:rPr lang="en-US" sz="2000" dirty="0"/>
              <a:t> = </a:t>
            </a:r>
            <a:r>
              <a:rPr lang="cs-CZ" sz="2000" b="0" i="0" u="none" strike="noStrike" baseline="0" dirty="0"/>
              <a:t>220 s</a:t>
            </a:r>
            <a:r>
              <a:rPr lang="cs-CZ" sz="2000" b="0" i="0" u="none" strike="noStrike" baseline="30000" dirty="0"/>
              <a:t>-1</a:t>
            </a:r>
            <a:endParaRPr lang="en-US" sz="2000" dirty="0"/>
          </a:p>
          <a:p>
            <a:pPr algn="l"/>
            <a:r>
              <a:rPr lang="en-US" sz="2000" dirty="0"/>
              <a:t>r = </a:t>
            </a:r>
            <a:r>
              <a:rPr lang="cs-CZ" sz="2000" b="0" i="0" u="none" strike="noStrike" baseline="0" dirty="0"/>
              <a:t>160 cm</a:t>
            </a:r>
            <a:r>
              <a:rPr lang="en-US" sz="2000" b="0" i="0" u="none" strike="noStrike" baseline="0" dirty="0"/>
              <a:t> = </a:t>
            </a:r>
            <a:r>
              <a:rPr lang="cs-CZ" sz="2000" b="0" i="0" u="none" strike="noStrike" baseline="0" dirty="0"/>
              <a:t>1</a:t>
            </a:r>
            <a:r>
              <a:rPr lang="en-US" sz="2000" dirty="0"/>
              <a:t>,</a:t>
            </a:r>
            <a:r>
              <a:rPr lang="cs-CZ" sz="2000" b="0" i="0" u="none" strike="noStrike" baseline="0" dirty="0"/>
              <a:t>60 m</a:t>
            </a:r>
            <a:endParaRPr lang="en-US" sz="2000" b="0" i="0" u="none" strike="noStrike" baseline="0" dirty="0"/>
          </a:p>
          <a:p>
            <a:pPr algn="l"/>
            <a:r>
              <a:rPr lang="en-US" sz="2000" dirty="0"/>
              <a:t>v = ?</a:t>
            </a:r>
            <a:endParaRPr lang="en-US" sz="2000" b="0" i="0" u="none" strike="noStrike" baseline="0" dirty="0"/>
          </a:p>
          <a:p>
            <a:pPr algn="l"/>
            <a:r>
              <a:rPr lang="en-US" sz="2000" dirty="0"/>
              <a:t>v</a:t>
            </a:r>
            <a:r>
              <a:rPr lang="en-US" sz="2000" baseline="-25000" dirty="0"/>
              <a:t>2</a:t>
            </a:r>
            <a:r>
              <a:rPr lang="en-US" sz="2000" dirty="0"/>
              <a:t> = </a:t>
            </a:r>
            <a:r>
              <a:rPr lang="cs-CZ" sz="2000" b="0" i="0" u="none" strike="noStrike" baseline="0" dirty="0"/>
              <a:t>600 km.h</a:t>
            </a:r>
            <a:r>
              <a:rPr lang="cs-CZ" sz="2000" b="0" i="0" u="none" strike="noStrike" baseline="30000" dirty="0"/>
              <a:t>-1</a:t>
            </a:r>
            <a:r>
              <a:rPr lang="en-US" sz="2000" b="0" i="0" u="none" strike="noStrike" baseline="0" dirty="0"/>
              <a:t> = 166,67 </a:t>
            </a:r>
            <a:r>
              <a:rPr lang="cs-CZ" sz="2000" b="0" i="0" u="none" strike="noStrike" baseline="0" dirty="0"/>
              <a:t>m.s</a:t>
            </a:r>
            <a:r>
              <a:rPr lang="cs-CZ" sz="2000" b="0" i="0" u="none" strike="noStrike" baseline="30000" dirty="0"/>
              <a:t>-1</a:t>
            </a:r>
            <a:endParaRPr lang="en-US" sz="2000" dirty="0"/>
          </a:p>
          <a:p>
            <a:pPr algn="l"/>
            <a:r>
              <a:rPr lang="en-US" sz="2000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 = 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8C7C81-E310-4A56-BFCB-3F07A03CBE8D}"/>
              </a:ext>
            </a:extLst>
          </p:cNvPr>
          <p:cNvSpPr txBox="1"/>
          <p:nvPr/>
        </p:nvSpPr>
        <p:spPr>
          <a:xfrm>
            <a:off x="4496098" y="1707731"/>
            <a:ext cx="41338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 = </a:t>
            </a:r>
            <a:r>
              <a:rPr lang="cs-CZ" sz="2000" dirty="0"/>
              <a:t>ω</a:t>
            </a:r>
            <a:r>
              <a:rPr lang="en-US" sz="2000" dirty="0"/>
              <a:t> . r = 220 . 1,6 = </a:t>
            </a:r>
            <a:r>
              <a:rPr lang="cs-CZ" sz="2000" b="0" i="0" u="sng" strike="noStrike" baseline="0" dirty="0"/>
              <a:t>352 m.s</a:t>
            </a:r>
            <a:r>
              <a:rPr lang="cs-CZ" sz="2000" b="0" i="0" u="sng" strike="noStrike" baseline="30000" dirty="0"/>
              <a:t>-1</a:t>
            </a:r>
            <a:endParaRPr lang="en-US" sz="2000" b="0" i="0" u="sng" strike="noStrike" baseline="30000" dirty="0"/>
          </a:p>
          <a:p>
            <a:endParaRPr lang="en-US" sz="800" dirty="0"/>
          </a:p>
          <a:p>
            <a:r>
              <a:rPr lang="cs-CZ" sz="2000" dirty="0"/>
              <a:t>ω</a:t>
            </a:r>
            <a:r>
              <a:rPr lang="en-US" sz="2000" dirty="0"/>
              <a:t> = 2.</a:t>
            </a:r>
            <a:r>
              <a:rPr lang="el-GR" sz="2000" dirty="0"/>
              <a:t>π</a:t>
            </a:r>
            <a:r>
              <a:rPr lang="en-US" sz="2000" dirty="0"/>
              <a:t>.f   </a:t>
            </a:r>
            <a:r>
              <a:rPr lang="en-US" sz="2000" dirty="0" err="1"/>
              <a:t>odtud</a:t>
            </a:r>
            <a:r>
              <a:rPr lang="en-US" sz="2000" dirty="0"/>
              <a:t>  f = </a:t>
            </a:r>
            <a:r>
              <a:rPr lang="cs-CZ" sz="2000" dirty="0"/>
              <a:t>ω</a:t>
            </a:r>
            <a:r>
              <a:rPr lang="en-US" sz="2000" dirty="0"/>
              <a:t>/2.</a:t>
            </a:r>
            <a:r>
              <a:rPr lang="el-GR" sz="2000" dirty="0"/>
              <a:t>π</a:t>
            </a:r>
            <a:endParaRPr lang="en-US" sz="2000" dirty="0"/>
          </a:p>
          <a:p>
            <a:r>
              <a:rPr lang="en-US" sz="2000" dirty="0"/>
              <a:t> s</a:t>
            </a:r>
            <a:r>
              <a:rPr lang="en-US" sz="2000" baseline="-25000" dirty="0"/>
              <a:t>2</a:t>
            </a:r>
            <a:r>
              <a:rPr lang="en-US" sz="2000" dirty="0"/>
              <a:t> = v</a:t>
            </a:r>
            <a:r>
              <a:rPr lang="en-US" sz="2000" baseline="-25000" dirty="0"/>
              <a:t>2</a:t>
            </a:r>
            <a:r>
              <a:rPr lang="en-US" sz="2000" dirty="0"/>
              <a:t>.t = v</a:t>
            </a:r>
            <a:r>
              <a:rPr lang="en-US" sz="2000" baseline="-25000" dirty="0"/>
              <a:t>2</a:t>
            </a:r>
            <a:r>
              <a:rPr lang="en-US" sz="2000" dirty="0"/>
              <a:t>/f = 2.</a:t>
            </a:r>
            <a:r>
              <a:rPr lang="el-GR" sz="2000" dirty="0"/>
              <a:t>π</a:t>
            </a:r>
            <a:r>
              <a:rPr lang="en-US" sz="2000" dirty="0"/>
              <a:t>.v</a:t>
            </a:r>
            <a:r>
              <a:rPr lang="en-US" sz="2000" baseline="-25000" dirty="0"/>
              <a:t>2</a:t>
            </a:r>
            <a:r>
              <a:rPr lang="en-US" sz="2000" dirty="0"/>
              <a:t>/</a:t>
            </a:r>
            <a:r>
              <a:rPr lang="cs-CZ" sz="2000" dirty="0"/>
              <a:t>ω</a:t>
            </a:r>
            <a:r>
              <a:rPr lang="en-US" sz="2000" dirty="0"/>
              <a:t> = </a:t>
            </a:r>
            <a:r>
              <a:rPr lang="en-US" sz="2000" u="sng" dirty="0"/>
              <a:t>4.76 m</a:t>
            </a:r>
            <a:endParaRPr lang="cs-CZ" sz="2000" u="sng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69E27FA-D80B-437E-AC9B-B1E2D4643162}"/>
              </a:ext>
            </a:extLst>
          </p:cNvPr>
          <p:cNvSpPr txBox="1"/>
          <p:nvPr/>
        </p:nvSpPr>
        <p:spPr>
          <a:xfrm>
            <a:off x="214761" y="3927281"/>
            <a:ext cx="8562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Lokomotiva jedoucí rychlostí 20 m.s</a:t>
            </a:r>
            <a:r>
              <a:rPr lang="cs-CZ" sz="2000" baseline="30000" dirty="0"/>
              <a:t>-1</a:t>
            </a:r>
            <a:r>
              <a:rPr lang="cs-CZ" sz="2000" dirty="0"/>
              <a:t> má hnací kola poloměru 0,85 m. Kolikrát se kolo otočí za 1 minutu? 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cs-CZ" sz="2000" dirty="0">
                <a:solidFill>
                  <a:srgbClr val="FF0000"/>
                </a:solidFill>
              </a:rPr>
              <a:t>225 otáček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272877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A730E2B-1B39-4F6D-B65F-1BB7B4A2643F}"/>
              </a:ext>
            </a:extLst>
          </p:cNvPr>
          <p:cNvSpPr txBox="1"/>
          <p:nvPr/>
        </p:nvSpPr>
        <p:spPr>
          <a:xfrm>
            <a:off x="161924" y="199913"/>
            <a:ext cx="87725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rgbClr val="4F4F4F"/>
                </a:solidFill>
                <a:effectLst/>
              </a:rPr>
              <a:t>Napětí mezi anodou a katodou, které jsou ve vzdálenosti 10 cm je 300 V. Určete velikost rychlosti elektronů při dopadu na anodu, jejich zrychlení a čas pohybu od katody na anodu.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C9E5C1F-78DC-4E0D-8DFB-80B679121844}"/>
              </a:ext>
            </a:extLst>
          </p:cNvPr>
          <p:cNvSpPr txBox="1"/>
          <p:nvPr/>
        </p:nvSpPr>
        <p:spPr>
          <a:xfrm>
            <a:off x="161924" y="1458010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1" dirty="0">
                <a:solidFill>
                  <a:srgbClr val="4F4F4F"/>
                </a:solidFill>
                <a:effectLst/>
              </a:rPr>
              <a:t>l 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= s = 10</a:t>
            </a:r>
            <a:r>
              <a:rPr lang="cs-CZ" sz="2000" b="0" i="0" baseline="30000" dirty="0">
                <a:solidFill>
                  <a:srgbClr val="4F4F4F"/>
                </a:solidFill>
                <a:effectLst/>
              </a:rPr>
              <a:t>–1 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m</a:t>
            </a:r>
          </a:p>
          <a:p>
            <a:r>
              <a:rPr lang="cs-CZ" sz="2000" b="0" i="0" dirty="0">
                <a:solidFill>
                  <a:srgbClr val="4F4F4F"/>
                </a:solidFill>
                <a:effectLst/>
              </a:rPr>
              <a:t>U = 300 V,</a:t>
            </a:r>
          </a:p>
          <a:p>
            <a:r>
              <a:rPr lang="cs-CZ" sz="2000" b="0" i="0" dirty="0">
                <a:solidFill>
                  <a:srgbClr val="4F4F4F"/>
                </a:solidFill>
                <a:effectLst/>
              </a:rPr>
              <a:t>Q = e = 1,602.10</a:t>
            </a:r>
            <a:r>
              <a:rPr lang="cs-CZ" sz="2000" b="0" i="0" baseline="30000" dirty="0">
                <a:solidFill>
                  <a:srgbClr val="4F4F4F"/>
                </a:solidFill>
                <a:effectLst/>
              </a:rPr>
              <a:t>–19 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C</a:t>
            </a:r>
          </a:p>
          <a:p>
            <a:r>
              <a:rPr lang="cs-CZ" sz="2000" b="0" i="0" dirty="0" err="1">
                <a:solidFill>
                  <a:srgbClr val="4F4F4F"/>
                </a:solidFill>
                <a:effectLst/>
              </a:rPr>
              <a:t>m</a:t>
            </a:r>
            <a:r>
              <a:rPr lang="cs-CZ" sz="2000" b="0" i="0" baseline="-25000" dirty="0" err="1">
                <a:solidFill>
                  <a:srgbClr val="4F4F4F"/>
                </a:solidFill>
                <a:effectLst/>
              </a:rPr>
              <a:t>e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 = 9,1.10</a:t>
            </a:r>
            <a:r>
              <a:rPr lang="cs-CZ" sz="2000" b="0" i="0" baseline="30000" dirty="0">
                <a:solidFill>
                  <a:srgbClr val="4F4F4F"/>
                </a:solidFill>
                <a:effectLst/>
              </a:rPr>
              <a:t>–31 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kg</a:t>
            </a:r>
            <a:endParaRPr lang="cs-CZ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33AA99-5C30-445C-BF9D-36BBABD9E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973142"/>
            <a:ext cx="5038727" cy="570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530F574-6CC9-45DA-B2B9-F0C7079808F3}"/>
              </a:ext>
            </a:extLst>
          </p:cNvPr>
          <p:cNvCxnSpPr/>
          <p:nvPr/>
        </p:nvCxnSpPr>
        <p:spPr>
          <a:xfrm>
            <a:off x="3467100" y="6600825"/>
            <a:ext cx="7143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2436364-1C4C-4FDE-8A5D-C1A426D7F6DE}"/>
              </a:ext>
            </a:extLst>
          </p:cNvPr>
          <p:cNvCxnSpPr/>
          <p:nvPr/>
        </p:nvCxnSpPr>
        <p:spPr>
          <a:xfrm>
            <a:off x="3576637" y="5295900"/>
            <a:ext cx="7143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2418536-A935-4087-BA8E-9503B0F3B743}"/>
              </a:ext>
            </a:extLst>
          </p:cNvPr>
          <p:cNvCxnSpPr/>
          <p:nvPr/>
        </p:nvCxnSpPr>
        <p:spPr>
          <a:xfrm>
            <a:off x="3395662" y="3314700"/>
            <a:ext cx="71437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410381FB-B884-4CC4-9F2C-DD9D22434FD7}"/>
              </a:ext>
            </a:extLst>
          </p:cNvPr>
          <p:cNvSpPr txBox="1"/>
          <p:nvPr/>
        </p:nvSpPr>
        <p:spPr>
          <a:xfrm>
            <a:off x="4181475" y="3518690"/>
            <a:ext cx="247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s = ½.a.t</a:t>
            </a:r>
            <a:r>
              <a:rPr lang="cs-CZ" sz="1400" i="1" baseline="30000" dirty="0"/>
              <a:t>2</a:t>
            </a:r>
            <a:r>
              <a:rPr lang="cs-CZ" sz="1400" i="1" dirty="0"/>
              <a:t>, t</a:t>
            </a:r>
            <a:r>
              <a:rPr lang="cs-CZ" sz="1400" i="1" baseline="30000" dirty="0"/>
              <a:t>2</a:t>
            </a:r>
            <a:r>
              <a:rPr lang="cs-CZ" sz="1400" i="1" dirty="0"/>
              <a:t> = v</a:t>
            </a:r>
            <a:r>
              <a:rPr lang="cs-CZ" sz="1400" i="1" baseline="30000" dirty="0"/>
              <a:t>2</a:t>
            </a:r>
            <a:r>
              <a:rPr lang="cs-CZ" sz="1400" i="1" dirty="0"/>
              <a:t>/a</a:t>
            </a:r>
            <a:r>
              <a:rPr lang="cs-CZ" sz="1400" i="1" baseline="30000" dirty="0"/>
              <a:t>2</a:t>
            </a:r>
            <a:r>
              <a:rPr lang="cs-CZ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3952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8C46603-7EE9-4B99-A20A-2E984F54A9AC}"/>
              </a:ext>
            </a:extLst>
          </p:cNvPr>
          <p:cNvSpPr txBox="1"/>
          <p:nvPr/>
        </p:nvSpPr>
        <p:spPr>
          <a:xfrm>
            <a:off x="104775" y="180112"/>
            <a:ext cx="8877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rgbClr val="4F4F4F"/>
                </a:solidFill>
                <a:effectLst/>
              </a:rPr>
              <a:t>Elektron vletěl mezi horizontální vychylovací destičky televizní obrazovky. Za předpokladu že mezi nimi je homogenní elektrické pole s intenzitou 10</a:t>
            </a:r>
            <a:r>
              <a:rPr lang="cs-CZ" sz="2000" b="0" i="0" baseline="30000" dirty="0">
                <a:solidFill>
                  <a:srgbClr val="4F4F4F"/>
                </a:solidFill>
                <a:effectLst/>
              </a:rPr>
              <a:t>5 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V.m</a:t>
            </a:r>
            <a:r>
              <a:rPr lang="cs-CZ" sz="2000" b="0" i="0" baseline="30000" dirty="0">
                <a:solidFill>
                  <a:srgbClr val="4F4F4F"/>
                </a:solidFill>
                <a:effectLst/>
              </a:rPr>
              <a:t>-1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 a že zanedbáme vliv tíhového pole, určete zrychlení elektronu v elektrickém poli!</a:t>
            </a:r>
            <a:endParaRPr lang="cs-CZ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4132C93-A57E-4FDE-A85A-0A3D6BAEC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349547"/>
            <a:ext cx="6863239" cy="494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901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89A662B-48B5-4975-B82C-1122B5473550}"/>
              </a:ext>
            </a:extLst>
          </p:cNvPr>
          <p:cNvSpPr txBox="1"/>
          <p:nvPr/>
        </p:nvSpPr>
        <p:spPr>
          <a:xfrm>
            <a:off x="142875" y="304711"/>
            <a:ext cx="8782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rgbClr val="4F4F4F"/>
                </a:solidFill>
                <a:effectLst/>
              </a:rPr>
              <a:t>Při napětí 800 V vzniká v katodové trubici proud 5 mA. Jaké teplo se uvolní na anodě za 1minutu, pokud předpokládáme, že celá kinetická energie se proměnila na teplo?</a:t>
            </a:r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74E889-EA61-4734-BC6F-33FAF812D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99" y="1067712"/>
            <a:ext cx="4348846" cy="208506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A74672C-01E1-497C-89D8-AED7CCAF0295}"/>
              </a:ext>
            </a:extLst>
          </p:cNvPr>
          <p:cNvSpPr txBox="1"/>
          <p:nvPr/>
        </p:nvSpPr>
        <p:spPr>
          <a:xfrm>
            <a:off x="95250" y="3429000"/>
            <a:ext cx="8877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rgbClr val="4F4F4F"/>
                </a:solidFill>
                <a:effectLst/>
              </a:rPr>
              <a:t>Elektron, který v elektrickém poli přešel z bodu A do bodu B, zvětšil velikost své rychlosti z 800 km.s</a:t>
            </a:r>
            <a:r>
              <a:rPr lang="cs-CZ" sz="2000" b="0" i="0" baseline="30000" dirty="0">
                <a:solidFill>
                  <a:srgbClr val="4F4F4F"/>
                </a:solidFill>
                <a:effectLst/>
              </a:rPr>
              <a:t>-1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 na 4000 km.s</a:t>
            </a:r>
            <a:r>
              <a:rPr lang="cs-CZ" sz="2000" b="0" i="0" baseline="30000" dirty="0">
                <a:solidFill>
                  <a:srgbClr val="4F4F4F"/>
                </a:solidFill>
                <a:effectLst/>
              </a:rPr>
              <a:t>-1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. Určitě napětí mezi těmito body!</a:t>
            </a:r>
            <a:endParaRPr lang="cs-CZ" sz="20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DBEB81D-1EFF-44E7-AB7D-FBF3FE27E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4305300"/>
            <a:ext cx="5884442" cy="224798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09B7EE4-D75E-4D52-AA41-60DB12C61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799" y="4815449"/>
            <a:ext cx="4901733" cy="19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55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83463EB2-AD41-473F-8A36-3B07017F076C}"/>
              </a:ext>
            </a:extLst>
          </p:cNvPr>
          <p:cNvSpPr txBox="1"/>
          <p:nvPr/>
        </p:nvSpPr>
        <p:spPr>
          <a:xfrm>
            <a:off x="169033" y="178464"/>
            <a:ext cx="84820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Didact Gothic"/>
              </a:rPr>
              <a:t>Jak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Didact Gothic"/>
              </a:rPr>
              <a:t>daleko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Didact Gothic"/>
              </a:rPr>
              <a:t> od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Didact Gothic"/>
              </a:rPr>
              <a:t>Země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Didact Gothic"/>
              </a:rPr>
              <a:t> je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Didact Gothic"/>
              </a:rPr>
              <a:t>Měsíc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Didact Gothic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Didact Gothic"/>
              </a:rPr>
              <a:t>jestliže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Didact Gothic"/>
              </a:rPr>
              <a:t>světlo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Didact Gothic"/>
              </a:rPr>
              <a:t>urazí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Didact Gothic"/>
              </a:rPr>
              <a:t>tuto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Didact Gothic"/>
              </a:rPr>
              <a:t>vzdálenost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Didact Gothic"/>
              </a:rPr>
              <a:t> za 1,28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Didact Gothic"/>
              </a:rPr>
              <a:t>sekundy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Didact Gothic"/>
              </a:rPr>
              <a:t>?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Didact Gothic"/>
              </a:rPr>
              <a:t>Rychlost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Didact Gothic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Didact Gothic"/>
              </a:rPr>
              <a:t>světla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Didact Gothic"/>
              </a:rPr>
              <a:t> je 300 000 km/s.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48ED86B-8B8E-4423-AE19-79E8F7007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83" y="956680"/>
            <a:ext cx="58221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 = 1,28 s , v = 300 000 km/s , s = ? </a:t>
            </a:r>
            <a:endParaRPr lang="en-US" altLang="en-US" i="1" dirty="0">
              <a:solidFill>
                <a:srgbClr val="00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                                          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9CA763-FCD9-4885-9A29-AFA4C8AEA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2" y="1515760"/>
            <a:ext cx="3969916" cy="3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B74E0B5-7101-40F5-888C-2A13CC3D8BCA}"/>
              </a:ext>
            </a:extLst>
          </p:cNvPr>
          <p:cNvSpPr txBox="1"/>
          <p:nvPr/>
        </p:nvSpPr>
        <p:spPr>
          <a:xfrm>
            <a:off x="169033" y="2851032"/>
            <a:ext cx="8687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 err="1">
                <a:effectLst/>
              </a:rPr>
              <a:t>Domácí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meteostanice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používá</a:t>
            </a:r>
            <a:r>
              <a:rPr lang="en-US" sz="2000" b="0" i="0" dirty="0">
                <a:effectLst/>
              </a:rPr>
              <a:t> pro </a:t>
            </a:r>
            <a:r>
              <a:rPr lang="en-US" sz="2000" b="0" i="0" dirty="0" err="1">
                <a:effectLst/>
              </a:rPr>
              <a:t>komunikaci</a:t>
            </a:r>
            <a:r>
              <a:rPr lang="en-US" sz="2000" b="0" i="0" dirty="0">
                <a:effectLst/>
              </a:rPr>
              <a:t> s </a:t>
            </a:r>
            <a:r>
              <a:rPr lang="en-US" sz="2000" b="0" i="0" dirty="0" err="1">
                <a:effectLst/>
              </a:rPr>
              <a:t>externím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čipem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na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měření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vnější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teploty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frekvenci</a:t>
            </a:r>
            <a:r>
              <a:rPr lang="en-US" sz="2000" b="0" i="0" dirty="0">
                <a:effectLst/>
              </a:rPr>
              <a:t> 433 </a:t>
            </a:r>
            <a:r>
              <a:rPr lang="en-US" sz="2000" b="0" i="0" dirty="0" err="1">
                <a:effectLst/>
              </a:rPr>
              <a:t>MHz.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Určete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délku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těchto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vln</a:t>
            </a:r>
            <a:r>
              <a:rPr lang="en-US" sz="2000" b="0" i="0" dirty="0">
                <a:effectLst/>
              </a:rPr>
              <a:t> a do </a:t>
            </a:r>
            <a:r>
              <a:rPr lang="en-US" sz="2000" b="0" i="0" dirty="0" err="1">
                <a:effectLst/>
              </a:rPr>
              <a:t>jaké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skupiny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patří</a:t>
            </a:r>
            <a:r>
              <a:rPr lang="en-US" sz="2000" b="0" i="0" dirty="0">
                <a:effectLst/>
              </a:rPr>
              <a:t>.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618016D-AC6A-4057-8AF2-6D482036F9D9}"/>
              </a:ext>
            </a:extLst>
          </p:cNvPr>
          <p:cNvSpPr txBox="1"/>
          <p:nvPr/>
        </p:nvSpPr>
        <p:spPr>
          <a:xfrm>
            <a:off x="356122" y="4365692"/>
            <a:ext cx="3614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b="0" i="0" dirty="0">
                <a:effectLst/>
              </a:rPr>
              <a:t>λ </a:t>
            </a:r>
            <a:r>
              <a:rPr lang="en-US" b="0" i="0" dirty="0">
                <a:effectLst/>
              </a:rPr>
              <a:t>= </a:t>
            </a:r>
            <a:r>
              <a:rPr lang="en-US" b="0" i="0" dirty="0" err="1">
                <a:effectLst/>
              </a:rPr>
              <a:t>c⋅T</a:t>
            </a:r>
            <a:r>
              <a:rPr lang="en-US" b="0" i="0" dirty="0">
                <a:effectLst/>
              </a:rPr>
              <a:t> = c/f = 300000000/433⋅10</a:t>
            </a:r>
            <a:r>
              <a:rPr lang="en-US" b="0" i="0" baseline="30000" dirty="0">
                <a:effectLst/>
              </a:rPr>
              <a:t>6 </a:t>
            </a:r>
            <a:r>
              <a:rPr lang="en-US" b="0" i="0" dirty="0">
                <a:effectLst/>
              </a:rPr>
              <a:t>m = </a:t>
            </a:r>
            <a:r>
              <a:rPr lang="en-US" b="0" i="0" u="sng" dirty="0">
                <a:effectLst/>
              </a:rPr>
              <a:t>0,69 m</a:t>
            </a:r>
            <a:r>
              <a:rPr lang="cs-CZ" b="0" i="0" u="sng" dirty="0">
                <a:effectLst/>
              </a:rPr>
              <a:t> </a:t>
            </a:r>
            <a:r>
              <a:rPr lang="cs-CZ" b="0" i="0" dirty="0">
                <a:effectLst/>
              </a:rPr>
              <a:t>=</a:t>
            </a:r>
            <a:r>
              <a:rPr lang="en-US" b="0" i="0" dirty="0">
                <a:effectLst/>
              </a:rPr>
              <a:t>&gt; </a:t>
            </a:r>
            <a:r>
              <a:rPr lang="en-US" b="0" i="0" u="sng" dirty="0" err="1">
                <a:effectLst/>
              </a:rPr>
              <a:t>ultrakrátké</a:t>
            </a:r>
            <a:r>
              <a:rPr lang="cs-CZ" b="0" i="0" u="sng" dirty="0">
                <a:effectLst/>
              </a:rPr>
              <a:t> rádiové vlny</a:t>
            </a:r>
            <a:r>
              <a:rPr lang="en-US" b="0" i="0" dirty="0">
                <a:effectLst/>
              </a:rPr>
              <a:t>.</a:t>
            </a:r>
          </a:p>
        </p:txBody>
      </p:sp>
      <p:pic>
        <p:nvPicPr>
          <p:cNvPr id="15" name="Picture 4" descr="Licensed Vs. Unlicensed Spectrum: What's The Difference ...">
            <a:extLst>
              <a:ext uri="{FF2B5EF4-FFF2-40B4-BE49-F238E27FC236}">
                <a16:creationId xmlns:a16="http://schemas.microsoft.com/office/drawing/2014/main" id="{FB1485D8-319D-4D9D-8A9B-4762EEFA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85" y="4344952"/>
            <a:ext cx="4513998" cy="233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89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ectromagnetic Wave Theory | Chemistry, Class 11 ...">
            <a:extLst>
              <a:ext uri="{FF2B5EF4-FFF2-40B4-BE49-F238E27FC236}">
                <a16:creationId xmlns:a16="http://schemas.microsoft.com/office/drawing/2014/main" id="{669B4495-3680-401D-95F1-66CE18A46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26" y="241028"/>
            <a:ext cx="4572515" cy="240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57843E7-200B-4ABC-B8D2-189C56880985}"/>
              </a:ext>
            </a:extLst>
          </p:cNvPr>
          <p:cNvSpPr txBox="1"/>
          <p:nvPr/>
        </p:nvSpPr>
        <p:spPr>
          <a:xfrm>
            <a:off x="157162" y="3105834"/>
            <a:ext cx="882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Rentgenov</a:t>
            </a:r>
            <a:r>
              <a:rPr lang="cs-CZ" dirty="0"/>
              <a:t>á lampa produkuje záření s vlnovou délkou 0,01 </a:t>
            </a:r>
            <a:r>
              <a:rPr lang="cs-CZ" dirty="0" err="1"/>
              <a:t>nm</a:t>
            </a:r>
            <a:r>
              <a:rPr lang="cs-CZ" dirty="0"/>
              <a:t>. Jaké je použité urychlovací napětí.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7DAF6C-D7AA-4502-A65E-72B96B178AC6}"/>
              </a:ext>
            </a:extLst>
          </p:cNvPr>
          <p:cNvSpPr txBox="1"/>
          <p:nvPr/>
        </p:nvSpPr>
        <p:spPr>
          <a:xfrm>
            <a:off x="238468" y="3772904"/>
            <a:ext cx="1516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</a:t>
            </a:r>
            <a:r>
              <a:rPr lang="cs-CZ" baseline="-25000" dirty="0" err="1"/>
              <a:t>k</a:t>
            </a:r>
            <a:r>
              <a:rPr lang="cs-CZ" dirty="0"/>
              <a:t> = U.I.t = </a:t>
            </a:r>
            <a:r>
              <a:rPr lang="cs-CZ" dirty="0" err="1"/>
              <a:t>e.U</a:t>
            </a:r>
            <a:endParaRPr lang="cs-CZ" dirty="0"/>
          </a:p>
          <a:p>
            <a:r>
              <a:rPr lang="cs-CZ" dirty="0" err="1"/>
              <a:t>E</a:t>
            </a:r>
            <a:r>
              <a:rPr lang="cs-CZ" baseline="-25000" dirty="0" err="1"/>
              <a:t>f</a:t>
            </a:r>
            <a:r>
              <a:rPr lang="cs-CZ" dirty="0"/>
              <a:t> = </a:t>
            </a:r>
            <a:r>
              <a:rPr lang="cs-CZ" dirty="0" err="1"/>
              <a:t>h.f</a:t>
            </a:r>
            <a:r>
              <a:rPr lang="cs-CZ" dirty="0"/>
              <a:t> = </a:t>
            </a:r>
            <a:r>
              <a:rPr lang="cs-CZ" dirty="0" err="1"/>
              <a:t>h.c</a:t>
            </a:r>
            <a:r>
              <a:rPr lang="cs-CZ" dirty="0"/>
              <a:t>/</a:t>
            </a:r>
            <a:r>
              <a:rPr lang="el-GR" dirty="0"/>
              <a:t>λ</a:t>
            </a:r>
            <a:endParaRPr lang="cs-CZ" dirty="0"/>
          </a:p>
          <a:p>
            <a:r>
              <a:rPr lang="cs-CZ" dirty="0" err="1"/>
              <a:t>E</a:t>
            </a:r>
            <a:r>
              <a:rPr lang="cs-CZ" baseline="-25000" dirty="0" err="1"/>
              <a:t>k</a:t>
            </a:r>
            <a:r>
              <a:rPr lang="cs-CZ" dirty="0"/>
              <a:t> = </a:t>
            </a:r>
            <a:r>
              <a:rPr lang="cs-CZ" dirty="0" err="1"/>
              <a:t>E</a:t>
            </a:r>
            <a:r>
              <a:rPr lang="cs-CZ" baseline="-25000" dirty="0" err="1"/>
              <a:t>f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F100FBD-63C5-4267-B28C-E0772AA6A0E5}"/>
              </a:ext>
            </a:extLst>
          </p:cNvPr>
          <p:cNvSpPr txBox="1"/>
          <p:nvPr/>
        </p:nvSpPr>
        <p:spPr>
          <a:xfrm>
            <a:off x="2795277" y="3808555"/>
            <a:ext cx="142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 = </a:t>
            </a:r>
            <a:r>
              <a:rPr lang="cs-CZ" dirty="0" err="1"/>
              <a:t>h.c</a:t>
            </a:r>
            <a:r>
              <a:rPr lang="cs-CZ" dirty="0"/>
              <a:t>/(e.</a:t>
            </a:r>
            <a:r>
              <a:rPr lang="el-GR" dirty="0"/>
              <a:t> λ</a:t>
            </a:r>
            <a:r>
              <a:rPr lang="cs-CZ" dirty="0"/>
              <a:t>)</a:t>
            </a:r>
          </a:p>
          <a:p>
            <a:r>
              <a:rPr lang="cs-CZ" dirty="0"/>
              <a:t>U = </a:t>
            </a:r>
            <a:r>
              <a:rPr lang="cs-CZ" u="sng" dirty="0"/>
              <a:t>124,2 </a:t>
            </a:r>
            <a:r>
              <a:rPr lang="cs-CZ" u="sng" dirty="0" err="1"/>
              <a:t>kV</a:t>
            </a:r>
            <a:r>
              <a:rPr lang="cs-CZ" u="sng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ECA9DB-9173-4C47-84AC-1B65B1004510}"/>
              </a:ext>
            </a:extLst>
          </p:cNvPr>
          <p:cNvSpPr txBox="1"/>
          <p:nvPr/>
        </p:nvSpPr>
        <p:spPr>
          <a:xfrm>
            <a:off x="266058" y="269323"/>
            <a:ext cx="394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Může u platiny nastat fotoelektrický jev působením viditelného záření? Výstupní práce elektronu z platiny je 5,29 eV (1 eV = 1,602.10</a:t>
            </a:r>
            <a:r>
              <a:rPr lang="cs-CZ" baseline="30000" dirty="0"/>
              <a:t>-19</a:t>
            </a:r>
            <a:r>
              <a:rPr lang="cs-CZ" dirty="0"/>
              <a:t> J 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BEBDB3C-2061-4F6E-AC06-6EF61BAEA046}"/>
              </a:ext>
            </a:extLst>
          </p:cNvPr>
          <p:cNvSpPr txBox="1"/>
          <p:nvPr/>
        </p:nvSpPr>
        <p:spPr>
          <a:xfrm>
            <a:off x="292387" y="1587320"/>
            <a:ext cx="31461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E</a:t>
            </a:r>
            <a:r>
              <a:rPr lang="cs-CZ" baseline="-25000" dirty="0" err="1"/>
              <a:t>f</a:t>
            </a:r>
            <a:r>
              <a:rPr lang="cs-CZ" dirty="0"/>
              <a:t> = </a:t>
            </a:r>
            <a:r>
              <a:rPr lang="cs-CZ" dirty="0" err="1"/>
              <a:t>h.f</a:t>
            </a:r>
            <a:r>
              <a:rPr lang="cs-CZ" dirty="0"/>
              <a:t> = </a:t>
            </a:r>
            <a:r>
              <a:rPr lang="cs-CZ" dirty="0" err="1"/>
              <a:t>h.c</a:t>
            </a:r>
            <a:r>
              <a:rPr lang="cs-CZ" dirty="0"/>
              <a:t>/</a:t>
            </a:r>
            <a:r>
              <a:rPr lang="el-GR" dirty="0"/>
              <a:t>λ</a:t>
            </a:r>
            <a:endParaRPr lang="cs-CZ" dirty="0"/>
          </a:p>
          <a:p>
            <a:r>
              <a:rPr lang="el-GR" dirty="0"/>
              <a:t>λ</a:t>
            </a:r>
            <a:r>
              <a:rPr lang="cs-CZ" dirty="0"/>
              <a:t> = </a:t>
            </a:r>
            <a:r>
              <a:rPr lang="cs-CZ" dirty="0" err="1"/>
              <a:t>h.c</a:t>
            </a:r>
            <a:r>
              <a:rPr lang="cs-CZ" dirty="0"/>
              <a:t>/</a:t>
            </a:r>
            <a:r>
              <a:rPr lang="cs-CZ" dirty="0" err="1"/>
              <a:t>E</a:t>
            </a:r>
            <a:r>
              <a:rPr lang="cs-CZ" baseline="-25000" dirty="0" err="1"/>
              <a:t>f</a:t>
            </a:r>
            <a:r>
              <a:rPr lang="cs-CZ" dirty="0"/>
              <a:t> </a:t>
            </a:r>
          </a:p>
          <a:p>
            <a:r>
              <a:rPr lang="el-GR" dirty="0"/>
              <a:t>λ</a:t>
            </a:r>
            <a:r>
              <a:rPr lang="cs-CZ" dirty="0"/>
              <a:t> = 2,34.10</a:t>
            </a:r>
            <a:r>
              <a:rPr lang="cs-CZ" baseline="30000" dirty="0"/>
              <a:t>-7</a:t>
            </a:r>
            <a:r>
              <a:rPr lang="cs-CZ" dirty="0"/>
              <a:t> m =</a:t>
            </a:r>
            <a:r>
              <a:rPr lang="en-US" dirty="0"/>
              <a:t>&gt; </a:t>
            </a:r>
            <a:r>
              <a:rPr lang="en-US" u="sng" dirty="0"/>
              <a:t>UV oblast, </a:t>
            </a:r>
            <a:r>
              <a:rPr lang="cs-CZ" u="sng" dirty="0"/>
              <a:t>fotoelektrický </a:t>
            </a:r>
            <a:r>
              <a:rPr lang="en-US" u="sng" dirty="0" err="1"/>
              <a:t>jev</a:t>
            </a:r>
            <a:r>
              <a:rPr lang="en-US" u="sng" dirty="0"/>
              <a:t> </a:t>
            </a:r>
            <a:r>
              <a:rPr lang="en-US" u="sng" dirty="0" err="1"/>
              <a:t>nenastane</a:t>
            </a:r>
            <a:r>
              <a:rPr lang="en-US" u="sng" dirty="0"/>
              <a:t>. </a:t>
            </a:r>
            <a:endParaRPr lang="cs-CZ" u="sng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6C5887D-6F06-4106-8651-0809E6CC4E9E}"/>
              </a:ext>
            </a:extLst>
          </p:cNvPr>
          <p:cNvSpPr txBox="1"/>
          <p:nvPr/>
        </p:nvSpPr>
        <p:spPr>
          <a:xfrm>
            <a:off x="171447" y="4947514"/>
            <a:ext cx="863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Určete, jakou rychlostí opouštějí elektrony povrch draslíkové destičky, je-li její povrch osvětlen světlem o vlnové délce 420 </a:t>
            </a:r>
            <a:r>
              <a:rPr lang="cs-CZ" dirty="0" err="1"/>
              <a:t>nm</a:t>
            </a:r>
            <a:r>
              <a:rPr lang="cs-CZ" dirty="0"/>
              <a:t>. Výstupní práce pro draslík je 2,24 eV (1 eV = 1,602.10</a:t>
            </a:r>
            <a:r>
              <a:rPr lang="cs-CZ" baseline="30000" dirty="0"/>
              <a:t>-19</a:t>
            </a:r>
            <a:r>
              <a:rPr lang="cs-CZ" dirty="0"/>
              <a:t> J 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A95310-AD2A-4CBF-97F1-D51B7EC98975}"/>
              </a:ext>
            </a:extLst>
          </p:cNvPr>
          <p:cNvSpPr txBox="1"/>
          <p:nvPr/>
        </p:nvSpPr>
        <p:spPr>
          <a:xfrm>
            <a:off x="295271" y="5814290"/>
            <a:ext cx="2571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 = 2,24 eV = 3,58.10</a:t>
            </a:r>
            <a:r>
              <a:rPr lang="cs-CZ" baseline="30000" dirty="0"/>
              <a:t>-19</a:t>
            </a:r>
            <a:r>
              <a:rPr lang="cs-CZ" dirty="0"/>
              <a:t> J</a:t>
            </a:r>
          </a:p>
          <a:p>
            <a:r>
              <a:rPr lang="pt-BR" b="0" i="0" dirty="0">
                <a:effectLst/>
                <a:latin typeface="+mn-lt"/>
              </a:rPr>
              <a:t>λ =</a:t>
            </a:r>
            <a:r>
              <a:rPr lang="cs-CZ" b="0" i="0" dirty="0">
                <a:effectLst/>
                <a:latin typeface="+mn-lt"/>
              </a:rPr>
              <a:t> 420 </a:t>
            </a:r>
            <a:r>
              <a:rPr lang="cs-CZ" b="0" i="0" dirty="0" err="1">
                <a:effectLst/>
                <a:latin typeface="+mn-lt"/>
              </a:rPr>
              <a:t>nm</a:t>
            </a:r>
            <a:r>
              <a:rPr lang="cs-CZ" b="0" i="0" dirty="0">
                <a:effectLst/>
                <a:latin typeface="+mn-lt"/>
              </a:rPr>
              <a:t> = 4,2.10</a:t>
            </a:r>
            <a:r>
              <a:rPr lang="cs-CZ" b="0" i="0" baseline="30000" dirty="0">
                <a:effectLst/>
                <a:latin typeface="+mn-lt"/>
              </a:rPr>
              <a:t>-7</a:t>
            </a:r>
            <a:r>
              <a:rPr lang="cs-CZ" b="0" i="0" dirty="0">
                <a:effectLst/>
                <a:latin typeface="+mn-lt"/>
              </a:rPr>
              <a:t> m</a:t>
            </a:r>
          </a:p>
          <a:p>
            <a:r>
              <a:rPr lang="cs-CZ" dirty="0"/>
              <a:t>v = ?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D124437-F24C-4286-88A5-BA4973ABE6D4}"/>
              </a:ext>
            </a:extLst>
          </p:cNvPr>
          <p:cNvSpPr txBox="1"/>
          <p:nvPr/>
        </p:nvSpPr>
        <p:spPr>
          <a:xfrm>
            <a:off x="3933821" y="5906623"/>
            <a:ext cx="273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h.c</a:t>
            </a:r>
            <a:r>
              <a:rPr lang="cs-CZ" dirty="0"/>
              <a:t>/</a:t>
            </a:r>
            <a:r>
              <a:rPr lang="pt-BR" b="0" i="0" dirty="0">
                <a:effectLst/>
                <a:latin typeface="+mn-lt"/>
              </a:rPr>
              <a:t> λ</a:t>
            </a:r>
            <a:r>
              <a:rPr lang="cs-CZ" b="0" i="0" dirty="0">
                <a:effectLst/>
                <a:latin typeface="+mn-lt"/>
              </a:rPr>
              <a:t> = W + ½.m.v</a:t>
            </a:r>
            <a:r>
              <a:rPr lang="cs-CZ" b="0" i="0" baseline="30000" dirty="0">
                <a:effectLst/>
                <a:latin typeface="+mn-lt"/>
              </a:rPr>
              <a:t>2</a:t>
            </a:r>
          </a:p>
          <a:p>
            <a:r>
              <a:rPr lang="cs-CZ" dirty="0"/>
              <a:t>v = 5.105 m.s</a:t>
            </a:r>
            <a:r>
              <a:rPr lang="cs-CZ" baseline="30000" dirty="0"/>
              <a:t>-1</a:t>
            </a:r>
            <a:r>
              <a:rPr lang="cs-CZ" dirty="0"/>
              <a:t> = </a:t>
            </a:r>
            <a:r>
              <a:rPr lang="cs-CZ" u="sng" dirty="0"/>
              <a:t>500 km.s</a:t>
            </a:r>
            <a:r>
              <a:rPr lang="cs-CZ" u="sng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925854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DE80C55-9E10-4D08-9EE7-0448E62D7FA6}"/>
              </a:ext>
            </a:extLst>
          </p:cNvPr>
          <p:cNvSpPr txBox="1"/>
          <p:nvPr/>
        </p:nvSpPr>
        <p:spPr>
          <a:xfrm>
            <a:off x="53977" y="134015"/>
            <a:ext cx="8753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  <a:effectLst/>
              </a:rPr>
              <a:t>Kolik fotonů za sekundu emituje žárovka o výkonu 60 W, za předpokladu, že vysílá monochromatické žluté světlo o vlnové délce </a:t>
            </a:r>
            <a:r>
              <a:rPr lang="el-GR" dirty="0">
                <a:solidFill>
                  <a:srgbClr val="000000"/>
                </a:solidFill>
                <a:effectLst/>
              </a:rPr>
              <a:t>0,6.10</a:t>
            </a:r>
            <a:r>
              <a:rPr lang="el-GR" baseline="30000" dirty="0">
                <a:solidFill>
                  <a:srgbClr val="000000"/>
                </a:solidFill>
                <a:effectLst/>
              </a:rPr>
              <a:t>-6</a:t>
            </a:r>
            <a:r>
              <a:rPr lang="el-GR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>
                <a:solidFill>
                  <a:srgbClr val="000000"/>
                </a:solidFill>
                <a:effectLst/>
              </a:rPr>
              <a:t>m?</a:t>
            </a: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76A14E6-33F2-46F1-BD4D-D0C4F67DEB40}"/>
              </a:ext>
            </a:extLst>
          </p:cNvPr>
          <p:cNvGraphicFramePr>
            <a:graphicFrameLocks noGrp="1"/>
          </p:cNvGraphicFramePr>
          <p:nvPr/>
        </p:nvGraphicFramePr>
        <p:xfrm>
          <a:off x="161925" y="1298099"/>
          <a:ext cx="2085975" cy="1463040"/>
        </p:xfrm>
        <a:graphic>
          <a:graphicData uri="http://schemas.openxmlformats.org/drawingml/2006/table">
            <a:tbl>
              <a:tblPr/>
              <a:tblGrid>
                <a:gridCol w="2085975">
                  <a:extLst>
                    <a:ext uri="{9D8B030D-6E8A-4147-A177-3AD203B41FA5}">
                      <a16:colId xmlns:a16="http://schemas.microsoft.com/office/drawing/2014/main" val="42949158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b="0" i="0" dirty="0">
                          <a:effectLst/>
                          <a:latin typeface="+mn-lt"/>
                        </a:rPr>
                        <a:t>P = 60</a:t>
                      </a:r>
                      <a:r>
                        <a:rPr lang="cs-CZ" b="0" i="0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b="0" i="0" dirty="0">
                          <a:effectLst/>
                          <a:latin typeface="+mn-lt"/>
                        </a:rPr>
                        <a:t>W</a:t>
                      </a:r>
                      <a:br>
                        <a:rPr lang="pt-BR" b="0" i="0" dirty="0">
                          <a:effectLst/>
                          <a:latin typeface="+mn-lt"/>
                        </a:rPr>
                      </a:br>
                      <a:r>
                        <a:rPr lang="pt-BR" b="0" i="0" dirty="0">
                          <a:effectLst/>
                          <a:latin typeface="+mn-lt"/>
                        </a:rPr>
                        <a:t>λ = 0,6.10</a:t>
                      </a:r>
                      <a:r>
                        <a:rPr lang="pt-BR" b="0" i="0" baseline="30000" dirty="0">
                          <a:effectLst/>
                          <a:latin typeface="+mn-lt"/>
                        </a:rPr>
                        <a:t>-6</a:t>
                      </a:r>
                      <a:r>
                        <a:rPr lang="pt-BR" b="0" i="0" dirty="0">
                          <a:effectLst/>
                          <a:latin typeface="+mn-lt"/>
                        </a:rPr>
                        <a:t> m,</a:t>
                      </a:r>
                      <a:br>
                        <a:rPr lang="pt-BR" b="0" i="0" dirty="0">
                          <a:effectLst/>
                          <a:latin typeface="+mn-lt"/>
                        </a:rPr>
                      </a:br>
                      <a:r>
                        <a:rPr lang="pt-BR" b="0" i="0" dirty="0">
                          <a:effectLst/>
                          <a:latin typeface="+mn-lt"/>
                        </a:rPr>
                        <a:t>c ≈ 3.10</a:t>
                      </a:r>
                      <a:r>
                        <a:rPr lang="pt-BR" b="0" i="0" baseline="30000" dirty="0">
                          <a:effectLst/>
                          <a:latin typeface="+mn-lt"/>
                        </a:rPr>
                        <a:t>8</a:t>
                      </a:r>
                      <a:r>
                        <a:rPr lang="pt-BR" b="0" i="0" dirty="0">
                          <a:effectLst/>
                          <a:latin typeface="+mn-lt"/>
                        </a:rPr>
                        <a:t> m.s</a:t>
                      </a:r>
                      <a:r>
                        <a:rPr lang="pt-BR" b="0" i="0" baseline="30000" dirty="0">
                          <a:effectLst/>
                          <a:latin typeface="+mn-lt"/>
                        </a:rPr>
                        <a:t>-1</a:t>
                      </a:r>
                      <a:br>
                        <a:rPr lang="pt-BR" b="0" i="0" dirty="0">
                          <a:effectLst/>
                          <a:latin typeface="+mn-lt"/>
                        </a:rPr>
                      </a:br>
                      <a:r>
                        <a:rPr lang="pt-BR" b="0" i="0" dirty="0">
                          <a:effectLst/>
                          <a:latin typeface="+mn-lt"/>
                        </a:rPr>
                        <a:t>h = 6,626.10</a:t>
                      </a:r>
                      <a:r>
                        <a:rPr lang="pt-BR" b="0" i="0" baseline="30000" dirty="0">
                          <a:effectLst/>
                          <a:latin typeface="+mn-lt"/>
                        </a:rPr>
                        <a:t>-34</a:t>
                      </a:r>
                      <a:r>
                        <a:rPr lang="pt-BR" b="0" i="0" dirty="0">
                          <a:effectLst/>
                          <a:latin typeface="+mn-lt"/>
                        </a:rPr>
                        <a:t> J.s</a:t>
                      </a:r>
                      <a:r>
                        <a:rPr lang="pt-BR" b="0" i="0" baseline="30000" dirty="0">
                          <a:effectLst/>
                          <a:latin typeface="+mn-lt"/>
                        </a:rPr>
                        <a:t>-1</a:t>
                      </a:r>
                      <a:br>
                        <a:rPr lang="pt-BR" b="0" i="0" dirty="0">
                          <a:effectLst/>
                          <a:latin typeface="+mn-lt"/>
                        </a:rPr>
                      </a:br>
                      <a:r>
                        <a:rPr lang="pt-BR" b="0" i="0" u="sng" dirty="0">
                          <a:effectLst/>
                          <a:latin typeface="+mn-lt"/>
                        </a:rPr>
                        <a:t>n = ?</a:t>
                      </a:r>
                      <a:endParaRPr lang="pt-BR" b="0" i="0" dirty="0">
                        <a:effectLst/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27472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33790790-79C2-45C9-BA45-FE8B36190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298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E18DDA-21FC-4843-A70B-0FC76B04010D}"/>
              </a:ext>
            </a:extLst>
          </p:cNvPr>
          <p:cNvSpPr txBox="1"/>
          <p:nvPr/>
        </p:nvSpPr>
        <p:spPr>
          <a:xfrm>
            <a:off x="3533775" y="1084858"/>
            <a:ext cx="137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effectLst/>
              </a:rPr>
              <a:t>E = h f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r>
              <a:rPr lang="cs-CZ" dirty="0">
                <a:solidFill>
                  <a:srgbClr val="000000"/>
                </a:solidFill>
                <a:effectLst/>
              </a:rPr>
              <a:t>E</a:t>
            </a:r>
            <a:r>
              <a:rPr lang="cs-CZ" baseline="-25000" dirty="0">
                <a:solidFill>
                  <a:srgbClr val="000000"/>
                </a:solidFill>
                <a:effectLst/>
              </a:rPr>
              <a:t>n</a:t>
            </a:r>
            <a:r>
              <a:rPr lang="cs-CZ" dirty="0">
                <a:solidFill>
                  <a:srgbClr val="000000"/>
                </a:solidFill>
                <a:effectLst/>
              </a:rPr>
              <a:t> = n h f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r>
              <a:rPr lang="cs-CZ" dirty="0">
                <a:solidFill>
                  <a:srgbClr val="000000"/>
                </a:solidFill>
                <a:effectLst/>
              </a:rPr>
              <a:t>P = E</a:t>
            </a:r>
            <a:r>
              <a:rPr lang="cs-CZ" baseline="-25000" dirty="0">
                <a:solidFill>
                  <a:srgbClr val="000000"/>
                </a:solidFill>
                <a:effectLst/>
              </a:rPr>
              <a:t>n</a:t>
            </a:r>
            <a:r>
              <a:rPr lang="cs-CZ" dirty="0">
                <a:solidFill>
                  <a:srgbClr val="000000"/>
                </a:solidFill>
                <a:effectLst/>
              </a:rPr>
              <a:t> / t 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  <a:effectLst/>
              </a:rPr>
              <a:t> </a:t>
            </a:r>
            <a:endParaRPr lang="cs-CZ" dirty="0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60F9F77A-62CE-4566-A31D-E65401E1025D}"/>
              </a:ext>
            </a:extLst>
          </p:cNvPr>
          <p:cNvGraphicFramePr>
            <a:graphicFrameLocks noGrp="1"/>
          </p:cNvGraphicFramePr>
          <p:nvPr/>
        </p:nvGraphicFramePr>
        <p:xfrm>
          <a:off x="3152775" y="2096038"/>
          <a:ext cx="5654676" cy="1005840"/>
        </p:xfrm>
        <a:graphic>
          <a:graphicData uri="http://schemas.openxmlformats.org/drawingml/2006/table">
            <a:tbl>
              <a:tblPr/>
              <a:tblGrid>
                <a:gridCol w="5654676">
                  <a:extLst>
                    <a:ext uri="{9D8B030D-6E8A-4147-A177-3AD203B41FA5}">
                      <a16:colId xmlns:a16="http://schemas.microsoft.com/office/drawing/2014/main" val="2847421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1800" b="0" i="0" dirty="0">
                          <a:effectLst/>
                          <a:latin typeface="+mn-lt"/>
                        </a:rPr>
                        <a:t>n = E</a:t>
                      </a:r>
                      <a:r>
                        <a:rPr lang="pt-BR" sz="1800" b="0" i="0" baseline="-25000" dirty="0">
                          <a:effectLst/>
                          <a:latin typeface="+mn-lt"/>
                        </a:rPr>
                        <a:t>n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/ (h f) = P t λ / (h c)</a:t>
                      </a:r>
                      <a:br>
                        <a:rPr lang="pt-BR" sz="1800" b="0" i="0" dirty="0">
                          <a:effectLst/>
                          <a:latin typeface="+mn-lt"/>
                        </a:rPr>
                      </a:br>
                      <a:r>
                        <a:rPr lang="pt-BR" sz="1800" b="0" i="0" dirty="0">
                          <a:effectLst/>
                          <a:latin typeface="+mn-lt"/>
                        </a:rPr>
                        <a:t>n = 60 J.s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. 0,6.10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-6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m / (6,626.10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-34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J.s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. 3.10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8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 m.s</a:t>
                      </a:r>
                      <a:r>
                        <a:rPr lang="pt-BR" sz="1800" b="0" i="0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pt-BR" sz="1800" b="0" i="0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20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1800" b="0" i="0" dirty="0">
                          <a:effectLst/>
                          <a:latin typeface="+mn-lt"/>
                        </a:rPr>
                        <a:t>n = </a:t>
                      </a:r>
                      <a:r>
                        <a:rPr lang="cs-CZ" sz="1800" b="0" i="0" u="sng" dirty="0">
                          <a:effectLst/>
                          <a:latin typeface="+mn-lt"/>
                        </a:rPr>
                        <a:t>1,8.10</a:t>
                      </a:r>
                      <a:r>
                        <a:rPr lang="cs-CZ" sz="1800" b="0" i="0" u="sng" baseline="30000" dirty="0">
                          <a:effectLst/>
                          <a:latin typeface="+mn-lt"/>
                        </a:rPr>
                        <a:t>20</a:t>
                      </a:r>
                      <a:r>
                        <a:rPr lang="cs-CZ" sz="1800" b="0" i="0" u="sng" dirty="0">
                          <a:effectLst/>
                          <a:latin typeface="+mn-lt"/>
                        </a:rPr>
                        <a:t> s</a:t>
                      </a:r>
                      <a:r>
                        <a:rPr lang="cs-CZ" sz="1800" b="0" i="0" u="sng" baseline="30000" dirty="0">
                          <a:effectLst/>
                          <a:latin typeface="+mn-lt"/>
                        </a:rPr>
                        <a:t>-1</a:t>
                      </a:r>
                      <a:r>
                        <a:rPr lang="cs-CZ" sz="1800" b="0" i="0" u="sng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271204"/>
                  </a:ext>
                </a:extLst>
              </a:tr>
            </a:tbl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C73B8AAD-F1B1-40AC-815A-E1228FC5AF4D}"/>
              </a:ext>
            </a:extLst>
          </p:cNvPr>
          <p:cNvSpPr txBox="1"/>
          <p:nvPr/>
        </p:nvSpPr>
        <p:spPr>
          <a:xfrm>
            <a:off x="228600" y="4277880"/>
            <a:ext cx="868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Elektrony jsou urychlovány napětím 10 </a:t>
            </a:r>
            <a:r>
              <a:rPr lang="cs-CZ" dirty="0" err="1"/>
              <a:t>kV</a:t>
            </a:r>
            <a:r>
              <a:rPr lang="cs-CZ" dirty="0"/>
              <a:t>. Určete jejich de </a:t>
            </a:r>
            <a:r>
              <a:rPr lang="cs-CZ" dirty="0" err="1"/>
              <a:t>Broglieho</a:t>
            </a:r>
            <a:r>
              <a:rPr lang="cs-CZ" dirty="0"/>
              <a:t> vlnovou délku.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C37E5A5-9012-4035-A22B-5E08ABFB5C22}"/>
              </a:ext>
            </a:extLst>
          </p:cNvPr>
          <p:cNvSpPr txBox="1"/>
          <p:nvPr/>
        </p:nvSpPr>
        <p:spPr>
          <a:xfrm>
            <a:off x="385309" y="4769918"/>
            <a:ext cx="418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Ek</a:t>
            </a:r>
            <a:r>
              <a:rPr lang="cs-CZ" dirty="0"/>
              <a:t> = ½.m.v2 = p</a:t>
            </a:r>
            <a:r>
              <a:rPr lang="cs-CZ" baseline="30000" dirty="0"/>
              <a:t>2</a:t>
            </a:r>
            <a:r>
              <a:rPr lang="cs-CZ" dirty="0"/>
              <a:t>/(2.m) = </a:t>
            </a:r>
            <a:r>
              <a:rPr lang="cs-CZ" dirty="0" err="1"/>
              <a:t>e.U</a:t>
            </a:r>
            <a:endParaRPr lang="cs-CZ" dirty="0"/>
          </a:p>
          <a:p>
            <a:r>
              <a:rPr lang="pt-BR" b="0" i="0" dirty="0">
                <a:effectLst/>
                <a:latin typeface="+mn-lt"/>
              </a:rPr>
              <a:t>λ =</a:t>
            </a:r>
            <a:r>
              <a:rPr lang="cs-CZ" b="0" i="0" dirty="0">
                <a:effectLst/>
                <a:latin typeface="+mn-lt"/>
              </a:rPr>
              <a:t> h/p = h/ √(2.m.e.U) = </a:t>
            </a:r>
            <a:r>
              <a:rPr lang="cs-CZ" b="0" i="0" u="sng" dirty="0">
                <a:effectLst/>
                <a:latin typeface="+mn-lt"/>
              </a:rPr>
              <a:t>1,23.10</a:t>
            </a:r>
            <a:r>
              <a:rPr lang="cs-CZ" b="0" i="0" u="sng" baseline="30000" dirty="0">
                <a:effectLst/>
                <a:latin typeface="+mn-lt"/>
              </a:rPr>
              <a:t>-11</a:t>
            </a:r>
            <a:r>
              <a:rPr lang="cs-CZ" b="0" i="0" u="sng" dirty="0">
                <a:effectLst/>
                <a:latin typeface="+mn-lt"/>
              </a:rPr>
              <a:t> m</a:t>
            </a:r>
            <a:r>
              <a:rPr lang="cs-CZ" b="0" i="0" dirty="0">
                <a:effectLst/>
                <a:latin typeface="+mn-lt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551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797FA59-1EBE-405F-AC77-4A58113DBF1D}"/>
              </a:ext>
            </a:extLst>
          </p:cNvPr>
          <p:cNvSpPr txBox="1"/>
          <p:nvPr/>
        </p:nvSpPr>
        <p:spPr>
          <a:xfrm>
            <a:off x="200025" y="178598"/>
            <a:ext cx="874395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rgbClr val="000000"/>
                </a:solidFill>
                <a:effectLst/>
              </a:rPr>
              <a:t>Loďka pluje po hladině řeky od jednoho břehu k druhému, přičemž její příď směřuje kolmo k proudu. Voda v řece teče rychlostí o velikosti 2,2 m.s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-1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, rychlost loďky vzhledem k vodě má velikost 4,6 m.s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-1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. Vypočtěte velikost rychlosti loďky vzhledem k břehům řeky a určete úhel, který tyto rychlost svírá se směrem proudu.</a:t>
            </a:r>
          </a:p>
          <a:p>
            <a:pPr algn="just"/>
            <a:endParaRPr lang="cs-CZ" sz="800" dirty="0">
              <a:solidFill>
                <a:srgbClr val="000000"/>
              </a:solidFill>
            </a:endParaRPr>
          </a:p>
          <a:p>
            <a:pPr algn="l"/>
            <a:r>
              <a:rPr lang="cs-CZ" sz="2000" b="0" i="0" dirty="0">
                <a:solidFill>
                  <a:srgbClr val="000000"/>
                </a:solidFill>
                <a:effectLst/>
              </a:rPr>
              <a:t>v</a:t>
            </a:r>
            <a:r>
              <a:rPr lang="cs-CZ" sz="2000" b="0" i="0" baseline="-25000" dirty="0">
                <a:solidFill>
                  <a:srgbClr val="000000"/>
                </a:solidFill>
                <a:effectLst/>
              </a:rPr>
              <a:t>1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 = 2,2 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m · 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-1</a:t>
            </a:r>
            <a:endParaRPr lang="cs-CZ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cs-CZ" sz="2000" b="0" i="0" dirty="0">
                <a:solidFill>
                  <a:srgbClr val="000000"/>
                </a:solidFill>
                <a:effectLst/>
              </a:rPr>
              <a:t>v</a:t>
            </a:r>
            <a:r>
              <a:rPr lang="cs-CZ" sz="2000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 = 4,6 m · 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-1</a:t>
            </a:r>
            <a:endParaRPr lang="cs-CZ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cs-CZ" sz="2000" b="0" i="0" dirty="0">
                <a:solidFill>
                  <a:srgbClr val="000000"/>
                </a:solidFill>
                <a:effectLst/>
              </a:rPr>
              <a:t>v = ?</a:t>
            </a:r>
          </a:p>
          <a:p>
            <a:pPr algn="l"/>
            <a:r>
              <a:rPr lang="el-GR" sz="2000" b="0" i="0" dirty="0">
                <a:solidFill>
                  <a:srgbClr val="000000"/>
                </a:solidFill>
                <a:effectLst/>
              </a:rPr>
              <a:t>α = ? </a:t>
            </a:r>
          </a:p>
          <a:p>
            <a:pPr algn="just"/>
            <a:endParaRPr lang="cs-CZ" sz="2000" dirty="0"/>
          </a:p>
        </p:txBody>
      </p:sp>
      <p:pic>
        <p:nvPicPr>
          <p:cNvPr id="283650" name="Picture 2">
            <a:extLst>
              <a:ext uri="{FF2B5EF4-FFF2-40B4-BE49-F238E27FC236}">
                <a16:creationId xmlns:a16="http://schemas.microsoft.com/office/drawing/2014/main" id="{85BD9062-9B96-488D-ABFD-E0641C179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55" y="1607524"/>
            <a:ext cx="1551064" cy="172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1C24EF-1574-4298-9BD2-03BEC68C3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653" y="1946801"/>
            <a:ext cx="1819275" cy="10763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A2D76F3-8DB3-4FC6-A682-E9CF5C1AE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87" y="1834151"/>
            <a:ext cx="1209675" cy="12763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205BA1C-ED08-4B44-BED3-94B606B274BE}"/>
              </a:ext>
            </a:extLst>
          </p:cNvPr>
          <p:cNvSpPr txBox="1"/>
          <p:nvPr/>
        </p:nvSpPr>
        <p:spPr>
          <a:xfrm>
            <a:off x="114299" y="3337128"/>
            <a:ext cx="8629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Motorový člun plující po řece urazil vzdálenost 120 m při plavbě po proudu za 14 s, při plavně proti proudu za 24 s. Určete rychlost člunu vzhledem k vodě a rychlost proudu v řece (předpokládejte, že rychlosti jsou konstantní). </a:t>
            </a:r>
            <a:endParaRPr lang="cs-CZ" sz="2000" dirty="0">
              <a:solidFill>
                <a:srgbClr val="FF0000"/>
              </a:solidFill>
            </a:endParaRPr>
          </a:p>
          <a:p>
            <a:pPr algn="just"/>
            <a:endParaRPr lang="cs-CZ" sz="800" dirty="0">
              <a:solidFill>
                <a:srgbClr val="FF0000"/>
              </a:solidFill>
            </a:endParaRPr>
          </a:p>
          <a:p>
            <a:pPr algn="just"/>
            <a:r>
              <a:rPr lang="cs-CZ" sz="2000" dirty="0"/>
              <a:t>s = 120 m</a:t>
            </a:r>
          </a:p>
          <a:p>
            <a:pPr algn="just"/>
            <a:r>
              <a:rPr lang="cs-CZ" sz="2000" dirty="0"/>
              <a:t>t</a:t>
            </a:r>
            <a:r>
              <a:rPr lang="cs-CZ" sz="2000" baseline="-25000" dirty="0"/>
              <a:t>1</a:t>
            </a:r>
            <a:r>
              <a:rPr lang="cs-CZ" sz="2000" dirty="0"/>
              <a:t> = 14 s</a:t>
            </a:r>
          </a:p>
          <a:p>
            <a:pPr algn="just"/>
            <a:r>
              <a:rPr lang="cs-CZ" sz="2000" dirty="0"/>
              <a:t>t</a:t>
            </a:r>
            <a:r>
              <a:rPr lang="cs-CZ" sz="2000" baseline="-25000" dirty="0"/>
              <a:t>2</a:t>
            </a:r>
            <a:r>
              <a:rPr lang="cs-CZ" sz="2000" dirty="0"/>
              <a:t> = 24 s</a:t>
            </a:r>
          </a:p>
          <a:p>
            <a:pPr algn="just"/>
            <a:r>
              <a:rPr lang="cs-CZ" sz="2000" dirty="0" err="1"/>
              <a:t>v</a:t>
            </a:r>
            <a:r>
              <a:rPr lang="cs-CZ" sz="2000" baseline="-25000" dirty="0" err="1"/>
              <a:t>cl</a:t>
            </a:r>
            <a:r>
              <a:rPr lang="cs-CZ" sz="2000" dirty="0"/>
              <a:t> = ?</a:t>
            </a:r>
            <a:endParaRPr lang="cs-CZ" sz="2000" u="sng" baseline="30000" dirty="0"/>
          </a:p>
          <a:p>
            <a:pPr algn="just"/>
            <a:r>
              <a:rPr lang="cs-CZ" sz="2000" dirty="0" err="1"/>
              <a:t>v</a:t>
            </a:r>
            <a:r>
              <a:rPr lang="cs-CZ" sz="2000" baseline="-25000" dirty="0" err="1"/>
              <a:t>r</a:t>
            </a:r>
            <a:r>
              <a:rPr lang="cs-CZ" sz="2000" dirty="0"/>
              <a:t> =?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8E8796A-BB16-49F2-97C2-5A700D5DC3D8}"/>
              </a:ext>
            </a:extLst>
          </p:cNvPr>
          <p:cNvSpPr txBox="1"/>
          <p:nvPr/>
        </p:nvSpPr>
        <p:spPr>
          <a:xfrm>
            <a:off x="2190359" y="4489783"/>
            <a:ext cx="37385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cs-CZ" sz="2000" dirty="0" err="1"/>
              <a:t>v</a:t>
            </a:r>
            <a:r>
              <a:rPr lang="cs-CZ" sz="2000" baseline="-25000" dirty="0" err="1"/>
              <a:t>cl</a:t>
            </a:r>
            <a:r>
              <a:rPr lang="cs-CZ" sz="2000" dirty="0"/>
              <a:t> + </a:t>
            </a:r>
            <a:r>
              <a:rPr lang="cs-CZ" sz="2000" dirty="0" err="1"/>
              <a:t>v</a:t>
            </a:r>
            <a:r>
              <a:rPr lang="cs-CZ" sz="2000" baseline="-25000" dirty="0" err="1"/>
              <a:t>r</a:t>
            </a:r>
            <a:r>
              <a:rPr lang="cs-CZ" sz="2000" dirty="0"/>
              <a:t> = s/t</a:t>
            </a:r>
            <a:r>
              <a:rPr lang="cs-CZ" sz="2000" baseline="-25000" dirty="0"/>
              <a:t>1</a:t>
            </a:r>
            <a:r>
              <a:rPr lang="cs-CZ" sz="2000" dirty="0"/>
              <a:t> = 120/14 = 8,57 m.s</a:t>
            </a:r>
            <a:r>
              <a:rPr lang="cs-CZ" sz="2000" baseline="30000" dirty="0"/>
              <a:t>-1</a:t>
            </a:r>
            <a:r>
              <a:rPr lang="cs-CZ" sz="2000" baseline="-25000" dirty="0"/>
              <a:t> </a:t>
            </a:r>
            <a:endParaRPr lang="cs-CZ" sz="2000" dirty="0"/>
          </a:p>
          <a:p>
            <a:pPr algn="just"/>
            <a:r>
              <a:rPr lang="cs-CZ" sz="2000" dirty="0" err="1"/>
              <a:t>v</a:t>
            </a:r>
            <a:r>
              <a:rPr lang="cs-CZ" sz="2000" baseline="-25000" dirty="0" err="1"/>
              <a:t>cl</a:t>
            </a:r>
            <a:r>
              <a:rPr lang="cs-CZ" sz="2000" dirty="0"/>
              <a:t> - </a:t>
            </a:r>
            <a:r>
              <a:rPr lang="cs-CZ" sz="2000" dirty="0" err="1"/>
              <a:t>v</a:t>
            </a:r>
            <a:r>
              <a:rPr lang="cs-CZ" sz="2000" baseline="-25000" dirty="0" err="1"/>
              <a:t>r</a:t>
            </a:r>
            <a:r>
              <a:rPr lang="cs-CZ" sz="2000" dirty="0"/>
              <a:t> = s/t</a:t>
            </a:r>
            <a:r>
              <a:rPr lang="cs-CZ" sz="2000" baseline="-25000" dirty="0"/>
              <a:t>2</a:t>
            </a:r>
            <a:r>
              <a:rPr lang="cs-CZ" sz="2000" dirty="0"/>
              <a:t> = 120/24 = 5 m.s</a:t>
            </a:r>
            <a:r>
              <a:rPr lang="cs-CZ" sz="2000" baseline="30000" dirty="0"/>
              <a:t>-1</a:t>
            </a:r>
            <a:endParaRPr lang="cs-CZ" sz="2000" dirty="0"/>
          </a:p>
          <a:p>
            <a:pPr algn="just"/>
            <a:endParaRPr lang="cs-CZ" sz="800" dirty="0"/>
          </a:p>
          <a:p>
            <a:pPr algn="just"/>
            <a:r>
              <a:rPr lang="cs-CZ" sz="2000" dirty="0" err="1"/>
              <a:t>v</a:t>
            </a:r>
            <a:r>
              <a:rPr lang="cs-CZ" sz="2000" baseline="-25000" dirty="0" err="1"/>
              <a:t>r</a:t>
            </a:r>
            <a:r>
              <a:rPr lang="cs-CZ" sz="2000" dirty="0"/>
              <a:t> = 8,6 - </a:t>
            </a:r>
            <a:r>
              <a:rPr lang="cs-CZ" sz="2000" dirty="0" err="1"/>
              <a:t>v</a:t>
            </a:r>
            <a:r>
              <a:rPr lang="cs-CZ" sz="2000" baseline="-25000" dirty="0" err="1"/>
              <a:t>cl</a:t>
            </a:r>
            <a:endParaRPr lang="cs-CZ" sz="2000" baseline="30000" dirty="0"/>
          </a:p>
          <a:p>
            <a:pPr algn="just"/>
            <a:r>
              <a:rPr lang="cs-CZ" sz="2000" dirty="0" err="1"/>
              <a:t>v</a:t>
            </a:r>
            <a:r>
              <a:rPr lang="cs-CZ" sz="2000" baseline="-25000" dirty="0" err="1"/>
              <a:t>cl</a:t>
            </a:r>
            <a:r>
              <a:rPr lang="cs-CZ" sz="2000" dirty="0"/>
              <a:t> = 5 + </a:t>
            </a:r>
            <a:r>
              <a:rPr lang="cs-CZ" sz="2000" dirty="0" err="1"/>
              <a:t>v</a:t>
            </a:r>
            <a:r>
              <a:rPr lang="cs-CZ" sz="2000" baseline="-25000" dirty="0" err="1"/>
              <a:t>r</a:t>
            </a:r>
            <a:r>
              <a:rPr lang="cs-CZ" sz="2000" dirty="0"/>
              <a:t> = 5 + 8,57 - </a:t>
            </a:r>
            <a:r>
              <a:rPr lang="cs-CZ" sz="2000" dirty="0" err="1"/>
              <a:t>v</a:t>
            </a:r>
            <a:r>
              <a:rPr lang="cs-CZ" sz="2000" baseline="-25000" dirty="0" err="1"/>
              <a:t>cl</a:t>
            </a:r>
            <a:endParaRPr lang="cs-CZ" sz="2000" dirty="0"/>
          </a:p>
          <a:p>
            <a:r>
              <a:rPr lang="cs-CZ" sz="2000" dirty="0" err="1"/>
              <a:t>v</a:t>
            </a:r>
            <a:r>
              <a:rPr lang="cs-CZ" sz="2000" baseline="-25000" dirty="0" err="1"/>
              <a:t>cl</a:t>
            </a:r>
            <a:r>
              <a:rPr lang="cs-CZ" sz="2000" dirty="0"/>
              <a:t> = (5 + 8,6)/2 = </a:t>
            </a:r>
            <a:r>
              <a:rPr lang="cs-CZ" sz="2000" u="sng" dirty="0"/>
              <a:t>6,8 m.s</a:t>
            </a:r>
            <a:r>
              <a:rPr lang="cs-CZ" sz="2000" u="sng" baseline="30000" dirty="0"/>
              <a:t>-1</a:t>
            </a:r>
          </a:p>
          <a:p>
            <a:r>
              <a:rPr lang="cs-CZ" sz="2000" dirty="0" err="1"/>
              <a:t>v</a:t>
            </a:r>
            <a:r>
              <a:rPr lang="cs-CZ" sz="2000" baseline="-25000" dirty="0" err="1"/>
              <a:t>r</a:t>
            </a:r>
            <a:r>
              <a:rPr lang="cs-CZ" sz="2000" dirty="0"/>
              <a:t> = 8,6 - </a:t>
            </a:r>
            <a:r>
              <a:rPr lang="cs-CZ" sz="2000" dirty="0" err="1"/>
              <a:t>v</a:t>
            </a:r>
            <a:r>
              <a:rPr lang="cs-CZ" sz="2000" baseline="-25000" dirty="0" err="1"/>
              <a:t>cl</a:t>
            </a:r>
            <a:r>
              <a:rPr lang="cs-CZ" sz="2000" baseline="-25000" dirty="0"/>
              <a:t> </a:t>
            </a:r>
            <a:r>
              <a:rPr lang="cs-CZ" sz="2000" dirty="0"/>
              <a:t>= 8,6 - 6,8 = </a:t>
            </a:r>
            <a:r>
              <a:rPr lang="cs-CZ" sz="2000" u="sng" dirty="0"/>
              <a:t>1,8 m.s</a:t>
            </a:r>
            <a:r>
              <a:rPr lang="cs-CZ" sz="2000" u="sng" baseline="30000" dirty="0"/>
              <a:t>-1</a:t>
            </a:r>
            <a:endParaRPr lang="cs-CZ" sz="2000" u="sng" dirty="0"/>
          </a:p>
        </p:txBody>
      </p:sp>
    </p:spTree>
    <p:extLst>
      <p:ext uri="{BB962C8B-B14F-4D97-AF65-F5344CB8AC3E}">
        <p14:creationId xmlns:p14="http://schemas.microsoft.com/office/powerpoint/2010/main" val="372096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643C93C-2C09-449D-AB63-1587D40232BB}"/>
              </a:ext>
            </a:extLst>
          </p:cNvPr>
          <p:cNvSpPr txBox="1"/>
          <p:nvPr/>
        </p:nvSpPr>
        <p:spPr>
          <a:xfrm>
            <a:off x="143038" y="300930"/>
            <a:ext cx="889618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solidFill>
                  <a:srgbClr val="000000"/>
                </a:solidFill>
                <a:effectLst/>
              </a:rPr>
              <a:t>Volně padající kámen má v jednom bodě své dráhy okamžitou rychlost 5 m·s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−1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 a v jiném, níže položeném bodě, má rychlost 8 m·s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−1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. Za jaký čas doletí kámen z prvního bodu do druhého a jak daleko jsou oba dva body od sebe vzdálené?</a:t>
            </a:r>
          </a:p>
          <a:p>
            <a:pPr algn="just"/>
            <a:endParaRPr lang="cs-CZ" sz="800" dirty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v</a:t>
            </a:r>
            <a:r>
              <a:rPr lang="cs-CZ" sz="2000" baseline="-25000" dirty="0">
                <a:solidFill>
                  <a:srgbClr val="000000"/>
                </a:solidFill>
              </a:rPr>
              <a:t>1</a:t>
            </a:r>
            <a:r>
              <a:rPr lang="cs-CZ" sz="2000" dirty="0">
                <a:solidFill>
                  <a:srgbClr val="000000"/>
                </a:solidFill>
              </a:rPr>
              <a:t> =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5 m·s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−1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v</a:t>
            </a:r>
            <a:r>
              <a:rPr lang="cs-CZ" sz="2000" baseline="-25000" dirty="0">
                <a:solidFill>
                  <a:srgbClr val="000000"/>
                </a:solidFill>
              </a:rPr>
              <a:t>2</a:t>
            </a:r>
            <a:r>
              <a:rPr lang="cs-CZ" sz="2000" dirty="0">
                <a:solidFill>
                  <a:srgbClr val="000000"/>
                </a:solidFill>
              </a:rPr>
              <a:t> =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8 m·s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−1</a:t>
            </a:r>
          </a:p>
          <a:p>
            <a:pPr algn="just"/>
            <a:r>
              <a:rPr lang="cs-CZ" sz="2000" dirty="0"/>
              <a:t>t = ?</a:t>
            </a:r>
          </a:p>
          <a:p>
            <a:pPr algn="just"/>
            <a:r>
              <a:rPr lang="cs-CZ" sz="2000" dirty="0"/>
              <a:t>s = ?</a:t>
            </a:r>
          </a:p>
          <a:p>
            <a:pPr algn="just"/>
            <a:r>
              <a:rPr lang="cs-CZ" sz="2000" dirty="0"/>
              <a:t>g = 9,81 m.s</a:t>
            </a:r>
            <a:r>
              <a:rPr lang="cs-CZ" sz="2000" baseline="30000" dirty="0"/>
              <a:t>-2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v</a:t>
            </a:r>
            <a:r>
              <a:rPr lang="cs-CZ" sz="2000" baseline="-25000" dirty="0"/>
              <a:t>1</a:t>
            </a:r>
            <a:r>
              <a:rPr lang="cs-CZ" sz="2000" dirty="0"/>
              <a:t> = g.t</a:t>
            </a:r>
            <a:r>
              <a:rPr lang="cs-CZ" sz="2000" baseline="-25000" dirty="0"/>
              <a:t>1</a:t>
            </a:r>
          </a:p>
          <a:p>
            <a:pPr algn="just"/>
            <a:r>
              <a:rPr lang="cs-CZ" sz="2000" dirty="0"/>
              <a:t>v</a:t>
            </a:r>
            <a:r>
              <a:rPr lang="cs-CZ" sz="2000" baseline="-25000" dirty="0"/>
              <a:t>2</a:t>
            </a:r>
            <a:r>
              <a:rPr lang="cs-CZ" sz="2000" dirty="0"/>
              <a:t> = g.t</a:t>
            </a:r>
            <a:r>
              <a:rPr lang="cs-CZ" sz="2000" baseline="-25000" dirty="0"/>
              <a:t>2</a:t>
            </a:r>
          </a:p>
          <a:p>
            <a:pPr algn="just"/>
            <a:r>
              <a:rPr lang="cs-CZ" sz="2000" dirty="0"/>
              <a:t>t = t</a:t>
            </a:r>
            <a:r>
              <a:rPr lang="cs-CZ" sz="2000" baseline="-25000" dirty="0"/>
              <a:t>2</a:t>
            </a:r>
            <a:r>
              <a:rPr lang="cs-CZ" sz="2000" dirty="0"/>
              <a:t> – t</a:t>
            </a:r>
            <a:r>
              <a:rPr lang="cs-CZ" sz="2000" baseline="-25000" dirty="0"/>
              <a:t>1</a:t>
            </a:r>
            <a:r>
              <a:rPr lang="cs-CZ" sz="2000" dirty="0"/>
              <a:t> = (</a:t>
            </a:r>
            <a:r>
              <a:rPr lang="cs-CZ" sz="2000" dirty="0">
                <a:solidFill>
                  <a:srgbClr val="000000"/>
                </a:solidFill>
              </a:rPr>
              <a:t>v</a:t>
            </a:r>
            <a:r>
              <a:rPr lang="cs-CZ" sz="2000" baseline="-25000" dirty="0">
                <a:solidFill>
                  <a:srgbClr val="000000"/>
                </a:solidFill>
              </a:rPr>
              <a:t>2</a:t>
            </a:r>
            <a:r>
              <a:rPr lang="cs-CZ" sz="2000" dirty="0">
                <a:solidFill>
                  <a:srgbClr val="000000"/>
                </a:solidFill>
              </a:rPr>
              <a:t>-v</a:t>
            </a:r>
            <a:r>
              <a:rPr lang="cs-CZ" sz="2000" baseline="-25000" dirty="0">
                <a:solidFill>
                  <a:srgbClr val="000000"/>
                </a:solidFill>
              </a:rPr>
              <a:t>1</a:t>
            </a:r>
            <a:r>
              <a:rPr lang="cs-CZ" sz="2000" dirty="0">
                <a:solidFill>
                  <a:srgbClr val="000000"/>
                </a:solidFill>
              </a:rPr>
              <a:t> )/g = (8-5)/9,81 = </a:t>
            </a:r>
            <a:r>
              <a:rPr lang="cs-CZ" sz="2000" u="sng" dirty="0">
                <a:solidFill>
                  <a:srgbClr val="000000"/>
                </a:solidFill>
              </a:rPr>
              <a:t>0,3 s</a:t>
            </a:r>
            <a:endParaRPr lang="cs-CZ" sz="2000" u="sng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248686-BCED-40FA-ABEF-6FB987940979}"/>
              </a:ext>
            </a:extLst>
          </p:cNvPr>
          <p:cNvSpPr txBox="1"/>
          <p:nvPr/>
        </p:nvSpPr>
        <p:spPr>
          <a:xfrm>
            <a:off x="3548062" y="1347380"/>
            <a:ext cx="43433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s</a:t>
            </a:r>
            <a:r>
              <a:rPr lang="cs-CZ" sz="2000" baseline="-25000" dirty="0"/>
              <a:t>1</a:t>
            </a:r>
            <a:r>
              <a:rPr lang="cs-CZ" sz="2000" dirty="0"/>
              <a:t> = ½.g.t</a:t>
            </a:r>
            <a:r>
              <a:rPr lang="cs-CZ" sz="2000" baseline="-25000" dirty="0"/>
              <a:t>1</a:t>
            </a:r>
            <a:r>
              <a:rPr lang="cs-CZ" sz="2000" baseline="30000" dirty="0"/>
              <a:t>2</a:t>
            </a:r>
            <a:endParaRPr lang="cs-CZ" sz="2000" dirty="0"/>
          </a:p>
          <a:p>
            <a:r>
              <a:rPr lang="cs-CZ" sz="2000" dirty="0"/>
              <a:t>s</a:t>
            </a:r>
            <a:r>
              <a:rPr lang="cs-CZ" sz="2000" baseline="-25000" dirty="0"/>
              <a:t>2</a:t>
            </a:r>
            <a:r>
              <a:rPr lang="cs-CZ" sz="2000" dirty="0"/>
              <a:t> = ½.g.t</a:t>
            </a:r>
            <a:r>
              <a:rPr lang="cs-CZ" sz="2000" baseline="-25000" dirty="0"/>
              <a:t>2</a:t>
            </a:r>
            <a:r>
              <a:rPr lang="cs-CZ" sz="2000" baseline="30000" dirty="0"/>
              <a:t>2</a:t>
            </a:r>
            <a:endParaRPr lang="cs-CZ" sz="2000" dirty="0"/>
          </a:p>
          <a:p>
            <a:r>
              <a:rPr lang="cs-CZ" sz="2000" dirty="0"/>
              <a:t>s = s</a:t>
            </a:r>
            <a:r>
              <a:rPr lang="cs-CZ" sz="2000" baseline="-25000" dirty="0"/>
              <a:t>2</a:t>
            </a:r>
            <a:r>
              <a:rPr lang="cs-CZ" sz="2000" dirty="0"/>
              <a:t> - s</a:t>
            </a:r>
            <a:r>
              <a:rPr lang="cs-CZ" sz="2000" baseline="-25000" dirty="0"/>
              <a:t>1</a:t>
            </a:r>
            <a:r>
              <a:rPr lang="cs-CZ" sz="2000" dirty="0"/>
              <a:t> = g.(t</a:t>
            </a:r>
            <a:r>
              <a:rPr lang="cs-CZ" sz="2000" baseline="-25000" dirty="0"/>
              <a:t>2</a:t>
            </a:r>
            <a:r>
              <a:rPr lang="cs-CZ" sz="2000" baseline="30000" dirty="0"/>
              <a:t>2 </a:t>
            </a:r>
            <a:r>
              <a:rPr lang="cs-CZ" sz="2000" dirty="0"/>
              <a:t>– t</a:t>
            </a:r>
            <a:r>
              <a:rPr lang="cs-CZ" sz="2000" baseline="-25000" dirty="0"/>
              <a:t>1</a:t>
            </a:r>
            <a:r>
              <a:rPr lang="cs-CZ" sz="2000" baseline="30000" dirty="0"/>
              <a:t>2</a:t>
            </a:r>
            <a:r>
              <a:rPr lang="cs-CZ" sz="2000" dirty="0"/>
              <a:t>)/2</a:t>
            </a:r>
          </a:p>
          <a:p>
            <a:r>
              <a:rPr lang="cs-CZ" sz="2000" dirty="0"/>
              <a:t>s = g.((v</a:t>
            </a:r>
            <a:r>
              <a:rPr lang="cs-CZ" sz="2000" baseline="-25000" dirty="0"/>
              <a:t>2</a:t>
            </a:r>
            <a:r>
              <a:rPr lang="cs-CZ" sz="2000" dirty="0"/>
              <a:t>/g)</a:t>
            </a:r>
            <a:r>
              <a:rPr lang="cs-CZ" sz="2000" baseline="30000" dirty="0"/>
              <a:t>2 </a:t>
            </a:r>
            <a:r>
              <a:rPr lang="cs-CZ" sz="2000" dirty="0"/>
              <a:t>– ((v</a:t>
            </a:r>
            <a:r>
              <a:rPr lang="cs-CZ" sz="2000" baseline="-25000" dirty="0"/>
              <a:t>1</a:t>
            </a:r>
            <a:r>
              <a:rPr lang="cs-CZ" sz="2000" dirty="0"/>
              <a:t>/g)</a:t>
            </a:r>
            <a:r>
              <a:rPr lang="cs-CZ" sz="2000" baseline="30000" dirty="0"/>
              <a:t>2</a:t>
            </a:r>
            <a:r>
              <a:rPr lang="cs-CZ" sz="2000" dirty="0"/>
              <a:t>)/2 = (v</a:t>
            </a:r>
            <a:r>
              <a:rPr lang="cs-CZ" sz="2000" baseline="-25000" dirty="0"/>
              <a:t>2</a:t>
            </a:r>
            <a:r>
              <a:rPr lang="cs-CZ" sz="2000" baseline="30000" dirty="0"/>
              <a:t>2 </a:t>
            </a:r>
            <a:r>
              <a:rPr lang="cs-CZ" sz="2000" dirty="0"/>
              <a:t>– v</a:t>
            </a:r>
            <a:r>
              <a:rPr lang="cs-CZ" sz="2000" baseline="-25000" dirty="0"/>
              <a:t>1</a:t>
            </a:r>
            <a:r>
              <a:rPr lang="cs-CZ" sz="2000" baseline="30000" dirty="0"/>
              <a:t>2</a:t>
            </a:r>
            <a:r>
              <a:rPr lang="cs-CZ" sz="2000" dirty="0"/>
              <a:t>)/2.g</a:t>
            </a:r>
          </a:p>
          <a:p>
            <a:r>
              <a:rPr lang="cs-CZ" sz="2000" dirty="0"/>
              <a:t>s = (8</a:t>
            </a:r>
            <a:r>
              <a:rPr lang="cs-CZ" sz="2000" baseline="30000" dirty="0"/>
              <a:t>2 </a:t>
            </a:r>
            <a:r>
              <a:rPr lang="cs-CZ" sz="2000" dirty="0"/>
              <a:t>– 5</a:t>
            </a:r>
            <a:r>
              <a:rPr lang="cs-CZ" sz="2000" baseline="30000" dirty="0"/>
              <a:t>2</a:t>
            </a:r>
            <a:r>
              <a:rPr lang="cs-CZ" sz="2000" dirty="0"/>
              <a:t>)/2.9,81 = </a:t>
            </a:r>
            <a:r>
              <a:rPr lang="cs-CZ" sz="2000" u="sng" dirty="0"/>
              <a:t>2 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A5696D3-EC39-4F6A-89D3-3CA95AAE141F}"/>
              </a:ext>
            </a:extLst>
          </p:cNvPr>
          <p:cNvSpPr txBox="1"/>
          <p:nvPr/>
        </p:nvSpPr>
        <p:spPr>
          <a:xfrm>
            <a:off x="143038" y="4255882"/>
            <a:ext cx="8743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</a:t>
            </a:r>
            <a:r>
              <a:rPr lang="cs-CZ" sz="2000" dirty="0"/>
              <a:t>á</a:t>
            </a:r>
            <a:r>
              <a:rPr lang="en-US" sz="2000" dirty="0"/>
              <a:t>men je </a:t>
            </a:r>
            <a:r>
              <a:rPr lang="cs-CZ" sz="2000" dirty="0"/>
              <a:t>vržen svisle dolů do propasti o hloubce 90 m </a:t>
            </a:r>
            <a:r>
              <a:rPr lang="cs-CZ" sz="2000" b="0" i="0" dirty="0">
                <a:effectLst/>
              </a:rPr>
              <a:t>počáteční rychlostí 15 m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s</a:t>
            </a:r>
            <a:r>
              <a:rPr lang="cs-CZ" sz="2000" b="0" i="0" baseline="30000" dirty="0">
                <a:effectLst/>
              </a:rPr>
              <a:t>-1</a:t>
            </a:r>
            <a:r>
              <a:rPr lang="cs-CZ" sz="2000" b="0" i="0" dirty="0">
                <a:effectLst/>
              </a:rPr>
              <a:t>. Za jakou dobu a jakou rychlostí dopadne? (g = 10 m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s</a:t>
            </a:r>
            <a:r>
              <a:rPr lang="cs-CZ" sz="2000" b="0" i="0" baseline="30000" dirty="0">
                <a:effectLst/>
              </a:rPr>
              <a:t>-2</a:t>
            </a:r>
            <a:r>
              <a:rPr lang="cs-CZ" sz="2000" b="0" i="0" dirty="0">
                <a:effectLst/>
              </a:rPr>
              <a:t>)</a:t>
            </a:r>
            <a:endParaRPr lang="en-US" sz="2000" dirty="0"/>
          </a:p>
          <a:p>
            <a:pPr algn="just"/>
            <a:endParaRPr lang="en-US" sz="800" dirty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v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  <a:r>
              <a:rPr lang="cs-CZ" sz="2000" dirty="0">
                <a:solidFill>
                  <a:srgbClr val="000000"/>
                </a:solidFill>
              </a:rPr>
              <a:t> = </a:t>
            </a:r>
            <a:r>
              <a:rPr lang="en-US" sz="2000" dirty="0">
                <a:solidFill>
                  <a:srgbClr val="000000"/>
                </a:solidFill>
              </a:rPr>
              <a:t>1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5 m·s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−1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h</a:t>
            </a:r>
            <a:r>
              <a:rPr lang="cs-CZ" sz="2000" dirty="0">
                <a:solidFill>
                  <a:srgbClr val="000000"/>
                </a:solidFill>
              </a:rPr>
              <a:t> =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90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 m</a:t>
            </a:r>
            <a:endParaRPr lang="cs-CZ" sz="2000" b="0" i="0" baseline="30000" dirty="0">
              <a:solidFill>
                <a:srgbClr val="000000"/>
              </a:solidFill>
              <a:effectLst/>
            </a:endParaRPr>
          </a:p>
          <a:p>
            <a:r>
              <a:rPr lang="cs-CZ" sz="2000" b="0" i="0" dirty="0">
                <a:effectLst/>
              </a:rPr>
              <a:t>g = 10 m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s</a:t>
            </a:r>
            <a:r>
              <a:rPr lang="cs-CZ" sz="2000" b="0" i="0" baseline="30000" dirty="0">
                <a:effectLst/>
              </a:rPr>
              <a:t>-2</a:t>
            </a:r>
            <a:endParaRPr lang="cs-CZ" sz="2000" dirty="0"/>
          </a:p>
        </p:txBody>
      </p:sp>
      <p:pic>
        <p:nvPicPr>
          <p:cNvPr id="9218" name="Picture 2" descr="$h=h_0-v_0t-\frac12gt^2$">
            <a:extLst>
              <a:ext uri="{FF2B5EF4-FFF2-40B4-BE49-F238E27FC236}">
                <a16:creationId xmlns:a16="http://schemas.microsoft.com/office/drawing/2014/main" id="{57ACB2BD-C621-4D2E-86D8-48370F0D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2" y="6101154"/>
            <a:ext cx="1953818" cy="4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$0=90-15t-5t^2$">
            <a:extLst>
              <a:ext uri="{FF2B5EF4-FFF2-40B4-BE49-F238E27FC236}">
                <a16:creationId xmlns:a16="http://schemas.microsoft.com/office/drawing/2014/main" id="{85B982BB-C84C-43E6-9FDE-B020BF55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33" y="5071476"/>
            <a:ext cx="1719417" cy="20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$t^2+3t-18=0$">
            <a:extLst>
              <a:ext uri="{FF2B5EF4-FFF2-40B4-BE49-F238E27FC236}">
                <a16:creationId xmlns:a16="http://schemas.microsoft.com/office/drawing/2014/main" id="{AFBC5EBA-07C1-4CFB-9413-3CE9DE096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27" y="5452797"/>
            <a:ext cx="1426627" cy="20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$(t+6)(t-3)=0$">
            <a:extLst>
              <a:ext uri="{FF2B5EF4-FFF2-40B4-BE49-F238E27FC236}">
                <a16:creationId xmlns:a16="http://schemas.microsoft.com/office/drawing/2014/main" id="{2B5448A9-6742-463C-AE19-E31216A8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17" y="5862287"/>
            <a:ext cx="1548337" cy="2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$t=3$">
            <a:extLst>
              <a:ext uri="{FF2B5EF4-FFF2-40B4-BE49-F238E27FC236}">
                <a16:creationId xmlns:a16="http://schemas.microsoft.com/office/drawing/2014/main" id="{2DF256E8-BA97-473E-B520-C94DDCEEF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27" y="6241064"/>
            <a:ext cx="453835" cy="1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0392A96D-80D7-471C-861F-4D56D121DE81}"/>
              </a:ext>
            </a:extLst>
          </p:cNvPr>
          <p:cNvSpPr txBox="1"/>
          <p:nvPr/>
        </p:nvSpPr>
        <p:spPr>
          <a:xfrm>
            <a:off x="3999593" y="6265617"/>
            <a:ext cx="246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en-US" dirty="0"/>
              <a:t>o</a:t>
            </a:r>
            <a:r>
              <a:rPr lang="cs-CZ" dirty="0"/>
              <a:t>ř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cs-CZ" dirty="0"/>
              <a:t>t = </a:t>
            </a:r>
            <a:r>
              <a:rPr lang="en-US" dirty="0"/>
              <a:t>-6</a:t>
            </a:r>
            <a:r>
              <a:rPr lang="cs-CZ" dirty="0"/>
              <a:t> nemá smysl</a:t>
            </a:r>
            <a:r>
              <a:rPr lang="en-US" dirty="0"/>
              <a:t> </a:t>
            </a:r>
            <a:endParaRPr lang="cs-CZ" dirty="0"/>
          </a:p>
        </p:txBody>
      </p:sp>
      <p:pic>
        <p:nvPicPr>
          <p:cNvPr id="9228" name="Picture 12" descr="$v=v_0+gt$">
            <a:extLst>
              <a:ext uri="{FF2B5EF4-FFF2-40B4-BE49-F238E27FC236}">
                <a16:creationId xmlns:a16="http://schemas.microsoft.com/office/drawing/2014/main" id="{0625AD04-052B-42F0-B407-823D8DA2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5071475"/>
            <a:ext cx="1185862" cy="2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$v=15+3\cdot10=45$">
            <a:extLst>
              <a:ext uri="{FF2B5EF4-FFF2-40B4-BE49-F238E27FC236}">
                <a16:creationId xmlns:a16="http://schemas.microsoft.com/office/drawing/2014/main" id="{54C9E81E-8FA2-44C8-854E-6F95A5801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5469646"/>
            <a:ext cx="2034951" cy="1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6E6206F5-B3FD-441F-94E4-51947BA7BFBE}"/>
              </a:ext>
            </a:extLst>
          </p:cNvPr>
          <p:cNvSpPr txBox="1"/>
          <p:nvPr/>
        </p:nvSpPr>
        <p:spPr>
          <a:xfrm>
            <a:off x="7421339" y="5369272"/>
            <a:ext cx="770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m.s</a:t>
            </a:r>
            <a:r>
              <a:rPr lang="cs-CZ" sz="2000" baseline="30000" dirty="0"/>
              <a:t>-1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83A6CEEB-5907-4D2F-9C39-E4343983062F}"/>
              </a:ext>
            </a:extLst>
          </p:cNvPr>
          <p:cNvCxnSpPr>
            <a:cxnSpLocks/>
          </p:cNvCxnSpPr>
          <p:nvPr/>
        </p:nvCxnSpPr>
        <p:spPr>
          <a:xfrm>
            <a:off x="7210365" y="5726710"/>
            <a:ext cx="6810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76A182B3-6961-46BC-B1BA-761AC1EFFFBA}"/>
              </a:ext>
            </a:extLst>
          </p:cNvPr>
          <p:cNvCxnSpPr>
            <a:cxnSpLocks/>
          </p:cNvCxnSpPr>
          <p:nvPr/>
        </p:nvCxnSpPr>
        <p:spPr>
          <a:xfrm>
            <a:off x="3370628" y="6456470"/>
            <a:ext cx="3427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F8E053A-4EEE-47C1-8784-BB2BC34E9286}"/>
              </a:ext>
            </a:extLst>
          </p:cNvPr>
          <p:cNvSpPr txBox="1"/>
          <p:nvPr/>
        </p:nvSpPr>
        <p:spPr>
          <a:xfrm>
            <a:off x="3502674" y="6116648"/>
            <a:ext cx="28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3201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9C61937-5231-4036-AB0E-661F4D96DB36}"/>
              </a:ext>
            </a:extLst>
          </p:cNvPr>
          <p:cNvSpPr txBox="1"/>
          <p:nvPr/>
        </p:nvSpPr>
        <p:spPr>
          <a:xfrm>
            <a:off x="271462" y="335845"/>
            <a:ext cx="860107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Letadlo hmotnosti 15 t startovalo se zrychlením 0,5 m.s</a:t>
            </a:r>
            <a:r>
              <a:rPr lang="cs-CZ" sz="2000" baseline="30000" dirty="0"/>
              <a:t>-2</a:t>
            </a:r>
            <a:r>
              <a:rPr lang="cs-CZ" sz="2000" dirty="0"/>
              <a:t>. Jaká je tažné síla vrtulí? Tření a odpor vzduchu zanedbejte.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m = 15 t = 15 000 kg</a:t>
            </a:r>
          </a:p>
          <a:p>
            <a:pPr algn="just"/>
            <a:r>
              <a:rPr lang="cs-CZ" sz="2000" dirty="0"/>
              <a:t>a = 0,5 m.s</a:t>
            </a:r>
            <a:r>
              <a:rPr lang="cs-CZ" sz="2000" baseline="30000" dirty="0"/>
              <a:t>-2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F = </a:t>
            </a:r>
            <a:r>
              <a:rPr lang="cs-CZ" sz="2000" dirty="0" err="1"/>
              <a:t>m.a</a:t>
            </a:r>
            <a:r>
              <a:rPr lang="cs-CZ" sz="2000" dirty="0"/>
              <a:t> = 15000.0,5 = </a:t>
            </a:r>
            <a:r>
              <a:rPr lang="cs-CZ" sz="2000" u="sng" dirty="0"/>
              <a:t>7500 N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Jak velká síla působí na střelu o hmotnosti 20 g, která proletěla hlavní za 0,01 s a nabyla rychlosti 800 m.s</a:t>
            </a:r>
            <a:r>
              <a:rPr lang="cs-CZ" sz="2000" baseline="30000" dirty="0"/>
              <a:t>-1</a:t>
            </a:r>
            <a:r>
              <a:rPr lang="cs-CZ" sz="2000" dirty="0"/>
              <a:t>? Jak velké rychlosti nabyla při zpětném rázu puška, která vážila 5 kg?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[</a:t>
            </a:r>
            <a:r>
              <a:rPr lang="cs-CZ" sz="2000" dirty="0">
                <a:solidFill>
                  <a:srgbClr val="FF0000"/>
                </a:solidFill>
              </a:rPr>
              <a:t>1600 N, 3,2 m.s</a:t>
            </a:r>
            <a:r>
              <a:rPr lang="cs-CZ" sz="2000" baseline="30000" dirty="0">
                <a:solidFill>
                  <a:srgbClr val="FF0000"/>
                </a:solidFill>
              </a:rPr>
              <a:t>-1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3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E9DC838-5D89-420A-A81B-CE3FA7749B22}"/>
              </a:ext>
            </a:extLst>
          </p:cNvPr>
          <p:cNvSpPr txBox="1"/>
          <p:nvPr/>
        </p:nvSpPr>
        <p:spPr>
          <a:xfrm>
            <a:off x="204787" y="257086"/>
            <a:ext cx="860107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Určete tažnou sílu motoru auta, které se rozjede z klidu za čas 5 s na rychlost 60 km.h</a:t>
            </a:r>
            <a:r>
              <a:rPr lang="cs-CZ" sz="2000" baseline="30000" dirty="0"/>
              <a:t>-1</a:t>
            </a:r>
            <a:r>
              <a:rPr lang="cs-CZ" sz="2000" dirty="0"/>
              <a:t>. Hmotnost auta je m = 1200 kg a odpor proti jízdě je 0,01 tíhové síly. 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b="0" i="0" u="none" strike="noStrike" baseline="0" dirty="0">
                <a:solidFill>
                  <a:srgbClr val="000000"/>
                </a:solidFill>
              </a:rPr>
              <a:t>= pohyb rovnoměrné zrychlený z klidu </a:t>
            </a:r>
          </a:p>
          <a:p>
            <a:pPr algn="just"/>
            <a:r>
              <a:rPr lang="cs-CZ" sz="2000" dirty="0"/>
              <a:t>m = 1200 kg</a:t>
            </a:r>
          </a:p>
          <a:p>
            <a:pPr algn="just"/>
            <a:r>
              <a:rPr lang="cs-CZ" sz="2000" dirty="0"/>
              <a:t>t = 5 s </a:t>
            </a:r>
          </a:p>
          <a:p>
            <a:pPr algn="just"/>
            <a:r>
              <a:rPr lang="cs-CZ" sz="2000" dirty="0"/>
              <a:t>v = 60 km.h</a:t>
            </a:r>
            <a:r>
              <a:rPr lang="cs-CZ" sz="2000" baseline="30000" dirty="0"/>
              <a:t>-1</a:t>
            </a:r>
            <a:r>
              <a:rPr lang="cs-CZ" sz="2000" dirty="0"/>
              <a:t> = 16,7 m.s</a:t>
            </a:r>
            <a:r>
              <a:rPr lang="cs-CZ" sz="2000" baseline="30000" dirty="0"/>
              <a:t>-1</a:t>
            </a:r>
            <a:r>
              <a:rPr lang="cs-CZ" sz="2000" dirty="0"/>
              <a:t> </a:t>
            </a:r>
          </a:p>
          <a:p>
            <a:pPr algn="just"/>
            <a:r>
              <a:rPr lang="cs-CZ" sz="2000" dirty="0" err="1"/>
              <a:t>F</a:t>
            </a:r>
            <a:r>
              <a:rPr lang="cs-CZ" sz="2000" baseline="-25000" dirty="0" err="1"/>
              <a:t>o</a:t>
            </a:r>
            <a:r>
              <a:rPr lang="cs-CZ" sz="2000" dirty="0"/>
              <a:t> = 0,01.m.g = 0,01.1200.9,81 = 117,72 N</a:t>
            </a:r>
          </a:p>
          <a:p>
            <a:pPr algn="just"/>
            <a:r>
              <a:rPr lang="cs-CZ" sz="2000" dirty="0"/>
              <a:t>F</a:t>
            </a:r>
            <a:r>
              <a:rPr lang="cs-CZ" sz="2000" baseline="-25000" dirty="0"/>
              <a:t>t</a:t>
            </a:r>
            <a:r>
              <a:rPr lang="cs-CZ" sz="2000" dirty="0"/>
              <a:t> = ?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a = v/t = 16,67/5 = 3,334 m.s</a:t>
            </a:r>
            <a:r>
              <a:rPr lang="cs-CZ" sz="2000" baseline="30000" dirty="0"/>
              <a:t>-2 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F = F</a:t>
            </a:r>
            <a:r>
              <a:rPr lang="cs-CZ" sz="2000" baseline="-25000" dirty="0"/>
              <a:t>t</a:t>
            </a:r>
            <a:r>
              <a:rPr lang="cs-CZ" sz="2000" dirty="0"/>
              <a:t> – </a:t>
            </a:r>
            <a:r>
              <a:rPr lang="cs-CZ" sz="2000" dirty="0" err="1"/>
              <a:t>F</a:t>
            </a:r>
            <a:r>
              <a:rPr lang="cs-CZ" sz="2000" baseline="-25000" dirty="0" err="1"/>
              <a:t>o</a:t>
            </a:r>
            <a:r>
              <a:rPr lang="cs-CZ" sz="2000" dirty="0"/>
              <a:t> = </a:t>
            </a:r>
            <a:r>
              <a:rPr lang="cs-CZ" sz="2000" dirty="0" err="1"/>
              <a:t>m.a</a:t>
            </a:r>
            <a:r>
              <a:rPr lang="cs-CZ" sz="2000" dirty="0"/>
              <a:t>    odtud  F</a:t>
            </a:r>
            <a:r>
              <a:rPr lang="cs-CZ" sz="2000" baseline="-25000" dirty="0"/>
              <a:t>t</a:t>
            </a:r>
            <a:r>
              <a:rPr lang="cs-CZ" sz="2000" dirty="0"/>
              <a:t> = </a:t>
            </a:r>
            <a:r>
              <a:rPr lang="cs-CZ" sz="2000" dirty="0" err="1"/>
              <a:t>m.a</a:t>
            </a:r>
            <a:r>
              <a:rPr lang="cs-CZ" sz="2000" dirty="0"/>
              <a:t> + </a:t>
            </a:r>
            <a:r>
              <a:rPr lang="cs-CZ" sz="2000" dirty="0" err="1"/>
              <a:t>F</a:t>
            </a:r>
            <a:r>
              <a:rPr lang="cs-CZ" sz="2000" baseline="-25000" dirty="0" err="1"/>
              <a:t>o</a:t>
            </a:r>
            <a:r>
              <a:rPr lang="cs-CZ" sz="2000" dirty="0"/>
              <a:t> = 1200.3,34 + 117,72 = </a:t>
            </a:r>
            <a:r>
              <a:rPr lang="cs-CZ" sz="2000" u="sng" dirty="0"/>
              <a:t>4126 N</a:t>
            </a:r>
          </a:p>
          <a:p>
            <a:pPr algn="just"/>
            <a:endParaRPr lang="cs-CZ" sz="2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CA05254-84ED-4D3C-8B7F-7171FF9A8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127" y="1213653"/>
            <a:ext cx="2680440" cy="158669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7F65193-024F-46C2-A781-10F0CFB34885}"/>
              </a:ext>
            </a:extLst>
          </p:cNvPr>
          <p:cNvSpPr txBox="1"/>
          <p:nvPr/>
        </p:nvSpPr>
        <p:spPr>
          <a:xfrm>
            <a:off x="271462" y="4793040"/>
            <a:ext cx="86010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Maxim</a:t>
            </a:r>
            <a:r>
              <a:rPr lang="cs-CZ" sz="2000" dirty="0"/>
              <a:t>á</a:t>
            </a:r>
            <a:r>
              <a:rPr lang="en-US" sz="2000" dirty="0"/>
              <a:t>ln</a:t>
            </a:r>
            <a:r>
              <a:rPr lang="cs-CZ" sz="2000" dirty="0"/>
              <a:t>í</a:t>
            </a:r>
            <a:r>
              <a:rPr lang="en-US" sz="2000" dirty="0"/>
              <a:t> </a:t>
            </a:r>
            <a:r>
              <a:rPr lang="cs-CZ" sz="2000" dirty="0"/>
              <a:t>z</a:t>
            </a:r>
            <a:r>
              <a:rPr lang="en-US" sz="2000" dirty="0"/>
              <a:t>at</a:t>
            </a:r>
            <a:r>
              <a:rPr lang="cs-CZ" sz="2000" dirty="0" err="1"/>
              <a:t>íž</a:t>
            </a:r>
            <a:r>
              <a:rPr lang="en-US" sz="2000" dirty="0" err="1"/>
              <a:t>en</a:t>
            </a:r>
            <a:r>
              <a:rPr lang="cs-CZ" sz="2000" dirty="0"/>
              <a:t>í, které snese ocelové lano, je 5 </a:t>
            </a:r>
            <a:r>
              <a:rPr lang="cs-CZ" sz="2000" dirty="0" err="1"/>
              <a:t>kN</a:t>
            </a:r>
            <a:r>
              <a:rPr lang="cs-CZ" sz="2000" dirty="0"/>
              <a:t>. S jak velkým maximálním zrychlením můžeme tímto lanem zvedat tělesa o hmotnosti 0,3 t?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[6,7 m.s</a:t>
            </a:r>
            <a:r>
              <a:rPr lang="en-US" sz="2000" baseline="30000" dirty="0">
                <a:solidFill>
                  <a:srgbClr val="FF0000"/>
                </a:solidFill>
              </a:rPr>
              <a:t>-2</a:t>
            </a:r>
            <a:r>
              <a:rPr lang="en-US" sz="2000" dirty="0">
                <a:solidFill>
                  <a:srgbClr val="FF0000"/>
                </a:solidFill>
              </a:rPr>
              <a:t>]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812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657739E-56DE-4759-A137-ED994CFD3324}"/>
              </a:ext>
            </a:extLst>
          </p:cNvPr>
          <p:cNvSpPr txBox="1"/>
          <p:nvPr/>
        </p:nvSpPr>
        <p:spPr>
          <a:xfrm>
            <a:off x="157162" y="395585"/>
            <a:ext cx="88296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u="none" strike="noStrike" baseline="0" dirty="0">
                <a:solidFill>
                  <a:srgbClr val="000000"/>
                </a:solidFill>
              </a:rPr>
              <a:t>Automobil, jehož hmotnost je 1500 kg, se blíží ke křižovatce rychlostí 45 km.h</a:t>
            </a:r>
            <a:r>
              <a:rPr lang="cs-CZ" sz="2000" b="0" i="0" u="none" strike="noStrike" baseline="30000" dirty="0">
                <a:solidFill>
                  <a:srgbClr val="000000"/>
                </a:solidFill>
              </a:rPr>
              <a:t>-1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. Na jaké dráze zastaví pomocí brzdné síly </a:t>
            </a:r>
            <a:r>
              <a:rPr lang="cs-CZ" sz="2000" b="0" i="1" u="none" strike="noStrike" baseline="0" dirty="0">
                <a:solidFill>
                  <a:srgbClr val="000000"/>
                </a:solidFill>
              </a:rPr>
              <a:t>F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= 10 </a:t>
            </a:r>
            <a:r>
              <a:rPr lang="cs-CZ" sz="2000" b="0" i="0" u="none" strike="noStrike" baseline="0" dirty="0" err="1">
                <a:solidFill>
                  <a:srgbClr val="000000"/>
                </a:solidFill>
              </a:rPr>
              <a:t>kN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? </a:t>
            </a:r>
          </a:p>
          <a:p>
            <a:endParaRPr lang="cs-CZ" sz="800" dirty="0"/>
          </a:p>
          <a:p>
            <a:r>
              <a:rPr lang="cs-CZ" sz="2000" b="0" u="none" strike="noStrike" baseline="0" dirty="0">
                <a:solidFill>
                  <a:srgbClr val="000000"/>
                </a:solidFill>
              </a:rPr>
              <a:t>m</a:t>
            </a:r>
            <a:r>
              <a:rPr lang="cs-CZ" sz="2000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= 1500 kg</a:t>
            </a:r>
          </a:p>
          <a:p>
            <a:r>
              <a:rPr lang="cs-CZ" sz="2000" dirty="0">
                <a:solidFill>
                  <a:srgbClr val="000000"/>
                </a:solidFill>
              </a:rPr>
              <a:t>v</a:t>
            </a:r>
            <a:r>
              <a:rPr lang="cs-CZ" sz="2000" baseline="-25000" dirty="0"/>
              <a:t>0</a:t>
            </a:r>
            <a:r>
              <a:rPr lang="cs-CZ" sz="2000" dirty="0">
                <a:solidFill>
                  <a:srgbClr val="000000"/>
                </a:solidFill>
              </a:rPr>
              <a:t> =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45 km.h</a:t>
            </a:r>
            <a:r>
              <a:rPr lang="cs-CZ" sz="2000" b="0" i="0" u="none" strike="noStrike" baseline="30000" dirty="0">
                <a:solidFill>
                  <a:srgbClr val="000000"/>
                </a:solidFill>
              </a:rPr>
              <a:t>-1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 = 12,5 m.s</a:t>
            </a:r>
            <a:r>
              <a:rPr lang="cs-CZ" sz="2000" b="0" i="0" u="none" strike="noStrike" baseline="30000" dirty="0">
                <a:solidFill>
                  <a:srgbClr val="000000"/>
                </a:solidFill>
              </a:rPr>
              <a:t>-1</a:t>
            </a:r>
          </a:p>
          <a:p>
            <a:r>
              <a:rPr lang="cs-CZ" sz="2000" b="0" u="none" strike="noStrike" baseline="0" dirty="0" err="1">
                <a:solidFill>
                  <a:srgbClr val="000000"/>
                </a:solidFill>
              </a:rPr>
              <a:t>F</a:t>
            </a:r>
            <a:r>
              <a:rPr lang="cs-CZ" sz="2000" b="0" u="none" strike="noStrike" baseline="-25000" dirty="0" err="1">
                <a:solidFill>
                  <a:srgbClr val="000000"/>
                </a:solidFill>
              </a:rPr>
              <a:t>b</a:t>
            </a:r>
            <a:r>
              <a:rPr lang="cs-CZ" sz="2000" b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= 10 000 N</a:t>
            </a:r>
            <a:endParaRPr lang="cs-CZ" sz="2000" dirty="0"/>
          </a:p>
          <a:p>
            <a:r>
              <a:rPr lang="cs-CZ" sz="2000" dirty="0"/>
              <a:t>s = ?</a:t>
            </a:r>
          </a:p>
          <a:p>
            <a:endParaRPr lang="cs-CZ" sz="800" dirty="0"/>
          </a:p>
          <a:p>
            <a:r>
              <a:rPr lang="cs-CZ" sz="2000" dirty="0"/>
              <a:t>a = F/m =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10000</a:t>
            </a:r>
            <a:r>
              <a:rPr lang="cs-CZ" sz="2000" dirty="0">
                <a:solidFill>
                  <a:srgbClr val="000000"/>
                </a:solidFill>
              </a:rPr>
              <a:t>/1500 = 6,67 m.s</a:t>
            </a:r>
            <a:r>
              <a:rPr lang="cs-CZ" sz="2000" baseline="30000" dirty="0">
                <a:solidFill>
                  <a:srgbClr val="000000"/>
                </a:solidFill>
              </a:rPr>
              <a:t>-2</a:t>
            </a:r>
          </a:p>
          <a:p>
            <a:endParaRPr lang="cs-CZ" sz="800" dirty="0"/>
          </a:p>
          <a:p>
            <a:r>
              <a:rPr lang="cs-CZ" sz="2000" dirty="0"/>
              <a:t>v = v</a:t>
            </a:r>
            <a:r>
              <a:rPr lang="cs-CZ" sz="2000" baseline="-25000" dirty="0"/>
              <a:t>0</a:t>
            </a:r>
            <a:r>
              <a:rPr lang="cs-CZ" sz="2000" dirty="0"/>
              <a:t> – a.t = 0</a:t>
            </a:r>
          </a:p>
          <a:p>
            <a:r>
              <a:rPr lang="cs-CZ" sz="2000" dirty="0"/>
              <a:t>t = v</a:t>
            </a:r>
            <a:r>
              <a:rPr lang="cs-CZ" sz="2000" baseline="-25000" dirty="0"/>
              <a:t>0</a:t>
            </a:r>
            <a:r>
              <a:rPr lang="cs-CZ" sz="2000" dirty="0"/>
              <a:t>/a</a:t>
            </a:r>
          </a:p>
          <a:p>
            <a:r>
              <a:rPr lang="cs-CZ" sz="2000" dirty="0"/>
              <a:t>s = v</a:t>
            </a:r>
            <a:r>
              <a:rPr lang="cs-CZ" sz="2000" baseline="-25000" dirty="0"/>
              <a:t>0</a:t>
            </a:r>
            <a:r>
              <a:rPr lang="cs-CZ" sz="2000" dirty="0"/>
              <a:t> – ½.a.t</a:t>
            </a:r>
            <a:r>
              <a:rPr lang="cs-CZ" sz="2000" baseline="30000" dirty="0"/>
              <a:t>2</a:t>
            </a:r>
            <a:r>
              <a:rPr lang="cs-CZ" sz="2000" dirty="0"/>
              <a:t> = v</a:t>
            </a:r>
            <a:r>
              <a:rPr lang="cs-CZ" sz="2000" baseline="-25000" dirty="0"/>
              <a:t>0</a:t>
            </a:r>
            <a:r>
              <a:rPr lang="cs-CZ" sz="2000" dirty="0"/>
              <a:t> – ½.a.v</a:t>
            </a:r>
            <a:r>
              <a:rPr lang="cs-CZ" sz="2000" baseline="-25000" dirty="0"/>
              <a:t>0</a:t>
            </a:r>
            <a:r>
              <a:rPr lang="cs-CZ" sz="2000" baseline="30000" dirty="0"/>
              <a:t>2</a:t>
            </a:r>
            <a:r>
              <a:rPr lang="cs-CZ" sz="2000" dirty="0"/>
              <a:t> /a</a:t>
            </a:r>
            <a:r>
              <a:rPr lang="cs-CZ" sz="2000" baseline="30000" dirty="0"/>
              <a:t>2</a:t>
            </a:r>
            <a:r>
              <a:rPr lang="cs-CZ" sz="2000" dirty="0"/>
              <a:t> = v</a:t>
            </a:r>
            <a:r>
              <a:rPr lang="cs-CZ" sz="2000" baseline="-25000" dirty="0"/>
              <a:t>0</a:t>
            </a:r>
            <a:r>
              <a:rPr lang="cs-CZ" sz="2000" baseline="30000" dirty="0"/>
              <a:t>2 </a:t>
            </a:r>
            <a:r>
              <a:rPr lang="cs-CZ" sz="2000" dirty="0"/>
              <a:t>/</a:t>
            </a:r>
            <a:r>
              <a:rPr lang="en-US" sz="2000" dirty="0"/>
              <a:t>2.</a:t>
            </a:r>
            <a:r>
              <a:rPr lang="cs-CZ" sz="2000" dirty="0"/>
              <a:t>a </a:t>
            </a:r>
            <a:r>
              <a:rPr lang="en-US" sz="2000" dirty="0"/>
              <a:t>= 12,5</a:t>
            </a:r>
            <a:r>
              <a:rPr lang="en-US" sz="2000" baseline="30000" dirty="0"/>
              <a:t>2</a:t>
            </a:r>
            <a:r>
              <a:rPr lang="en-US" sz="2000" dirty="0"/>
              <a:t>/2.6,67 = </a:t>
            </a:r>
            <a:r>
              <a:rPr lang="en-US" sz="2000" u="sng" dirty="0"/>
              <a:t>11,7 m</a:t>
            </a:r>
            <a:endParaRPr lang="cs-CZ" sz="2000" u="sng" dirty="0"/>
          </a:p>
        </p:txBody>
      </p:sp>
      <p:graphicFrame>
        <p:nvGraphicFramePr>
          <p:cNvPr id="2" name="Object 10">
            <a:extLst>
              <a:ext uri="{FF2B5EF4-FFF2-40B4-BE49-F238E27FC236}">
                <a16:creationId xmlns:a16="http://schemas.microsoft.com/office/drawing/2014/main" id="{4F696FC7-276A-4D77-BAE7-1484E0C730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7321" y="1263548"/>
          <a:ext cx="3245643" cy="83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778000" imgH="457200" progId="Equation.DSMT4">
                  <p:embed/>
                </p:oleObj>
              </mc:Choice>
              <mc:Fallback>
                <p:oleObj name="Equation" r:id="rId3" imgW="1778000" imgH="457200" progId="Equation.DSMT4">
                  <p:embed/>
                  <p:pic>
                    <p:nvPicPr>
                      <p:cNvPr id="2" name="Object 10">
                        <a:extLst>
                          <a:ext uri="{FF2B5EF4-FFF2-40B4-BE49-F238E27FC236}">
                            <a16:creationId xmlns:a16="http://schemas.microsoft.com/office/drawing/2014/main" id="{4F696FC7-276A-4D77-BAE7-1484E0C730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321" y="1263548"/>
                        <a:ext cx="3245643" cy="83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6117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4959</Words>
  <Application>Microsoft Office PowerPoint</Application>
  <PresentationFormat>Předvádění na obrazovce (4:3)</PresentationFormat>
  <Paragraphs>400</Paragraphs>
  <Slides>45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Didact Gothic</vt:lpstr>
      <vt:lpstr>Helvetica Neue</vt:lpstr>
      <vt:lpstr>Segoe UI</vt:lpstr>
      <vt:lpstr>Motiv Office</vt:lpstr>
      <vt:lpstr>Equation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Lubomír Prokeš</dc:creator>
  <cp:lastModifiedBy>Lubomír Prokeš</cp:lastModifiedBy>
  <cp:revision>9</cp:revision>
  <dcterms:created xsi:type="dcterms:W3CDTF">2021-12-13T14:14:34Z</dcterms:created>
  <dcterms:modified xsi:type="dcterms:W3CDTF">2021-12-13T18:55:00Z</dcterms:modified>
</cp:coreProperties>
</file>