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579" r:id="rId2"/>
    <p:sldId id="331" r:id="rId3"/>
    <p:sldId id="404" r:id="rId4"/>
    <p:sldId id="333" r:id="rId5"/>
    <p:sldId id="334" r:id="rId6"/>
    <p:sldId id="571" r:id="rId7"/>
    <p:sldId id="585" r:id="rId8"/>
    <p:sldId id="597" r:id="rId9"/>
    <p:sldId id="598" r:id="rId10"/>
    <p:sldId id="578" r:id="rId11"/>
    <p:sldId id="586" r:id="rId12"/>
    <p:sldId id="576" r:id="rId13"/>
    <p:sldId id="577" r:id="rId14"/>
    <p:sldId id="619" r:id="rId15"/>
    <p:sldId id="572" r:id="rId16"/>
    <p:sldId id="573" r:id="rId17"/>
    <p:sldId id="581" r:id="rId18"/>
    <p:sldId id="601" r:id="rId19"/>
    <p:sldId id="397" r:id="rId20"/>
    <p:sldId id="393" r:id="rId21"/>
    <p:sldId id="394" r:id="rId22"/>
    <p:sldId id="391" r:id="rId23"/>
    <p:sldId id="390" r:id="rId24"/>
    <p:sldId id="395" r:id="rId25"/>
    <p:sldId id="385" r:id="rId26"/>
    <p:sldId id="609" r:id="rId27"/>
    <p:sldId id="432" r:id="rId28"/>
    <p:sldId id="610" r:id="rId29"/>
    <p:sldId id="611" r:id="rId30"/>
    <p:sldId id="605" r:id="rId31"/>
    <p:sldId id="608" r:id="rId32"/>
    <p:sldId id="606" r:id="rId33"/>
    <p:sldId id="607" r:id="rId34"/>
    <p:sldId id="270" r:id="rId35"/>
    <p:sldId id="271" r:id="rId36"/>
    <p:sldId id="261" r:id="rId37"/>
    <p:sldId id="613" r:id="rId38"/>
    <p:sldId id="614" r:id="rId39"/>
    <p:sldId id="615" r:id="rId40"/>
    <p:sldId id="617" r:id="rId41"/>
    <p:sldId id="616" r:id="rId42"/>
    <p:sldId id="618" r:id="rId43"/>
    <p:sldId id="330" r:id="rId44"/>
    <p:sldId id="269" r:id="rId45"/>
    <p:sldId id="305" r:id="rId46"/>
    <p:sldId id="308" r:id="rId47"/>
    <p:sldId id="309" r:id="rId48"/>
    <p:sldId id="310" r:id="rId49"/>
    <p:sldId id="311" r:id="rId50"/>
    <p:sldId id="478" r:id="rId51"/>
    <p:sldId id="291" r:id="rId52"/>
    <p:sldId id="292" r:id="rId53"/>
    <p:sldId id="293" r:id="rId5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878" autoAdjust="0"/>
  </p:normalViewPr>
  <p:slideViewPr>
    <p:cSldViewPr>
      <p:cViewPr varScale="1">
        <p:scale>
          <a:sx n="62" d="100"/>
          <a:sy n="62" d="100"/>
        </p:scale>
        <p:origin x="141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36AA1-9E9C-473D-9DFF-3C662624A28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7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60A70E-58D3-4FCF-AFA6-0239C9348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3F3A0C-C7A9-4B3D-970F-86F669EFA7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>
            <a:extLst>
              <a:ext uri="{FF2B5EF4-FFF2-40B4-BE49-F238E27FC236}">
                <a16:creationId xmlns:a16="http://schemas.microsoft.com/office/drawing/2014/main" id="{8FE6B197-2D7B-4BCE-8EF6-53A0CF9EE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fld id="{0CEC2C36-8EED-436B-B6C5-96AEB53F8404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  <a:buFont typeface="Times New Roman" panose="02020603050405020304" pitchFamily="18" charset="0"/>
                <a:buNone/>
              </a:pPr>
              <a:t>24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62819" name="Rectangle 1">
            <a:extLst>
              <a:ext uri="{FF2B5EF4-FFF2-40B4-BE49-F238E27FC236}">
                <a16:creationId xmlns:a16="http://schemas.microsoft.com/office/drawing/2014/main" id="{74D86BED-4037-4919-9F48-A1AD320E7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2">
            <a:extLst>
              <a:ext uri="{FF2B5EF4-FFF2-40B4-BE49-F238E27FC236}">
                <a16:creationId xmlns:a16="http://schemas.microsoft.com/office/drawing/2014/main" id="{5389C576-BE73-40D0-93B0-4505B3805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224E72-6FAA-4EE9-BCAE-C6F4867CC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FB3AC1-111B-482C-9997-0A119F31F8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A982D6-EB2E-45AA-8B60-3A5193753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1A8C681-66AB-42A2-B000-BE8BCCA284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EBF7947-028E-412E-BFD8-E818F8321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BB3A3BD-D56B-447A-A1C9-C153B9CE0A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5A9FC4-3C3C-44A7-894C-F5679E2CC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5596DC-50EB-403E-99C1-9103F4E407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D5DA8C-CAC1-498F-96AA-1A01B9E5A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BF6F5F8-7618-42EB-875E-900D2F79F3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F01F690-4542-4DC0-862D-33C0CF9D9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CB8FF4A-3131-40CB-8945-637AC7889A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DE265AE-7FCA-4B44-A650-A9B7C77C3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73D39D7-DBB1-4039-8EB1-790E89EE67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9FACE7-7919-4F16-89CF-A68A610698B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4C1F97-BA4E-419A-9B43-E529E4167AC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C27DEB-759D-4F7C-9BD9-4F0CB5D62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09F6DA0-96E2-4118-88A6-2873DEA8E6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41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09.11.2021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jpeg"/><Relationship Id="rId5" Type="http://schemas.openxmlformats.org/officeDocument/2006/relationships/image" Target="../media/image75.emf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vsedě, staré, patro&#10;&#10;Popis byl vytvořen automaticky">
            <a:extLst>
              <a:ext uri="{FF2B5EF4-FFF2-40B4-BE49-F238E27FC236}">
                <a16:creationId xmlns:a16="http://schemas.microsoft.com/office/drawing/2014/main" id="{18132237-38B8-4A72-BC7B-BD7F7A6F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6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C01FF6-C23E-42D5-BED4-FB4E7013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642194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Prvkov</a:t>
            </a:r>
            <a:r>
              <a:rPr lang="cs-CZ" b="1" dirty="0">
                <a:latin typeface="+mn-lt"/>
              </a:rPr>
              <a:t>á analýza v archeologii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800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3525" y="404664"/>
            <a:ext cx="8516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Příštpo</a:t>
            </a:r>
            <a:endParaRPr lang="cs-CZ" sz="32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724128" y="2852936"/>
          <a:ext cx="3001645" cy="3783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Vzorek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</a:rPr>
                        <a:t>Kost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b="1" dirty="0" err="1">
                          <a:effectLst/>
                        </a:rPr>
                        <a:t>Pb</a:t>
                      </a:r>
                      <a:r>
                        <a:rPr lang="cs-CZ" sz="1200" b="1" dirty="0">
                          <a:effectLst/>
                        </a:rPr>
                        <a:t> (ug.g</a:t>
                      </a:r>
                      <a:r>
                        <a:rPr lang="cs-CZ" sz="1200" b="1" baseline="30000" dirty="0">
                          <a:effectLst/>
                        </a:rPr>
                        <a:t>-1</a:t>
                      </a:r>
                      <a:r>
                        <a:rPr lang="cs-CZ" sz="1200" b="1" dirty="0">
                          <a:effectLst/>
                        </a:rPr>
                        <a:t>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9.83 ± 1.56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Třebíč - klášter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22.90 ± 0.88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16.32 ± 1.02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Třebíč - klášter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17.43 ± 0.22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7.03 ± 2.74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Třebíč - Podklášteří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lebka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6.96 ± 1.56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Příštpo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43.79 ± 3.12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67.39 ± 1.88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Příštpo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50.07 ± 6.88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Kralice nad Oslavou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žebro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5.00 ± 3.94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Kralice nad Oslavou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žebro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6.66 ± 2.17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CE989343-A73E-4F5B-B1C6-B2C4E6EF0870}"/>
              </a:ext>
            </a:extLst>
          </p:cNvPr>
          <p:cNvSpPr/>
          <p:nvPr/>
        </p:nvSpPr>
        <p:spPr>
          <a:xfrm>
            <a:off x="179512" y="1772816"/>
            <a:ext cx="865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Při kopání sklepa domu č.p. 54 byly nalezeny neúplné kosterní pozůstatky minimálně pěti jedinců mužského pohlaví. Až na jednoho dospělého jedince byli ostatní staří cca 18–20 let.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411FCE-4CC7-4397-84F2-9499C0C0C668}"/>
              </a:ext>
            </a:extLst>
          </p:cNvPr>
          <p:cNvSpPr/>
          <p:nvPr/>
        </p:nvSpPr>
        <p:spPr>
          <a:xfrm>
            <a:off x="326736" y="1162167"/>
            <a:ext cx="8356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Příštpo</a:t>
            </a:r>
            <a:r>
              <a:rPr lang="en-US" dirty="0"/>
              <a:t> je </a:t>
            </a:r>
            <a:r>
              <a:rPr lang="en-US" dirty="0" err="1"/>
              <a:t>obec</a:t>
            </a:r>
            <a:r>
              <a:rPr lang="en-US" dirty="0"/>
              <a:t> </a:t>
            </a:r>
            <a:r>
              <a:rPr lang="en-US" dirty="0" err="1"/>
              <a:t>ležící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3 km </a:t>
            </a:r>
            <a:r>
              <a:rPr lang="en-US" dirty="0" err="1"/>
              <a:t>jihovýchodně</a:t>
            </a:r>
            <a:r>
              <a:rPr lang="en-US" dirty="0"/>
              <a:t> od </a:t>
            </a:r>
            <a:r>
              <a:rPr lang="en-US" dirty="0" err="1"/>
              <a:t>Jaroměřic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Rokytnou</a:t>
            </a:r>
            <a:r>
              <a:rPr lang="en-US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71BE3F-80D1-488B-B69D-5C4CF2BCB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7" y="2743653"/>
            <a:ext cx="5098240" cy="4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93FB53-0D83-43D2-913C-1629372C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25" y="174572"/>
            <a:ext cx="4767030" cy="29523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2EAB59-E498-4861-93E4-98EA61DEF5AF}"/>
              </a:ext>
            </a:extLst>
          </p:cNvPr>
          <p:cNvSpPr txBox="1"/>
          <p:nvPr/>
        </p:nvSpPr>
        <p:spPr>
          <a:xfrm>
            <a:off x="286798" y="393305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Nález z Příštpa je hromadný hrob francouzských (?) vojáků po bitvě u Znojma roku 18</a:t>
            </a:r>
            <a:r>
              <a:rPr lang="en-US" dirty="0"/>
              <a:t>09</a:t>
            </a:r>
            <a:r>
              <a:rPr lang="cs-CZ" dirty="0"/>
              <a:t>, kteří zemřeli cestou do lazaretu v Jaroměřicích nad Rokytnou.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C6EBB4-FBC7-4778-B24A-F6BDFC569B53}"/>
              </a:ext>
            </a:extLst>
          </p:cNvPr>
          <p:cNvSpPr txBox="1"/>
          <p:nvPr/>
        </p:nvSpPr>
        <p:spPr>
          <a:xfrm>
            <a:off x="286798" y="548680"/>
            <a:ext cx="370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Průzkumem kosterních pozůstatků z hromadného hrobu napoleonských vojáků nalezeného ve Znojmě byl zjištěn nízký věk pohřbených jedinců.</a:t>
            </a:r>
            <a:endParaRPr lang="en-US" dirty="0"/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D2078D74-C474-4FA8-B727-12F51EC468CD}"/>
              </a:ext>
            </a:extLst>
          </p:cNvPr>
          <p:cNvSpPr/>
          <p:nvPr/>
        </p:nvSpPr>
        <p:spPr>
          <a:xfrm>
            <a:off x="1670309" y="240696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FA1AE-7CCD-4DD6-881A-74F8D46A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57"/>
            <a:ext cx="8229600" cy="844979"/>
          </a:xfrm>
        </p:spPr>
        <p:txBody>
          <a:bodyPr/>
          <a:lstStyle/>
          <a:p>
            <a:r>
              <a:rPr lang="en-US" sz="3200" b="1" dirty="0"/>
              <a:t>Pom</a:t>
            </a:r>
            <a:r>
              <a:rPr lang="cs-CZ" sz="3200" b="1" dirty="0"/>
              <a:t>ě</a:t>
            </a:r>
            <a:r>
              <a:rPr lang="en-US" sz="3200" b="1" dirty="0"/>
              <a:t>r</a:t>
            </a:r>
            <a:r>
              <a:rPr lang="cs-CZ" sz="3200" b="1" dirty="0"/>
              <a:t> izotopů stroncia</a:t>
            </a:r>
            <a:r>
              <a:rPr lang="en-US" sz="3200" b="1" dirty="0"/>
              <a:t> </a:t>
            </a:r>
            <a:r>
              <a:rPr lang="cs-CZ" sz="3200" b="1" dirty="0"/>
              <a:t>(</a:t>
            </a:r>
            <a:r>
              <a:rPr lang="en-US" sz="3200" b="1" baseline="30000" dirty="0"/>
              <a:t>87</a:t>
            </a:r>
            <a:r>
              <a:rPr lang="en-US" sz="3200" b="1" dirty="0"/>
              <a:t>Sr / </a:t>
            </a:r>
            <a:r>
              <a:rPr lang="en-US" sz="3200" b="1" baseline="30000" dirty="0"/>
              <a:t>86</a:t>
            </a:r>
            <a:r>
              <a:rPr lang="en-US" sz="3200" b="1" dirty="0"/>
              <a:t>Sr</a:t>
            </a:r>
            <a:r>
              <a:rPr lang="cs-CZ" sz="3200" b="1" dirty="0"/>
              <a:t>)</a:t>
            </a:r>
            <a:endParaRPr lang="en-US" sz="3200" b="1" dirty="0"/>
          </a:p>
        </p:txBody>
      </p:sp>
      <p:pic>
        <p:nvPicPr>
          <p:cNvPr id="88066" name="Picture 2" descr="Výsledek obrázku pro enamel dentin">
            <a:extLst>
              <a:ext uri="{FF2B5EF4-FFF2-40B4-BE49-F238E27FC236}">
                <a16:creationId xmlns:a16="http://schemas.microsoft.com/office/drawing/2014/main" id="{C22263D7-9ED1-46EC-836C-A299EC4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19310"/>
            <a:ext cx="3135982" cy="31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8172A5A-1CCA-4371-8BB6-BE97AF7B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90" y="3576852"/>
            <a:ext cx="5210100" cy="27128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D4C1F6-E69D-4BCE-A31A-A52F284072F4}"/>
              </a:ext>
            </a:extLst>
          </p:cNvPr>
          <p:cNvSpPr txBox="1"/>
          <p:nvPr/>
        </p:nvSpPr>
        <p:spPr>
          <a:xfrm>
            <a:off x="755576" y="3507445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87</a:t>
            </a:r>
            <a:r>
              <a:rPr lang="en-US" sz="2400" dirty="0"/>
              <a:t>Sr / </a:t>
            </a:r>
            <a:r>
              <a:rPr lang="en-US" sz="2400" baseline="30000" dirty="0"/>
              <a:t>86</a:t>
            </a:r>
            <a:r>
              <a:rPr lang="en-US" sz="2400" dirty="0"/>
              <a:t>Sr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D5C0C8-BF9F-48D8-9081-7FD5A3CFEBF1}"/>
              </a:ext>
            </a:extLst>
          </p:cNvPr>
          <p:cNvSpPr/>
          <p:nvPr/>
        </p:nvSpPr>
        <p:spPr>
          <a:xfrm>
            <a:off x="361881" y="1556792"/>
            <a:ext cx="8498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Poměr stabilních izotopů stroncia (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) primárně závisí na geologickém stáří a následných geochemických procesech (např. přeměna hornin, smísení hornin různého stáří, apod.). To vede ke vzniku lokálních rozdílů v poměru </a:t>
            </a:r>
            <a:r>
              <a:rPr lang="en-US" baseline="30000" dirty="0"/>
              <a:t>87</a:t>
            </a:r>
            <a:r>
              <a:rPr lang="en-US" dirty="0"/>
              <a:t>Sr / </a:t>
            </a:r>
            <a:r>
              <a:rPr lang="en-US" baseline="30000" dirty="0"/>
              <a:t>86</a:t>
            </a:r>
            <a:r>
              <a:rPr lang="en-US" dirty="0"/>
              <a:t>Sr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2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534A4-804D-4208-BB67-CC97362A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Pom</a:t>
            </a:r>
            <a:r>
              <a:rPr lang="cs-CZ" b="1" dirty="0"/>
              <a:t>ě</a:t>
            </a:r>
            <a:r>
              <a:rPr lang="en-US" b="1" dirty="0"/>
              <a:t>r</a:t>
            </a:r>
            <a:r>
              <a:rPr lang="cs-CZ" b="1" dirty="0"/>
              <a:t> izotopů stroncia</a:t>
            </a:r>
            <a:r>
              <a:rPr lang="en-US" b="1" dirty="0"/>
              <a:t> </a:t>
            </a:r>
            <a:r>
              <a:rPr lang="cs-CZ" b="1" dirty="0"/>
              <a:t>(</a:t>
            </a:r>
            <a:r>
              <a:rPr lang="en-US" b="1" baseline="30000" dirty="0"/>
              <a:t>87</a:t>
            </a:r>
            <a:r>
              <a:rPr lang="en-US" b="1" dirty="0"/>
              <a:t>Sr / </a:t>
            </a:r>
            <a:r>
              <a:rPr lang="en-US" b="1" baseline="30000" dirty="0"/>
              <a:t>86</a:t>
            </a:r>
            <a:r>
              <a:rPr lang="en-US" b="1" dirty="0"/>
              <a:t>Sr</a:t>
            </a:r>
            <a:r>
              <a:rPr lang="cs-CZ" b="1" dirty="0"/>
              <a:t>)</a:t>
            </a:r>
            <a:endParaRPr lang="en-US" dirty="0"/>
          </a:p>
        </p:txBody>
      </p:sp>
      <p:pic>
        <p:nvPicPr>
          <p:cNvPr id="89090" name="Picture 2" descr="Výsledek obrázku pro strontium isotopes">
            <a:extLst>
              <a:ext uri="{FF2B5EF4-FFF2-40B4-BE49-F238E27FC236}">
                <a16:creationId xmlns:a16="http://schemas.microsoft.com/office/drawing/2014/main" id="{1833C304-A069-4071-BB01-29517774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302"/>
            <a:ext cx="8784976" cy="50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6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9062B-7917-49AB-993B-FB1D3400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latin typeface="+mn-lt"/>
              </a:rPr>
              <a:t>Interpretace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9EE0DC-052A-4187-8626-833F179F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" y="1988840"/>
            <a:ext cx="9034881" cy="44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3756C62-7B69-44FA-BE94-24B42651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6" y="1265713"/>
            <a:ext cx="8156387" cy="53009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BA66B61-574B-4EF5-BAD7-10736C16AFF1}"/>
              </a:ext>
            </a:extLst>
          </p:cNvPr>
          <p:cNvSpPr/>
          <p:nvPr/>
        </p:nvSpPr>
        <p:spPr>
          <a:xfrm>
            <a:off x="395536" y="308030"/>
            <a:ext cx="5720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Heul</a:t>
            </a:r>
            <a:r>
              <a:rPr lang="en-US" sz="2400" dirty="0"/>
              <a:t> (</a:t>
            </a:r>
            <a:r>
              <a:rPr lang="en-US" sz="2400" dirty="0" err="1"/>
              <a:t>Wijk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</a:t>
            </a:r>
            <a:r>
              <a:rPr lang="en-US" sz="2400" dirty="0" err="1"/>
              <a:t>Duurstede</a:t>
            </a:r>
            <a:r>
              <a:rPr lang="en-US" sz="2400" dirty="0"/>
              <a:t>), ran</a:t>
            </a:r>
            <a:r>
              <a:rPr lang="cs-CZ" sz="2400" dirty="0"/>
              <a:t>ý středověk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44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BF3539-AB92-44E5-91C9-0EC66F53E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8" y="1124744"/>
            <a:ext cx="8493004" cy="55696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08CAAC6-CA61-47B0-A0ED-AEFCE6F624AD}"/>
              </a:ext>
            </a:extLst>
          </p:cNvPr>
          <p:cNvSpPr txBox="1"/>
          <p:nvPr/>
        </p:nvSpPr>
        <p:spPr>
          <a:xfrm>
            <a:off x="2240111" y="476672"/>
            <a:ext cx="612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Blučina, Tuřany a Podolí (mladší doba bronzová)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63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8F1A0D3-56B2-48CB-9530-1AD7E9A4B853}"/>
              </a:ext>
            </a:extLst>
          </p:cNvPr>
          <p:cNvSpPr/>
          <p:nvPr/>
        </p:nvSpPr>
        <p:spPr>
          <a:xfrm>
            <a:off x="179512" y="404664"/>
            <a:ext cx="85689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Výrazný rozdíl v izotopových poměrech ve sklovině a dentinu jedince 12 z Blučiny a jedince 14 z Tuřan může souviset s jejich </a:t>
            </a:r>
            <a:r>
              <a:rPr lang="cs-CZ" b="1" dirty="0">
                <a:latin typeface="+mn-lt"/>
                <a:ea typeface="Times New Roman" panose="02020603050405020304" pitchFamily="18" charset="0"/>
              </a:rPr>
              <a:t>ženským pohlavím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(u juvenilních jedinců 8 a 21 nebylo pohlaví možno určit).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cs-CZ" dirty="0">
              <a:latin typeface="+mn-lt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cs-CZ" sz="2400" b="1" dirty="0" err="1">
                <a:latin typeface="+mn-lt"/>
                <a:ea typeface="Times New Roman" panose="02020603050405020304" pitchFamily="18" charset="0"/>
              </a:rPr>
              <a:t>patrilokální</a:t>
            </a:r>
            <a:r>
              <a:rPr lang="cs-CZ" sz="2400" b="1" dirty="0">
                <a:latin typeface="+mn-lt"/>
                <a:ea typeface="Times New Roman" panose="02020603050405020304" pitchFamily="18" charset="0"/>
              </a:rPr>
              <a:t> exogamie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(n</a:t>
            </a:r>
            <a:r>
              <a:rPr lang="cs-CZ" dirty="0" err="1"/>
              <a:t>evěsta</a:t>
            </a:r>
            <a:r>
              <a:rPr lang="cs-CZ" dirty="0"/>
              <a:t> přichází</a:t>
            </a:r>
            <a:r>
              <a:rPr lang="en-US" dirty="0"/>
              <a:t> </a:t>
            </a:r>
            <a:r>
              <a:rPr lang="cs-CZ" dirty="0"/>
              <a:t>do</a:t>
            </a:r>
            <a:r>
              <a:rPr lang="en-US" dirty="0"/>
              <a:t> </a:t>
            </a:r>
            <a:r>
              <a:rPr lang="en-US" dirty="0" err="1"/>
              <a:t>rodin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manžela</a:t>
            </a:r>
            <a:r>
              <a:rPr lang="cs-CZ" dirty="0"/>
              <a:t>, 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pro středoevropskou dobu bronzovou byla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patrilokalita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typická)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635DFA4-B686-40E5-BF64-35DF30F4F7B4}"/>
              </a:ext>
            </a:extLst>
          </p:cNvPr>
          <p:cNvSpPr/>
          <p:nvPr/>
        </p:nvSpPr>
        <p:spPr>
          <a:xfrm>
            <a:off x="4572000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5C2F8651-D64E-45ED-ACA2-9E5FAC88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8682"/>
            <a:ext cx="4392488" cy="3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F379B-2287-4FE9-9302-38A38740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9"/>
            <a:ext cx="8224838" cy="780132"/>
          </a:xfrm>
        </p:spPr>
        <p:txBody>
          <a:bodyPr/>
          <a:lstStyle/>
          <a:p>
            <a:r>
              <a:rPr lang="cs-CZ" sz="2800" b="1" dirty="0"/>
              <a:t>Obsidián</a:t>
            </a:r>
            <a:endParaRPr lang="en-US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0FC0A8-181A-4346-AF5F-5DB37A44CB33}"/>
              </a:ext>
            </a:extLst>
          </p:cNvPr>
          <p:cNvSpPr/>
          <p:nvPr/>
        </p:nvSpPr>
        <p:spPr>
          <a:xfrm>
            <a:off x="179512" y="112474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Obsidián</a:t>
            </a:r>
            <a:r>
              <a:rPr lang="en-US" dirty="0"/>
              <a:t> je </a:t>
            </a:r>
            <a:r>
              <a:rPr lang="en-US" dirty="0" err="1"/>
              <a:t>druh</a:t>
            </a:r>
            <a:r>
              <a:rPr lang="en-US" dirty="0"/>
              <a:t> </a:t>
            </a:r>
            <a:r>
              <a:rPr lang="en-US" dirty="0" err="1"/>
              <a:t>sopečného</a:t>
            </a:r>
            <a:r>
              <a:rPr lang="en-US" dirty="0"/>
              <a:t> </a:t>
            </a:r>
            <a:r>
              <a:rPr lang="en-US" dirty="0" err="1"/>
              <a:t>skla</a:t>
            </a:r>
            <a:r>
              <a:rPr lang="en-US" dirty="0"/>
              <a:t>, </a:t>
            </a:r>
            <a:r>
              <a:rPr lang="en-US" dirty="0" err="1"/>
              <a:t>horniny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následkem</a:t>
            </a:r>
            <a:r>
              <a:rPr lang="en-US" dirty="0"/>
              <a:t> </a:t>
            </a:r>
            <a:r>
              <a:rPr lang="en-US" dirty="0" err="1"/>
              <a:t>magmatické</a:t>
            </a:r>
            <a:r>
              <a:rPr lang="en-US" dirty="0"/>
              <a:t> </a:t>
            </a:r>
            <a:r>
              <a:rPr lang="en-US" dirty="0" err="1"/>
              <a:t>činnosti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k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kontaktu</a:t>
            </a:r>
            <a:r>
              <a:rPr lang="en-US" dirty="0"/>
              <a:t> </a:t>
            </a:r>
            <a:r>
              <a:rPr lang="en-US" dirty="0" err="1"/>
              <a:t>žhavé</a:t>
            </a:r>
            <a:r>
              <a:rPr lang="en-US" dirty="0"/>
              <a:t> </a:t>
            </a:r>
            <a:r>
              <a:rPr lang="en-US" dirty="0" err="1"/>
              <a:t>kyselé</a:t>
            </a:r>
            <a:r>
              <a:rPr lang="en-US" dirty="0"/>
              <a:t> a </a:t>
            </a:r>
            <a:r>
              <a:rPr lang="en-US" dirty="0" err="1"/>
              <a:t>viskózní</a:t>
            </a:r>
            <a:r>
              <a:rPr lang="en-US" dirty="0"/>
              <a:t> </a:t>
            </a:r>
            <a:r>
              <a:rPr lang="en-US" dirty="0" err="1"/>
              <a:t>lávy</a:t>
            </a:r>
            <a:r>
              <a:rPr lang="en-US" dirty="0"/>
              <a:t> s </a:t>
            </a:r>
            <a:r>
              <a:rPr lang="en-US" dirty="0" err="1"/>
              <a:t>chladným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 a </a:t>
            </a:r>
            <a:r>
              <a:rPr lang="en-US" dirty="0" err="1"/>
              <a:t>následnému</a:t>
            </a:r>
            <a:r>
              <a:rPr lang="en-US" dirty="0"/>
              <a:t> </a:t>
            </a:r>
            <a:r>
              <a:rPr lang="en-US" dirty="0" err="1"/>
              <a:t>rychlému</a:t>
            </a:r>
            <a:r>
              <a:rPr lang="en-US" dirty="0"/>
              <a:t> </a:t>
            </a:r>
            <a:r>
              <a:rPr lang="en-US" dirty="0" err="1"/>
              <a:t>utuhnutí</a:t>
            </a:r>
            <a:r>
              <a:rPr lang="en-US" dirty="0"/>
              <a:t>. </a:t>
            </a:r>
          </a:p>
        </p:txBody>
      </p:sp>
      <p:pic>
        <p:nvPicPr>
          <p:cNvPr id="7" name="Obrázek 6" descr="Obsah obrázku mapa, text&#10;&#10;Popis byl vytvořen automaticky">
            <a:extLst>
              <a:ext uri="{FF2B5EF4-FFF2-40B4-BE49-F238E27FC236}">
                <a16:creationId xmlns:a16="http://schemas.microsoft.com/office/drawing/2014/main" id="{D29F1485-914B-49E6-BC60-0966182F8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2847474"/>
            <a:ext cx="9144000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8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94500E04-7533-4446-AC1E-FBC3E81D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0115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2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Zástupný symbol pro obsah 4">
            <a:extLst>
              <a:ext uri="{FF2B5EF4-FFF2-40B4-BE49-F238E27FC236}">
                <a16:creationId xmlns:a16="http://schemas.microsoft.com/office/drawing/2014/main" id="{C58F6C66-1975-4091-9D25-DC9332F0B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6925" y="1154974"/>
            <a:ext cx="3133725" cy="4335462"/>
          </a:xfrm>
        </p:spPr>
      </p:pic>
      <p:pic>
        <p:nvPicPr>
          <p:cNvPr id="88067" name="Obrázek 5">
            <a:extLst>
              <a:ext uri="{FF2B5EF4-FFF2-40B4-BE49-F238E27FC236}">
                <a16:creationId xmlns:a16="http://schemas.microsoft.com/office/drawing/2014/main" id="{3365536F-5032-466E-9A9A-3F991530B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0" y="3704140"/>
            <a:ext cx="22082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Obrázek 11">
            <a:extLst>
              <a:ext uri="{FF2B5EF4-FFF2-40B4-BE49-F238E27FC236}">
                <a16:creationId xmlns:a16="http://schemas.microsoft.com/office/drawing/2014/main" id="{597DAE77-2DDC-4569-A57A-51D223A6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3046" r="13345" b="19206"/>
          <a:stretch>
            <a:fillRect/>
          </a:stretch>
        </p:blipFill>
        <p:spPr bwMode="auto">
          <a:xfrm>
            <a:off x="540870" y="4139265"/>
            <a:ext cx="2251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7">
            <a:extLst>
              <a:ext uri="{FF2B5EF4-FFF2-40B4-BE49-F238E27FC236}">
                <a16:creationId xmlns:a16="http://schemas.microsoft.com/office/drawing/2014/main" id="{B74F02D1-02E6-4A34-ADA5-8C040A97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52" y="5729640"/>
            <a:ext cx="86336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>
                <a:latin typeface="+mn-lt"/>
                <a:cs typeface="Arial" charset="0"/>
              </a:rPr>
              <a:t>Špičák</a:t>
            </a:r>
            <a:r>
              <a:rPr lang="en-US" sz="2000" dirty="0">
                <a:latin typeface="+mn-lt"/>
                <a:cs typeface="Arial" charset="0"/>
              </a:rPr>
              <a:t> (C</a:t>
            </a:r>
            <a:r>
              <a:rPr lang="en-US" sz="2000" baseline="-25000" dirty="0">
                <a:latin typeface="+mn-lt"/>
                <a:cs typeface="Arial" charset="0"/>
              </a:rPr>
              <a:t>1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 fosilního medvěda hnědého </a:t>
            </a:r>
            <a:r>
              <a:rPr lang="en-US" sz="2000" dirty="0">
                <a:latin typeface="+mn-lt"/>
                <a:cs typeface="Arial" charset="0"/>
              </a:rPr>
              <a:t>(</a:t>
            </a:r>
            <a:r>
              <a:rPr lang="en-US" sz="2000" i="1" dirty="0" err="1">
                <a:latin typeface="+mn-lt"/>
                <a:cs typeface="Arial" charset="0"/>
              </a:rPr>
              <a:t>Ursus</a:t>
            </a:r>
            <a:r>
              <a:rPr lang="en-US" sz="2000" i="1" dirty="0">
                <a:latin typeface="+mn-lt"/>
                <a:cs typeface="Arial" charset="0"/>
              </a:rPr>
              <a:t> </a:t>
            </a:r>
            <a:r>
              <a:rPr lang="en-US" sz="2000" i="1" dirty="0" err="1">
                <a:latin typeface="+mn-lt"/>
                <a:cs typeface="Arial" charset="0"/>
              </a:rPr>
              <a:t>arctos</a:t>
            </a:r>
            <a:r>
              <a:rPr lang="en-US" sz="2000" dirty="0">
                <a:latin typeface="+mn-lt"/>
                <a:cs typeface="Arial" charset="0"/>
              </a:rPr>
              <a:t>)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cs-CZ" sz="2000" dirty="0">
                <a:cs typeface="Arial" charset="0"/>
              </a:rPr>
              <a:t>g</a:t>
            </a:r>
            <a:r>
              <a:rPr lang="en-US" sz="2000" dirty="0" err="1">
                <a:cs typeface="Arial" charset="0"/>
              </a:rPr>
              <a:t>ravetti</a:t>
            </a:r>
            <a:r>
              <a:rPr lang="cs-CZ" sz="2000" dirty="0">
                <a:cs typeface="Arial" charset="0"/>
              </a:rPr>
              <a:t>e</a:t>
            </a:r>
            <a:r>
              <a:rPr lang="en-US" sz="2000" dirty="0">
                <a:cs typeface="Arial" charset="0"/>
              </a:rPr>
              <a:t>n</a:t>
            </a:r>
            <a:r>
              <a:rPr lang="cs-CZ" sz="2000" dirty="0">
                <a:latin typeface="+mn-lt"/>
                <a:cs typeface="Arial" charset="0"/>
              </a:rPr>
              <a:t>, </a:t>
            </a:r>
            <a:r>
              <a:rPr lang="en-US" sz="2000" dirty="0">
                <a:cs typeface="Arial" charset="0"/>
              </a:rPr>
              <a:t>26 640 ± 110 BP (</a:t>
            </a:r>
            <a:r>
              <a:rPr lang="cs-CZ" sz="2000" dirty="0" err="1">
                <a:cs typeface="Arial" charset="0"/>
              </a:rPr>
              <a:t>nek</a:t>
            </a:r>
            <a:r>
              <a:rPr lang="en-US" sz="2000" dirty="0" err="1">
                <a:cs typeface="Arial" charset="0"/>
              </a:rPr>
              <a:t>alib</a:t>
            </a:r>
            <a:r>
              <a:rPr lang="cs-CZ" sz="2000" dirty="0" err="1">
                <a:cs typeface="Arial" charset="0"/>
              </a:rPr>
              <a:t>ovaná</a:t>
            </a:r>
            <a:r>
              <a:rPr lang="cs-CZ" sz="2000" dirty="0">
                <a:cs typeface="Arial" charset="0"/>
              </a:rPr>
              <a:t> </a:t>
            </a:r>
            <a:r>
              <a:rPr lang="en-US" sz="2000" baseline="30000" dirty="0">
                <a:cs typeface="Arial" charset="0"/>
              </a:rPr>
              <a:t>14</a:t>
            </a:r>
            <a:r>
              <a:rPr lang="en-US" sz="2000" dirty="0">
                <a:cs typeface="Arial" charset="0"/>
              </a:rPr>
              <a:t>C data).</a:t>
            </a:r>
            <a:endParaRPr lang="cs-CZ" sz="2000" dirty="0">
              <a:latin typeface="+mn-lt"/>
              <a:cs typeface="Arial" charset="0"/>
            </a:endParaRPr>
          </a:p>
        </p:txBody>
      </p:sp>
      <p:sp>
        <p:nvSpPr>
          <p:cNvPr id="88071" name="Obdélník 1">
            <a:extLst>
              <a:ext uri="{FF2B5EF4-FFF2-40B4-BE49-F238E27FC236}">
                <a16:creationId xmlns:a16="http://schemas.microsoft.com/office/drawing/2014/main" id="{0F030AD1-235D-4779-9A5F-3956981F0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" y="330994"/>
            <a:ext cx="2973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b="1" dirty="0" err="1"/>
              <a:t>Dolní</a:t>
            </a:r>
            <a:r>
              <a:rPr lang="en-US" altLang="cs-CZ" sz="2800" b="1" dirty="0"/>
              <a:t> </a:t>
            </a:r>
            <a:r>
              <a:rPr lang="en-US" altLang="cs-CZ" b="1" dirty="0" err="1"/>
              <a:t>Věstonice</a:t>
            </a:r>
            <a:r>
              <a:rPr lang="en-US" altLang="cs-CZ" sz="2800" b="1" dirty="0"/>
              <a:t> II</a:t>
            </a:r>
            <a:endParaRPr lang="cs-CZ" altLang="cs-CZ" sz="2800" b="1" dirty="0"/>
          </a:p>
        </p:txBody>
      </p:sp>
      <p:pic>
        <p:nvPicPr>
          <p:cNvPr id="88072" name="Picture 13">
            <a:extLst>
              <a:ext uri="{FF2B5EF4-FFF2-40B4-BE49-F238E27FC236}">
                <a16:creationId xmlns:a16="http://schemas.microsoft.com/office/drawing/2014/main" id="{7F2FF959-7688-4F22-B5AC-D6BC0B55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0" y="1389565"/>
            <a:ext cx="30813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70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6">
            <a:extLst>
              <a:ext uri="{FF2B5EF4-FFF2-40B4-BE49-F238E27FC236}">
                <a16:creationId xmlns:a16="http://schemas.microsoft.com/office/drawing/2014/main" id="{0354C046-FBD2-4D8D-9D4B-36BB9CD0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23825"/>
            <a:ext cx="641508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val 4">
            <a:extLst>
              <a:ext uri="{FF2B5EF4-FFF2-40B4-BE49-F238E27FC236}">
                <a16:creationId xmlns:a16="http://schemas.microsoft.com/office/drawing/2014/main" id="{3840E1B8-044C-473F-92A9-77EF345F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4789488"/>
            <a:ext cx="2138362" cy="649287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6" name="Oval 5">
            <a:extLst>
              <a:ext uri="{FF2B5EF4-FFF2-40B4-BE49-F238E27FC236}">
                <a16:creationId xmlns:a16="http://schemas.microsoft.com/office/drawing/2014/main" id="{BC19602C-B989-4FBC-B9DB-68737F40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5550"/>
            <a:ext cx="552450" cy="898525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7" name="Oval 6">
            <a:extLst>
              <a:ext uri="{FF2B5EF4-FFF2-40B4-BE49-F238E27FC236}">
                <a16:creationId xmlns:a16="http://schemas.microsoft.com/office/drawing/2014/main" id="{86FFF267-C912-4F5F-8D11-1F2251EFD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2651125"/>
            <a:ext cx="777875" cy="163988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0295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7348164A-6F46-4843-85F9-CD00D562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5413"/>
            <a:ext cx="6459537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6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6D58B3A9-7662-4CA8-A5EC-3A59BADB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0962"/>
            <a:ext cx="66960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7D97862-1D94-4B86-AE0B-21E0DC69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90745"/>
            <a:ext cx="60896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73731" name="Přímá spojovací šipka 5">
            <a:extLst>
              <a:ext uri="{FF2B5EF4-FFF2-40B4-BE49-F238E27FC236}">
                <a16:creationId xmlns:a16="http://schemas.microsoft.com/office/drawing/2014/main" id="{7E186D82-3B4F-4DDF-970C-7AA4EFDCBF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74875" y="4660900"/>
            <a:ext cx="388938" cy="258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2" name="TextovéPole 1">
            <a:extLst>
              <a:ext uri="{FF2B5EF4-FFF2-40B4-BE49-F238E27FC236}">
                <a16:creationId xmlns:a16="http://schemas.microsoft.com/office/drawing/2014/main" id="{4FDFC19C-97CA-488F-8815-93038932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236663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Popůvky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562ACE1-44A0-403F-8EB3-9321B44BF210}"/>
              </a:ext>
            </a:extLst>
          </p:cNvPr>
          <p:cNvGraphicFramePr>
            <a:graphicFrameLocks noGrp="1"/>
          </p:cNvGraphicFramePr>
          <p:nvPr/>
        </p:nvGraphicFramePr>
        <p:xfrm>
          <a:off x="6465888" y="2060575"/>
          <a:ext cx="2333625" cy="3733802"/>
        </p:xfrm>
        <a:graphic>
          <a:graphicData uri="http://schemas.openxmlformats.org/drawingml/2006/table">
            <a:tbl>
              <a:tblPr/>
              <a:tblGrid>
                <a:gridCol w="112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Element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latin typeface="+mn-lt"/>
                          <a:ea typeface="Calibri"/>
                          <a:cs typeface="Times New Roman"/>
                        </a:rPr>
                        <a:t>Content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[mg kg</a:t>
                      </a:r>
                      <a:r>
                        <a:rPr lang="en-US" sz="1600" baseline="30000" dirty="0">
                          <a:latin typeface="+mn-lt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Na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7545.511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Mg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87.26532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Al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15103.68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Si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91507.3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endParaRPr lang="cs-CZ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+mn-lt"/>
                          <a:ea typeface="Calibri"/>
                          <a:cs typeface="Times New Roman"/>
                        </a:rPr>
                        <a:t>20.45951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618666.5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Ca</a:t>
                      </a:r>
                      <a:endParaRPr lang="cs-CZ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+mn-lt"/>
                          <a:ea typeface="Calibri"/>
                          <a:cs typeface="Times New Roman"/>
                        </a:rPr>
                        <a:t>1624.135</a:t>
                      </a:r>
                    </a:p>
                  </a:txBody>
                  <a:tcPr marL="62230" marR="62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0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6">
            <a:extLst>
              <a:ext uri="{FF2B5EF4-FFF2-40B4-BE49-F238E27FC236}">
                <a16:creationId xmlns:a16="http://schemas.microsoft.com/office/drawing/2014/main" id="{F12B57D3-A4A1-40FB-932C-2CDAD902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95325"/>
            <a:ext cx="6161087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>
            <a:extLst>
              <a:ext uri="{FF2B5EF4-FFF2-40B4-BE49-F238E27FC236}">
                <a16:creationId xmlns:a16="http://schemas.microsoft.com/office/drawing/2014/main" id="{C50AFD1B-7E9D-4264-963C-8457D59C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3573016"/>
            <a:ext cx="1406740" cy="20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3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E2EDA53-FCE8-4755-8DD3-C4805C0F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Provenience obsidiánu</a:t>
            </a:r>
          </a:p>
        </p:txBody>
      </p:sp>
      <p:pic>
        <p:nvPicPr>
          <p:cNvPr id="105474" name="Picture 2" descr="Výsledek obrázku pro carpathian obsidian">
            <a:extLst>
              <a:ext uri="{FF2B5EF4-FFF2-40B4-BE49-F238E27FC236}">
                <a16:creationId xmlns:a16="http://schemas.microsoft.com/office/drawing/2014/main" id="{08486861-ED70-4B0F-8499-C4E32D1C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" y="1340768"/>
            <a:ext cx="8007646" cy="54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9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CA45E9C-9E0D-46F7-A5A0-A0450B73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30" y="2689820"/>
            <a:ext cx="6848475" cy="3619500"/>
          </a:xfrm>
          <a:prstGeom prst="rect">
            <a:avLst/>
          </a:prstGeom>
        </p:spPr>
      </p:pic>
      <p:pic>
        <p:nvPicPr>
          <p:cNvPr id="103426" name="Picture 2" descr="Výsledek obrázku pro carpathian obsidian">
            <a:extLst>
              <a:ext uri="{FF2B5EF4-FFF2-40B4-BE49-F238E27FC236}">
                <a16:creationId xmlns:a16="http://schemas.microsoft.com/office/drawing/2014/main" id="{C6BA8DF4-57AE-4BE4-BBB1-4738635E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90756"/>
            <a:ext cx="1940220" cy="12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39F6473-33F1-4ABC-A205-FC72300A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06" y="129856"/>
            <a:ext cx="2496261" cy="19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11A866BC-9261-4D66-9320-8CD100584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82" y="392457"/>
            <a:ext cx="113172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Viničky</a:t>
            </a:r>
            <a:r>
              <a:rPr lang="cs-CZ" altLang="cs-CZ" sz="1800" dirty="0"/>
              <a:t> Slovakia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4DE7CDC-563B-4C59-97A4-5EF442AB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637" y="129856"/>
            <a:ext cx="2496260" cy="206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6FC05413-8711-4674-B72B-4A82C60F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97393"/>
            <a:ext cx="1152128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Kašov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Slovakia</a:t>
            </a:r>
          </a:p>
        </p:txBody>
      </p:sp>
    </p:spTree>
    <p:extLst>
      <p:ext uri="{BB962C8B-B14F-4D97-AF65-F5344CB8AC3E}">
        <p14:creationId xmlns:p14="http://schemas.microsoft.com/office/powerpoint/2010/main" val="367514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C8643-5A14-4F11-AC71-05D0401B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Chronologie</a:t>
            </a:r>
            <a:r>
              <a:rPr lang="en-US" sz="2800" dirty="0"/>
              <a:t> </a:t>
            </a:r>
            <a:r>
              <a:rPr lang="en-US" sz="2800" dirty="0" err="1"/>
              <a:t>paleolitu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8A79B4-7BCB-4E68-823C-3B7605ED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1916832"/>
            <a:ext cx="8491102" cy="39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ýsledek obrázku pro szeletien">
            <a:extLst>
              <a:ext uri="{FF2B5EF4-FFF2-40B4-BE49-F238E27FC236}">
                <a16:creationId xmlns:a16="http://schemas.microsoft.com/office/drawing/2014/main" id="{DCF763FB-7D77-420C-9472-06BE1661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4426"/>
            <a:ext cx="2808312" cy="38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A12806-DEA5-4840-9D65-17A81D69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245" y="3155351"/>
            <a:ext cx="5173012" cy="37170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D9B1D9-94C0-4A37-A3AF-F84BAF5B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54" y="34498"/>
            <a:ext cx="4983703" cy="3573016"/>
          </a:xfrm>
          <a:prstGeom prst="rect">
            <a:avLst/>
          </a:prstGeom>
        </p:spPr>
      </p:pic>
      <p:sp>
        <p:nvSpPr>
          <p:cNvPr id="695" name="TextovéPole 694">
            <a:extLst>
              <a:ext uri="{FF2B5EF4-FFF2-40B4-BE49-F238E27FC236}">
                <a16:creationId xmlns:a16="http://schemas.microsoft.com/office/drawing/2014/main" id="{C08FCEEE-FB2F-4FD9-8290-2AF77361BF6E}"/>
              </a:ext>
            </a:extLst>
          </p:cNvPr>
          <p:cNvSpPr txBox="1"/>
          <p:nvPr/>
        </p:nvSpPr>
        <p:spPr>
          <a:xfrm>
            <a:off x="1115616" y="381391"/>
            <a:ext cx="15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Szeletien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614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824A29-0D46-4EFF-9D04-64E8A682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3393716"/>
            <a:ext cx="4665792" cy="334765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E4AACB-6A3F-4D17-AE2D-33A3428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994122"/>
          </a:xfrm>
        </p:spPr>
        <p:txBody>
          <a:bodyPr/>
          <a:lstStyle/>
          <a:p>
            <a:r>
              <a:rPr lang="cs-CZ" sz="2800" b="1" dirty="0">
                <a:latin typeface="+mn-lt"/>
              </a:rPr>
              <a:t>Aurignacien</a:t>
            </a:r>
            <a:endParaRPr lang="en-US" sz="2800" b="1" dirty="0">
              <a:latin typeface="+mn-lt"/>
            </a:endParaRPr>
          </a:p>
        </p:txBody>
      </p:sp>
      <p:pic>
        <p:nvPicPr>
          <p:cNvPr id="107522" name="Picture 2" descr="Výsledek obrázku pro aurignacien">
            <a:extLst>
              <a:ext uri="{FF2B5EF4-FFF2-40B4-BE49-F238E27FC236}">
                <a16:creationId xmlns:a16="http://schemas.microsoft.com/office/drawing/2014/main" id="{58103226-BE21-4164-9C26-DF6DDC353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952328" cy="4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1B562E-B605-4CD2-B76A-BCDDB59C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861" y="44624"/>
            <a:ext cx="5161221" cy="36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23D917E-D815-4121-829A-CB788BDAFE2E}"/>
              </a:ext>
            </a:extLst>
          </p:cNvPr>
          <p:cNvGraphicFramePr>
            <a:graphicFrameLocks noGrp="1"/>
          </p:cNvGraphicFramePr>
          <p:nvPr/>
        </p:nvGraphicFramePr>
        <p:xfrm>
          <a:off x="2843808" y="305593"/>
          <a:ext cx="6072188" cy="2355851"/>
        </p:xfrm>
        <a:graphic>
          <a:graphicData uri="http://schemas.openxmlformats.org/drawingml/2006/table">
            <a:tbl>
              <a:tblPr/>
              <a:tblGrid>
                <a:gridCol w="192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Prvek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noProof="0" dirty="0">
                          <a:latin typeface="Calibri"/>
                          <a:ea typeface="Calibri"/>
                          <a:cs typeface="Times New Roman"/>
                        </a:rPr>
                        <a:t>obsah</a:t>
                      </a:r>
                      <a:r>
                        <a:rPr lang="cs-CZ" sz="2200" b="1" dirty="0">
                          <a:latin typeface="Calibri"/>
                          <a:ea typeface="Calibri"/>
                          <a:cs typeface="Times New Roman"/>
                        </a:rPr>
                        <a:t> prvku (µg/g)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>
                          <a:latin typeface="Calibri"/>
                          <a:ea typeface="Calibri"/>
                          <a:cs typeface="Times New Roman"/>
                        </a:rPr>
                        <a:t>RSD</a:t>
                      </a:r>
                      <a:endParaRPr lang="cs-CZ" sz="2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>
                          <a:latin typeface="Calibri"/>
                          <a:ea typeface="Calibri"/>
                          <a:cs typeface="Times New Roman"/>
                        </a:rPr>
                        <a:t>Zn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 err="1">
                          <a:latin typeface="Calibri"/>
                          <a:ea typeface="Calibri"/>
                          <a:cs typeface="Times New Roman"/>
                        </a:rPr>
                        <a:t>Sr</a:t>
                      </a:r>
                      <a:endParaRPr lang="cs-CZ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374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9112" name="Obdélník 4">
            <a:extLst>
              <a:ext uri="{FF2B5EF4-FFF2-40B4-BE49-F238E27FC236}">
                <a16:creationId xmlns:a16="http://schemas.microsoft.com/office/drawing/2014/main" id="{2409C2B6-E15B-44E6-B0BC-6379BE8F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789040"/>
            <a:ext cx="72866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obsah Zn 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 </a:t>
            </a:r>
            <a:r>
              <a:rPr lang="cs-CZ" altLang="cs-CZ" sz="2200" dirty="0"/>
              <a:t>:       býložravci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/>
              <a:t>                                              90-150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cs-CZ" altLang="cs-CZ" sz="2200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120-220</a:t>
            </a:r>
            <a:r>
              <a:rPr lang="cs-CZ" altLang="cs-CZ" sz="2200" dirty="0"/>
              <a:t>  </a:t>
            </a:r>
            <a:r>
              <a:rPr lang="en-US" altLang="cs-CZ" sz="2200" dirty="0">
                <a:sym typeface="Symbol" panose="05050102010706020507" pitchFamily="18" charset="2"/>
              </a:rPr>
              <a:t></a:t>
            </a:r>
            <a:r>
              <a:rPr lang="en-US" altLang="cs-CZ" sz="2200" dirty="0"/>
              <a:t> </a:t>
            </a:r>
            <a:r>
              <a:rPr lang="en-US" altLang="cs-CZ" sz="2200" b="1" dirty="0">
                <a:solidFill>
                  <a:srgbClr val="FF0000"/>
                </a:solidFill>
              </a:rPr>
              <a:t>175-250</a:t>
            </a:r>
            <a:r>
              <a:rPr lang="en-US" altLang="cs-CZ" sz="2200" dirty="0"/>
              <a:t> </a:t>
            </a:r>
            <a:endParaRPr lang="cs-CZ" altLang="cs-CZ" sz="2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cs-CZ" altLang="cs-CZ" sz="22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dirty="0" err="1"/>
              <a:t>Content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Sr</a:t>
            </a:r>
            <a:r>
              <a:rPr lang="en-US" altLang="cs-CZ" sz="2200" dirty="0"/>
              <a:t>[</a:t>
            </a:r>
            <a:r>
              <a:rPr lang="cs-CZ" altLang="cs-CZ" sz="2200" dirty="0"/>
              <a:t>mg/kg</a:t>
            </a:r>
            <a:r>
              <a:rPr lang="en-US" altLang="cs-CZ" sz="2200" dirty="0"/>
              <a:t>]</a:t>
            </a:r>
            <a:r>
              <a:rPr lang="cs-CZ" altLang="cs-CZ" sz="2200" dirty="0"/>
              <a:t>:        </a:t>
            </a:r>
            <a:r>
              <a:rPr lang="cs-CZ" altLang="cs-CZ" sz="2200" b="1" dirty="0">
                <a:solidFill>
                  <a:srgbClr val="FF0000"/>
                </a:solidFill>
              </a:rPr>
              <a:t>masožravci</a:t>
            </a:r>
            <a:r>
              <a:rPr lang="cs-CZ" altLang="cs-CZ" sz="2200" dirty="0"/>
              <a:t> → </a:t>
            </a:r>
            <a:r>
              <a:rPr lang="cs-CZ" altLang="cs-CZ" sz="2200" b="1" dirty="0">
                <a:solidFill>
                  <a:srgbClr val="FF0000"/>
                </a:solidFill>
              </a:rPr>
              <a:t>všežravci</a:t>
            </a:r>
            <a:r>
              <a:rPr lang="cs-CZ" altLang="cs-CZ" sz="2200" dirty="0"/>
              <a:t> → býložravci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200" b="1" dirty="0">
                <a:solidFill>
                  <a:srgbClr val="FF0000"/>
                </a:solidFill>
              </a:rPr>
              <a:t>                                            100-300</a:t>
            </a:r>
            <a:r>
              <a:rPr lang="cs-CZ" altLang="cs-CZ" sz="2200" dirty="0"/>
              <a:t>    → </a:t>
            </a:r>
            <a:r>
              <a:rPr lang="cs-CZ" altLang="cs-CZ" sz="2200" b="1" dirty="0">
                <a:solidFill>
                  <a:srgbClr val="FF0000"/>
                </a:solidFill>
              </a:rPr>
              <a:t>150-400</a:t>
            </a:r>
            <a:r>
              <a:rPr lang="cs-CZ" altLang="cs-CZ" sz="2200" dirty="0"/>
              <a:t>   →   400-500</a:t>
            </a:r>
          </a:p>
        </p:txBody>
      </p:sp>
      <p:pic>
        <p:nvPicPr>
          <p:cNvPr id="89113" name="Obrázek 7">
            <a:extLst>
              <a:ext uri="{FF2B5EF4-FFF2-40B4-BE49-F238E27FC236}">
                <a16:creationId xmlns:a16="http://schemas.microsoft.com/office/drawing/2014/main" id="{83195DFC-9704-4050-B187-EF385BB5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580"/>
            <a:ext cx="1584176" cy="21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2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5ABCD3-D7EB-44D9-A4C3-F3117C74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69674"/>
            <a:ext cx="4871839" cy="34999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925BEF-9539-4246-A3AD-3DAB2F53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9" y="89625"/>
            <a:ext cx="4999976" cy="35851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47D4F3-829A-436D-AB01-A97D2AA478C8}"/>
              </a:ext>
            </a:extLst>
          </p:cNvPr>
          <p:cNvSpPr txBox="1"/>
          <p:nvPr/>
        </p:nvSpPr>
        <p:spPr>
          <a:xfrm>
            <a:off x="899592" y="404664"/>
            <a:ext cx="1759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Gravettien</a:t>
            </a:r>
            <a:endParaRPr lang="en-US" sz="2800" b="1" dirty="0"/>
          </a:p>
        </p:txBody>
      </p:sp>
      <p:pic>
        <p:nvPicPr>
          <p:cNvPr id="8" name="Picture 2" descr="C:\Users\Ondra\Documents\Archeologie\Opava\Paleolit střední Evropy\Gravettien\ŠI Předmostí.jpg">
            <a:extLst>
              <a:ext uri="{FF2B5EF4-FFF2-40B4-BE49-F238E27FC236}">
                <a16:creationId xmlns:a16="http://schemas.microsoft.com/office/drawing/2014/main" id="{FB970107-E3D4-4213-AB76-EA1D3460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36316"/>
            <a:ext cx="3096344" cy="3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9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44DFC-F034-46E2-B019-71A29AFE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706090"/>
          </a:xfrm>
        </p:spPr>
        <p:txBody>
          <a:bodyPr/>
          <a:lstStyle/>
          <a:p>
            <a:r>
              <a:rPr lang="cs-CZ" sz="2800" b="1" dirty="0" err="1"/>
              <a:t>Epigravettien</a:t>
            </a:r>
            <a:endParaRPr lang="en-US" sz="28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20A982-EFEE-462F-A00C-D2234132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114365"/>
            <a:ext cx="5034153" cy="36125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B4C24E-51E0-4648-B46D-E5AF290A8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82" y="31626"/>
            <a:ext cx="4734963" cy="33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3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F801A6-C329-48DA-B993-2D35752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5" y="3284984"/>
            <a:ext cx="4897527" cy="35137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2161CE-A126-4D2D-A4A2-A145FDFB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40712"/>
            <a:ext cx="4896543" cy="35137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C5DC4B-3A46-4AD7-A009-D8631C9A78CB}"/>
              </a:ext>
            </a:extLst>
          </p:cNvPr>
          <p:cNvSpPr txBox="1"/>
          <p:nvPr/>
        </p:nvSpPr>
        <p:spPr>
          <a:xfrm>
            <a:off x="313834" y="216024"/>
            <a:ext cx="256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Epimagdalenien</a:t>
            </a:r>
            <a:endParaRPr lang="en-US" sz="2800" b="1" dirty="0"/>
          </a:p>
        </p:txBody>
      </p:sp>
      <p:pic>
        <p:nvPicPr>
          <p:cNvPr id="9" name="Obrázek 8" descr="Obsah obrázku text, kreslení&#10;&#10;Popis byl vytvořen automaticky">
            <a:extLst>
              <a:ext uri="{FF2B5EF4-FFF2-40B4-BE49-F238E27FC236}">
                <a16:creationId xmlns:a16="http://schemas.microsoft.com/office/drawing/2014/main" id="{B3BB2452-4C44-47A3-8A41-E84A1876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0" y="2348880"/>
            <a:ext cx="3145301" cy="41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BEABCC-A95A-4F18-9F93-86F176D2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284984"/>
            <a:ext cx="4824536" cy="3462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EA7139-4DFC-41C3-B6D5-135558C1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5" y="148868"/>
            <a:ext cx="4968552" cy="3564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6CBF65-9B04-448B-BDB5-B5012476F291}"/>
              </a:ext>
            </a:extLst>
          </p:cNvPr>
          <p:cNvSpPr txBox="1"/>
          <p:nvPr/>
        </p:nvSpPr>
        <p:spPr>
          <a:xfrm>
            <a:off x="467544" y="836712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Pozdní paleolit a mezolit</a:t>
            </a:r>
            <a:endParaRPr lang="en-US" b="1" dirty="0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95393421-531D-49AE-B9DF-33AC20368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8" y="2996952"/>
            <a:ext cx="2862545" cy="3564880"/>
          </a:xfrm>
        </p:spPr>
      </p:pic>
    </p:spTree>
    <p:extLst>
      <p:ext uri="{BB962C8B-B14F-4D97-AF65-F5344CB8AC3E}">
        <p14:creationId xmlns:p14="http://schemas.microsoft.com/office/powerpoint/2010/main" val="89171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2.gstatic.com/images?q=tbn:ANd9GcRSxDKtOLRI2Ye4y16k5Zm9RF-zWHgFsCHR_66RU6FNt2fm2U-t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22589"/>
            <a:ext cx="5867400" cy="26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xfrm>
            <a:off x="2999653" y="538490"/>
            <a:ext cx="2992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„</a:t>
            </a:r>
            <a:r>
              <a:rPr lang="cs-CZ" sz="2800" b="1" dirty="0" err="1"/>
              <a:t>Conflict</a:t>
            </a:r>
            <a:r>
              <a:rPr lang="cs-CZ" sz="2800" b="1" dirty="0"/>
              <a:t> </a:t>
            </a:r>
            <a:r>
              <a:rPr lang="cs-CZ" sz="2800" b="1" dirty="0" err="1"/>
              <a:t>minerals</a:t>
            </a:r>
            <a:r>
              <a:rPr lang="cs-CZ" sz="2800" b="1" dirty="0"/>
              <a:t>“</a:t>
            </a:r>
          </a:p>
        </p:txBody>
      </p:sp>
      <p:pic>
        <p:nvPicPr>
          <p:cNvPr id="6148" name="Picture 4" descr="https://merahza.files.wordpress.com/2009/05/coltan_sm.jpg?w=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8" y="1828800"/>
            <a:ext cx="3817129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1.tribune.com.pk/wp-content/uploads/2010/10/24-to-27-1-Coltan-Feature-160x1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11915"/>
            <a:ext cx="2171699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67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https://encrypted-tbn2.gstatic.com/images?q=tbn:ANd9GcRJwEqeJUYvwxEDSEMvEi6Lxxi5HO214IpWTAMP4oA9IV_8dXNm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3276648" cy="24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20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gr.bund.de/EN/Themen/Min_rohstoffe/Bilder/NL_Coltan_1_g.jpg?__blob=normal&amp;v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3" y="359277"/>
            <a:ext cx="4262128" cy="61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alytischer Herkunftsnachweis (“Fingerprint“) für TTT - Coltan und Wolfram-/Zinn-E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1" y="3557576"/>
            <a:ext cx="3922779" cy="29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ld_labor_-_col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" y="838200"/>
            <a:ext cx="385826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897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B31D801-BFE0-4923-962A-BCDDA624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576262"/>
            <a:ext cx="82105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3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D0B6F90-6147-41E0-BD7C-B5C2D0AE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0" y="583302"/>
            <a:ext cx="8838417" cy="57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5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A14801-8DB9-4854-83B3-980D6BE5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2475"/>
            <a:ext cx="82296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2">
            <a:extLst>
              <a:ext uri="{FF2B5EF4-FFF2-40B4-BE49-F238E27FC236}">
                <a16:creationId xmlns:a16="http://schemas.microsoft.com/office/drawing/2014/main" id="{0F75B476-3D6E-4A32-8EF8-AE89213E9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76250"/>
            <a:ext cx="8932863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975B595-4B89-42EC-8285-4160B6B1D422}"/>
              </a:ext>
            </a:extLst>
          </p:cNvPr>
          <p:cNvSpPr/>
          <p:nvPr/>
        </p:nvSpPr>
        <p:spPr>
          <a:xfrm>
            <a:off x="5786438" y="3571875"/>
            <a:ext cx="15716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77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8966B4A-301A-43CE-8DAC-9667F53B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842962"/>
            <a:ext cx="75247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6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0E7E611-DE29-49D6-85BE-3FF6F5B14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582685" cy="58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2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6F9C79-41AF-43EF-BE63-6B75DCF2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3" y="476672"/>
            <a:ext cx="840915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6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>
            <a:extLst>
              <a:ext uri="{FF2B5EF4-FFF2-40B4-BE49-F238E27FC236}">
                <a16:creationId xmlns:a16="http://schemas.microsoft.com/office/drawing/2014/main" id="{94CA698D-58C4-43CB-9492-846323FB25F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33347" y="3068960"/>
          <a:ext cx="6902949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Graf" r:id="rId3" imgW="11791950" imgH="5657850" progId="Excel.Chart.8">
                  <p:embed/>
                </p:oleObj>
              </mc:Choice>
              <mc:Fallback>
                <p:oleObj name="Graf" r:id="rId3" imgW="11791950" imgH="5657850" progId="Excel.Chart.8">
                  <p:embed/>
                  <p:pic>
                    <p:nvPicPr>
                      <p:cNvPr id="84995" name="Object 3">
                        <a:extLst>
                          <a:ext uri="{FF2B5EF4-FFF2-40B4-BE49-F238E27FC236}">
                            <a16:creationId xmlns:a16="http://schemas.microsoft.com/office/drawing/2014/main" id="{94CA698D-58C4-43CB-9492-846323FB25F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47" y="3068960"/>
                        <a:ext cx="6902949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5">
            <a:extLst>
              <a:ext uri="{FF2B5EF4-FFF2-40B4-BE49-F238E27FC236}">
                <a16:creationId xmlns:a16="http://schemas.microsoft.com/office/drawing/2014/main" id="{70939682-7514-4E1B-A56F-FC2D92FE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43" y="419193"/>
            <a:ext cx="17188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+mn-lt"/>
              </a:rPr>
              <a:t>Strachotín</a:t>
            </a:r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EEFB9039-043B-4822-9212-6C56558B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31" y="2290126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Vyloupený hrob č. 80</a:t>
            </a:r>
          </a:p>
        </p:txBody>
      </p:sp>
      <p:pic>
        <p:nvPicPr>
          <p:cNvPr id="84998" name="Picture 8" descr="steh">
            <a:extLst>
              <a:ext uri="{FF2B5EF4-FFF2-40B4-BE49-F238E27FC236}">
                <a16:creationId xmlns:a16="http://schemas.microsoft.com/office/drawing/2014/main" id="{17F2E985-49A6-4268-9E1A-0EA2D18EDB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1" y="116631"/>
            <a:ext cx="3684276" cy="51190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5EC9735-70C7-4E60-8C3E-3581DF83295E}"/>
              </a:ext>
            </a:extLst>
          </p:cNvPr>
          <p:cNvSpPr/>
          <p:nvPr/>
        </p:nvSpPr>
        <p:spPr>
          <a:xfrm>
            <a:off x="167643" y="1118605"/>
            <a:ext cx="490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cs typeface="Times New Roman" panose="02020603050405020304" pitchFamily="18" charset="0"/>
              </a:rPr>
              <a:t>výzkum pohřebiště z doby stěhování národů (kmen Langobardů)</a:t>
            </a:r>
          </a:p>
        </p:txBody>
      </p:sp>
    </p:spTree>
    <p:extLst>
      <p:ext uri="{BB962C8B-B14F-4D97-AF65-F5344CB8AC3E}">
        <p14:creationId xmlns:p14="http://schemas.microsoft.com/office/powerpoint/2010/main" val="1197490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73788" cy="1020762"/>
          </a:xfrm>
        </p:spPr>
        <p:txBody>
          <a:bodyPr>
            <a:normAutofit/>
          </a:bodyPr>
          <a:lstStyle/>
          <a:p>
            <a:r>
              <a:rPr lang="cs-CZ" sz="2400" b="1" dirty="0"/>
              <a:t>Kontaminace kosti korozními produkty mědi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468313" y="1196975"/>
            <a:ext cx="7559675" cy="5472113"/>
            <a:chOff x="158" y="677"/>
            <a:chExt cx="5142" cy="333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385" y="2591"/>
              <a:ext cx="4915" cy="1419"/>
              <a:chOff x="385" y="2591"/>
              <a:chExt cx="4915" cy="1419"/>
            </a:xfrm>
          </p:grpSpPr>
          <p:pic>
            <p:nvPicPr>
              <p:cNvPr id="15365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833" b="27682"/>
              <a:stretch>
                <a:fillRect/>
              </a:stretch>
            </p:blipFill>
            <p:spPr bwMode="auto">
              <a:xfrm>
                <a:off x="385" y="2591"/>
                <a:ext cx="4915" cy="1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66" name="Oval 6"/>
              <p:cNvSpPr>
                <a:spLocks noChangeArrowheads="1"/>
              </p:cNvSpPr>
              <p:nvPr/>
            </p:nvSpPr>
            <p:spPr bwMode="auto">
              <a:xfrm>
                <a:off x="521" y="3249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1292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8" name="Oval 8"/>
              <p:cNvSpPr>
                <a:spLocks noChangeArrowheads="1"/>
              </p:cNvSpPr>
              <p:nvPr/>
            </p:nvSpPr>
            <p:spPr bwMode="auto">
              <a:xfrm>
                <a:off x="2109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69" name="Oval 9"/>
              <p:cNvSpPr>
                <a:spLocks noChangeArrowheads="1"/>
              </p:cNvSpPr>
              <p:nvPr/>
            </p:nvSpPr>
            <p:spPr bwMode="auto">
              <a:xfrm>
                <a:off x="2880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3651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371" name="Oval 11"/>
              <p:cNvSpPr>
                <a:spLocks noChangeArrowheads="1"/>
              </p:cNvSpPr>
              <p:nvPr/>
            </p:nvSpPr>
            <p:spPr bwMode="auto">
              <a:xfrm>
                <a:off x="4468" y="3294"/>
                <a:ext cx="90" cy="90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aphicFrame>
          <p:nvGraphicFramePr>
            <p:cNvPr id="15372" name="Object 12"/>
            <p:cNvGraphicFramePr>
              <a:graphicFrameLocks noChangeAspect="1"/>
            </p:cNvGraphicFramePr>
            <p:nvPr/>
          </p:nvGraphicFramePr>
          <p:xfrm>
            <a:off x="158" y="677"/>
            <a:ext cx="4582" cy="2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List" r:id="rId4" imgW="9239266" imgH="5743647" progId="Excel.Sheet.8">
                    <p:embed/>
                  </p:oleObj>
                </mc:Choice>
                <mc:Fallback>
                  <p:oleObj name="List" r:id="rId4" imgW="9239266" imgH="5743647" progId="Excel.Sheet.8">
                    <p:embed/>
                    <p:pic>
                      <p:nvPicPr>
                        <p:cNvPr id="153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677"/>
                          <a:ext cx="4582" cy="28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3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0" y="188913"/>
            <a:ext cx="1870075" cy="14033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211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513C4AD-C409-4815-9178-9F07A397FD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7640" y="1916279"/>
            <a:ext cx="3051000" cy="460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F68D8CBB-49A4-47EC-8D85-5A85AF97AF8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000" y="3573360"/>
            <a:ext cx="3887640" cy="27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BD75000-4F21-48BF-B1CC-BF39472D0A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609480"/>
            <a:ext cx="7772400" cy="803880"/>
          </a:xfrm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cs-CZ" sz="3600"/>
              <a:t>Reakce pozůstatků s kovy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B9B60029-CFA2-413B-A6FD-A0A77FAF8823}"/>
              </a:ext>
            </a:extLst>
          </p:cNvPr>
          <p:cNvSpPr/>
          <p:nvPr/>
        </p:nvSpPr>
        <p:spPr>
          <a:xfrm>
            <a:off x="539640" y="2060639"/>
            <a:ext cx="354816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>
                <a:latin typeface="Times New Roman" pitchFamily="18"/>
                <a:ea typeface="Lucida Sans Unicode" pitchFamily="2"/>
                <a:cs typeface="Tahoma" pitchFamily="2"/>
              </a:rPr>
              <a:t>Kosterní materiál z jihoafrických muzeí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59D8E740-619F-4525-ACAB-5C0849C4FD21}"/>
              </a:ext>
            </a:extLst>
          </p:cNvPr>
          <p:cNvSpPr/>
          <p:nvPr/>
        </p:nvSpPr>
        <p:spPr>
          <a:xfrm>
            <a:off x="310295" y="1044563"/>
            <a:ext cx="8424936" cy="12740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katedrále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Lescaru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(1483-1555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pohřebiště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navarrských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panovníků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podlaze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nalezeny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zeleně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či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načernale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+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zóny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hnědé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bez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(v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kryptě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nepřítomny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měděné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předměty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 </a:t>
            </a: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4FD28E-3C4A-4425-9B69-68FF170E30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56176" y="2018392"/>
            <a:ext cx="2088232" cy="2568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AE930C-ECEC-4509-83BC-A3D584FED047}"/>
              </a:ext>
            </a:extLst>
          </p:cNvPr>
          <p:cNvSpPr txBox="1"/>
          <p:nvPr/>
        </p:nvSpPr>
        <p:spPr>
          <a:xfrm>
            <a:off x="310295" y="4221088"/>
            <a:ext cx="84969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000" b="1" dirty="0" err="1">
                <a:latin typeface="Times New Roman" pitchFamily="18"/>
                <a:ea typeface="Lucida Sans Unicode" pitchFamily="2"/>
                <a:cs typeface="Tahoma" pitchFamily="2"/>
              </a:rPr>
              <a:t>Mos</a:t>
            </a:r>
            <a:r>
              <a:rPr lang="cs-CZ" sz="2000" b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2000" b="1" dirty="0" err="1">
                <a:latin typeface="Times New Roman" pitchFamily="18"/>
                <a:ea typeface="Lucida Sans Unicode" pitchFamily="2"/>
                <a:cs typeface="Tahoma" pitchFamily="2"/>
              </a:rPr>
              <a:t>teutonicus</a:t>
            </a:r>
            <a:endParaRPr lang="cs-CZ" sz="2000" b="1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sv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Ludvíka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zemřelého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1270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Tunisu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slané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–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Monreale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(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Sicílie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).</a:t>
            </a:r>
          </a:p>
          <a:p>
            <a:pPr marL="0" marR="0" lvl="0" indent="0" rtl="0" hangingPunct="1">
              <a:buNone/>
              <a:tabLst/>
            </a:pPr>
            <a:endParaRPr lang="cs-CZ" sz="20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Filip III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Smělý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zemřelý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1285 v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Perpignanu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vařen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víně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transportovány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Saint Denis a </a:t>
            </a:r>
            <a:r>
              <a:rPr lang="en-US" sz="2000" dirty="0" err="1">
                <a:latin typeface="Times New Roman" pitchFamily="18"/>
                <a:ea typeface="Lucida Sans Unicode" pitchFamily="2"/>
                <a:cs typeface="Tahoma" pitchFamily="2"/>
              </a:rPr>
              <a:t>maso</a:t>
            </a:r>
            <a:r>
              <a:rPr lang="en-US" sz="2000" dirty="0">
                <a:latin typeface="Times New Roman" pitchFamily="18"/>
                <a:ea typeface="Lucida Sans Unicode" pitchFamily="2"/>
                <a:cs typeface="Tahoma" pitchFamily="2"/>
              </a:rPr>
              <a:t> do Narbonne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  <a:endParaRPr lang="en-US" sz="20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2C4529-88A4-484F-8F29-4C31CAFE978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sz="3600"/>
              <a:t>„Mos teutonicus“</a:t>
            </a:r>
            <a:endParaRPr lang="cs-CZ" altLang="cs-CZ" sz="3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8712F5-AF73-45A3-B4FB-226CA8A2BE82}"/>
              </a:ext>
            </a:extLst>
          </p:cNvPr>
          <p:cNvSpPr txBox="1"/>
          <p:nvPr/>
        </p:nvSpPr>
        <p:spPr>
          <a:xfrm>
            <a:off x="274291" y="2326159"/>
            <a:ext cx="50199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Times New Roman" pitchFamily="18"/>
                <a:ea typeface="Lucida Sans Unicode" pitchFamily="2"/>
                <a:cs typeface="Tahoma" pitchFamily="2"/>
              </a:rPr>
              <a:t>Pozůstaky</a:t>
            </a:r>
            <a:r>
              <a:rPr lang="cs-CZ" sz="2000" dirty="0">
                <a:latin typeface="Times New Roman" pitchFamily="18"/>
                <a:ea typeface="Lucida Sans Unicode" pitchFamily="2"/>
                <a:cs typeface="Tahoma" pitchFamily="2"/>
              </a:rPr>
              <a:t> byly připsány králi Jindřichovi II.</a:t>
            </a:r>
          </a:p>
          <a:p>
            <a:endParaRPr lang="cs-CZ" sz="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</a:t>
            </a:r>
            <a:r>
              <a:rPr lang="en-US" sz="2000" dirty="0" err="1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eleno-smaragdové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zbarvení kostí =</a:t>
            </a:r>
            <a:r>
              <a:rPr lang="en-US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Lucida Sans Unicode" pitchFamily="2"/>
                <a:cs typeface="Times New Roman" panose="02020603050405020304" pitchFamily="18" charset="0"/>
              </a:rPr>
              <a:t>důsledek vařeni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těla v měděném kotli.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7CB959F6-B7E6-4505-ADF7-B90C5B390A87}"/>
              </a:ext>
            </a:extLst>
          </p:cNvPr>
          <p:cNvSpPr/>
          <p:nvPr/>
        </p:nvSpPr>
        <p:spPr>
          <a:xfrm>
            <a:off x="251520" y="980728"/>
            <a:ext cx="8229600" cy="40763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50 ml octa a 50 g soli / l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vody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Pozůstatky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3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hodiny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vařeny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poté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ponechány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v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kotli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60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dní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rtl="0" hangingPunct="1">
              <a:buNone/>
              <a:tabLst/>
            </a:pP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18h 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tam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objevují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nazelenalé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skvrnky</a:t>
            </a: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36h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zřetelné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světle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skvrny</a:t>
            </a: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72h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kostí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I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zbytků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měkkých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tkání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(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svalů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vazů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)</a:t>
            </a:r>
          </a:p>
          <a:p>
            <a:pPr marL="0" marR="0" lvl="0" indent="0" algn="l" rtl="0" hangingPunct="1">
              <a:buNone/>
              <a:tabLst/>
            </a:pP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5d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dosahuje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mnaxima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u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vzorků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bez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většího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podílu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tukové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tkáně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vzorky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tukem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maximum za 8-10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dní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rtl="0" hangingPunct="1">
              <a:buNone/>
              <a:tabLst/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62 d –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neliší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od toho z 10.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dne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Během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varu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svalovina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 odpadá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až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malé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zbytky</a:t>
            </a: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F0990304-6494-40D6-B937-B51022766A92}"/>
              </a:ext>
            </a:extLst>
          </p:cNvPr>
          <p:cNvSpPr/>
          <p:nvPr/>
        </p:nvSpPr>
        <p:spPr>
          <a:xfrm>
            <a:off x="609480" y="404640"/>
            <a:ext cx="36370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Experiment (Franchet 1933)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75C9F-F9B0-40E7-B856-F4A68E3C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742" y="5173470"/>
            <a:ext cx="4392720" cy="160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E7087E21-108E-41A4-9470-2463BD332D7E}"/>
              </a:ext>
            </a:extLst>
          </p:cNvPr>
          <p:cNvSpPr/>
          <p:nvPr/>
        </p:nvSpPr>
        <p:spPr>
          <a:xfrm>
            <a:off x="663480" y="785880"/>
            <a:ext cx="7580520" cy="3385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1800" i="1">
                <a:latin typeface="Times New Roman" pitchFamily="18"/>
                <a:ea typeface="Lucida Sans Unicode" pitchFamily="2"/>
                <a:cs typeface="Tahoma" pitchFamily="2"/>
              </a:rPr>
              <a:t>Staré kosti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modrozelená barva, tu a tam nažloutlé skvrnky.</a:t>
            </a:r>
          </a:p>
          <a:p>
            <a:pPr marL="0" marR="0" lvl="0" indent="0" algn="l" rtl="0" hangingPunct="1">
              <a:buNone/>
              <a:tabLst/>
            </a:pPr>
            <a:endParaRPr lang="cs-CZ" sz="18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i="1">
                <a:latin typeface="Times New Roman" pitchFamily="18"/>
                <a:ea typeface="Lucida Sans Unicode" pitchFamily="2"/>
                <a:cs typeface="Tahoma" pitchFamily="2"/>
              </a:rPr>
              <a:t>Kosti částečně zbavené tuku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zelená – světle smaragdová, kromě míst, kde zcela vymizel tuk – tam </a:t>
            </a: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modrozelená. Také žluté-světle hnědé skvrny.</a:t>
            </a:r>
          </a:p>
          <a:p>
            <a:pPr marL="0" marR="0" lvl="0" indent="0" algn="l" rtl="0" hangingPunct="1">
              <a:buNone/>
              <a:tabLst/>
            </a:pPr>
            <a:endParaRPr lang="cs-CZ" sz="18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i="1">
                <a:latin typeface="Times New Roman" pitchFamily="18"/>
                <a:ea typeface="Lucida Sans Unicode" pitchFamily="2"/>
                <a:cs typeface="Tahoma" pitchFamily="2"/>
              </a:rPr>
              <a:t>Kosti s vysokým obsahem tuku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zelená – tmavě smaragdová barva, s černými a hnědými skvrnami.</a:t>
            </a:r>
          </a:p>
          <a:p>
            <a:pPr marL="0" marR="0" lvl="0" indent="0" algn="l" rtl="0" hangingPunct="1">
              <a:buNone/>
              <a:tabLst/>
            </a:pPr>
            <a:endParaRPr lang="cs-CZ" sz="18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i="1">
                <a:latin typeface="Times New Roman" pitchFamily="18"/>
                <a:ea typeface="Lucida Sans Unicode" pitchFamily="2"/>
                <a:cs typeface="Tahoma" pitchFamily="2"/>
              </a:rPr>
              <a:t>Kost která si uchovala téměř všechen tuk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>
                <a:latin typeface="Times New Roman" pitchFamily="18"/>
                <a:ea typeface="Lucida Sans Unicode" pitchFamily="2"/>
                <a:cs typeface="Tahoma" pitchFamily="2"/>
              </a:rPr>
              <a:t>zelená-černá.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CDAE45-4D0D-4184-A265-39A6992B7E4F}"/>
              </a:ext>
            </a:extLst>
          </p:cNvPr>
          <p:cNvSpPr/>
          <p:nvPr/>
        </p:nvSpPr>
        <p:spPr>
          <a:xfrm>
            <a:off x="611280" y="4292640"/>
            <a:ext cx="8208720" cy="201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Na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zbarvení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nemá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vliv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ani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tak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doba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macerace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jakoi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spíš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obsah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tukem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získávají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barvu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zeleno-černou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s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vymizením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změní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modro-zelenou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</a:p>
          <a:p>
            <a:pPr marL="0" marR="0" lvl="0" indent="0" algn="l" rtl="0" hangingPunct="1">
              <a:buNone/>
              <a:tabLst/>
            </a:pPr>
            <a:endParaRPr lang="cs-CZ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b="1" i="1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1800" b="1" i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b="1" i="1" dirty="0" err="1">
                <a:latin typeface="Times New Roman" pitchFamily="18"/>
                <a:ea typeface="Lucida Sans Unicode" pitchFamily="2"/>
                <a:cs typeface="Tahoma" pitchFamily="2"/>
              </a:rPr>
              <a:t>krále</a:t>
            </a:r>
            <a:r>
              <a:rPr lang="en-US" sz="1800" b="1" i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1800" b="1" i="1" dirty="0">
                <a:latin typeface="Times New Roman" pitchFamily="18"/>
                <a:ea typeface="Lucida Sans Unicode" pitchFamily="2"/>
                <a:cs typeface="Tahoma" pitchFamily="2"/>
              </a:rPr>
              <a:t>Jindřicha</a:t>
            </a:r>
            <a:r>
              <a:rPr lang="en-US" sz="1800" b="1" i="1" dirty="0">
                <a:latin typeface="Times New Roman" pitchFamily="18"/>
                <a:ea typeface="Lucida Sans Unicode" pitchFamily="2"/>
                <a:cs typeface="Tahoma" pitchFamily="2"/>
              </a:rPr>
              <a:t> II.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:</a:t>
            </a:r>
          </a:p>
          <a:p>
            <a:pPr marL="0" marR="0" lvl="0" indent="0" algn="l" rtl="0" hangingPunct="1"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zeleno-smaragdové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=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velká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část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odstranila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vařením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nebo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během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staletí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rozložil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barva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změnila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modrou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74053-7BBF-4AC5-93B4-8094404A62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2880" y="166680"/>
            <a:ext cx="7772400" cy="1143360"/>
          </a:xfrm>
        </p:spPr>
        <p:txBody>
          <a:bodyPr wrap="square">
            <a:spAutoFit/>
          </a:bodyPr>
          <a:lstStyle/>
          <a:p>
            <a:pPr lvl="0"/>
            <a:r>
              <a:rPr lang="cs-CZ" sz="3600" dirty="0"/>
              <a:t>Interakce měkkých tkání s mědí</a:t>
            </a:r>
          </a:p>
        </p:txBody>
      </p: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64F39C99-5239-4E70-91A2-81A3CE9711EC}"/>
              </a:ext>
            </a:extLst>
          </p:cNvPr>
          <p:cNvSpPr/>
          <p:nvPr/>
        </p:nvSpPr>
        <p:spPr>
          <a:xfrm>
            <a:off x="542880" y="1351908"/>
            <a:ext cx="7991280" cy="24836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Měkké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tkáně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 se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rychle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nasyt</a:t>
            </a:r>
            <a:r>
              <a:rPr lang="cs-CZ" sz="1800" dirty="0" err="1">
                <a:latin typeface="Times New Roman" pitchFamily="18"/>
                <a:ea typeface="Lucida Sans Unicode" pitchFamily="2"/>
                <a:cs typeface="Tahoma" pitchFamily="2"/>
              </a:rPr>
              <a:t>ily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solemi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mědi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 Po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vyjmutí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z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roztoku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působením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vzduchu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byly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vysuš</a:t>
            </a:r>
            <a:r>
              <a:rPr lang="cs-CZ" sz="1800" dirty="0" err="1">
                <a:latin typeface="Times New Roman" pitchFamily="18"/>
                <a:ea typeface="Lucida Sans Unicode" pitchFamily="2"/>
                <a:cs typeface="Tahoma" pitchFamily="2"/>
              </a:rPr>
              <a:t>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ztvrd</a:t>
            </a:r>
            <a:r>
              <a:rPr lang="cs-CZ" sz="1800" dirty="0" err="1">
                <a:latin typeface="Times New Roman" pitchFamily="18"/>
                <a:ea typeface="Lucida Sans Unicode" pitchFamily="2"/>
                <a:cs typeface="Tahoma" pitchFamily="2"/>
              </a:rPr>
              <a:t>lé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získ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aly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zeleno-černou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barvu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Tuk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původně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přítomný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svalovině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 v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horké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vodě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rozpustí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svalovina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získá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světle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barvu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je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křehká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lámavá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 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Tkáně jsou m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umifik</a:t>
            </a:r>
            <a:r>
              <a:rPr lang="cs-CZ" sz="1800" dirty="0" err="1">
                <a:latin typeface="Times New Roman" pitchFamily="18"/>
                <a:ea typeface="Lucida Sans Unicode" pitchFamily="2"/>
                <a:cs typeface="Tahoma" pitchFamily="2"/>
              </a:rPr>
              <a:t>ované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nerozkládají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se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 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mírně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zapáchají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po 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loji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</a:t>
            </a:r>
          </a:p>
          <a:p>
            <a:pPr marL="0" marR="0" lvl="0" indent="0" algn="l" rtl="0" hangingPunct="1">
              <a:buNone/>
              <a:tabLst/>
            </a:pPr>
            <a:endParaRPr lang="cs-CZ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/>
            </a:pP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	</a:t>
            </a:r>
            <a:endParaRPr lang="en-US" sz="1800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24AB84-B511-40B1-9382-8C7C7733B6F9}"/>
              </a:ext>
            </a:extLst>
          </p:cNvPr>
          <p:cNvSpPr txBox="1"/>
          <p:nvPr/>
        </p:nvSpPr>
        <p:spPr>
          <a:xfrm>
            <a:off x="447290" y="5300641"/>
            <a:ext cx="845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V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pařížském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muzeu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ruka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ženy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(?)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nalezená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v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Clamecy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(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Niévre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):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kompletně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vysušená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kůže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zbytky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měkkých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tkání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jsou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černé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zkornatělé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a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taktéž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poškozené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několika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místech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,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kde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lze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vidět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kosti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zbarvené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modře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s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tendencí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do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více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tu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méně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tmavě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1800" dirty="0" err="1">
                <a:latin typeface="Times New Roman" pitchFamily="18"/>
                <a:ea typeface="Lucida Sans Unicode" pitchFamily="2"/>
                <a:cs typeface="Tahoma" pitchFamily="2"/>
              </a:rPr>
              <a:t>zelené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.  (Buffon</a:t>
            </a:r>
            <a:r>
              <a:rPr lang="cs-CZ" sz="1800" dirty="0">
                <a:latin typeface="Times New Roman" pitchFamily="18"/>
                <a:ea typeface="Lucida Sans Unicode" pitchFamily="2"/>
                <a:cs typeface="Tahoma" pitchFamily="2"/>
              </a:rPr>
              <a:t>: </a:t>
            </a:r>
            <a:r>
              <a:rPr lang="cs-CZ" sz="1800" i="1" dirty="0" err="1">
                <a:latin typeface="Times New Roman" pitchFamily="18"/>
                <a:ea typeface="Lucida Sans Unicode" pitchFamily="2"/>
                <a:cs typeface="Tahoma" pitchFamily="2"/>
              </a:rPr>
              <a:t>Histoire</a:t>
            </a:r>
            <a:r>
              <a:rPr lang="cs-CZ" sz="1800" i="1" dirty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cs-CZ" sz="1800" i="1" dirty="0" err="1">
                <a:latin typeface="Times New Roman" pitchFamily="18"/>
                <a:ea typeface="Lucida Sans Unicode" pitchFamily="2"/>
                <a:cs typeface="Tahoma" pitchFamily="2"/>
              </a:rPr>
              <a:t>naturelle</a:t>
            </a:r>
            <a:r>
              <a:rPr lang="en-US" sz="1800" dirty="0">
                <a:latin typeface="Times New Roman" pitchFamily="18"/>
                <a:ea typeface="Lucida Sans Unicode" pitchFamily="2"/>
                <a:cs typeface="Tahoma" pitchFamily="2"/>
              </a:rPr>
              <a:t>)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4D9B62-2A06-4489-9FD4-CCFED52E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4355" y="3363898"/>
            <a:ext cx="2720880" cy="16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E3A3A9BF-083D-4F72-BAFD-841A596EB30E}"/>
              </a:ext>
            </a:extLst>
          </p:cNvPr>
          <p:cNvSpPr/>
          <p:nvPr/>
        </p:nvSpPr>
        <p:spPr>
          <a:xfrm>
            <a:off x="3347864" y="3436972"/>
            <a:ext cx="5072380" cy="12743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Proteiny: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vznik komplexů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Lipidy: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vznik solí MK</a:t>
            </a: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endParaRPr lang="cs-CZ" sz="1600" dirty="0"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buNone/>
              <a:tabLst/>
            </a:pPr>
            <a:r>
              <a:rPr lang="cs-CZ" sz="1600" i="1" dirty="0">
                <a:latin typeface="Arial" pitchFamily="34"/>
                <a:ea typeface="Arial" pitchFamily="34"/>
                <a:cs typeface="Arial" pitchFamily="34"/>
              </a:rPr>
              <a:t>Kostní minerál:</a:t>
            </a:r>
            <a:r>
              <a:rPr lang="en-US" sz="1600" i="1" dirty="0"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	substituce Ca (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Cu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Pb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cs-CZ" sz="1600" dirty="0" err="1">
                <a:latin typeface="Arial" pitchFamily="34"/>
                <a:ea typeface="Arial" pitchFamily="34"/>
                <a:cs typeface="Arial" pitchFamily="34"/>
              </a:rPr>
              <a:t>Fe</a:t>
            </a:r>
            <a:r>
              <a:rPr lang="cs-CZ" sz="1600" dirty="0">
                <a:latin typeface="Arial" pitchFamily="34"/>
                <a:ea typeface="Arial" pitchFamily="34"/>
                <a:cs typeface="Arial" pitchFamily="34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1">
            <a:extLst>
              <a:ext uri="{FF2B5EF4-FFF2-40B4-BE49-F238E27FC236}">
                <a16:creationId xmlns:a16="http://schemas.microsoft.com/office/drawing/2014/main" id="{39BF25C8-4B0E-43AA-83FC-3D8C7458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1963"/>
            <a:ext cx="868838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9EC684-59F1-4B45-8FBA-1026EA20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6E1D48-BB56-4C68-BEBF-B1CE45B058F1}" type="slidenum">
              <a:rPr lang="cs-CZ" altLang="en-US">
                <a:solidFill>
                  <a:srgbClr val="898989"/>
                </a:solidFill>
              </a:rPr>
              <a:pPr eaLnBrk="1" hangingPunct="1"/>
              <a:t>5</a:t>
            </a:fld>
            <a:endParaRPr lang="cs-CZ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4AB4F7-4138-4D72-9388-C0D5C7D1D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„</a:t>
            </a:r>
            <a:r>
              <a:rPr lang="cs-CZ" altLang="cs-CZ" sz="3600" dirty="0" err="1"/>
              <a:t>Mos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teutonicus</a:t>
            </a:r>
            <a:r>
              <a:rPr lang="cs-CZ" altLang="cs-CZ" sz="3600" dirty="0"/>
              <a:t>“</a:t>
            </a:r>
          </a:p>
        </p:txBody>
      </p:sp>
      <p:pic>
        <p:nvPicPr>
          <p:cNvPr id="20483" name="Picture 3" descr="mos">
            <a:extLst>
              <a:ext uri="{FF2B5EF4-FFF2-40B4-BE49-F238E27FC236}">
                <a16:creationId xmlns:a16="http://schemas.microsoft.com/office/drawing/2014/main" id="{54F8919E-F2FC-42E9-9F77-93D60CC050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9800"/>
            <a:ext cx="3168650" cy="310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E:\Obrázky\Nová složka (2)\pqdweb.jpg">
            <a:extLst>
              <a:ext uri="{FF2B5EF4-FFF2-40B4-BE49-F238E27FC236}">
                <a16:creationId xmlns:a16="http://schemas.microsoft.com/office/drawing/2014/main" id="{1A6A443F-EA64-4E87-81C3-C4B559C1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4958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338C7A43-6AA4-4252-AC66-B574650A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2667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Doklad „mos teutonicus“ (bazilika sv. Jiří, Pražský hrad)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2F0C39CE-A904-443B-ABFE-E43A57D0E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61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Rozvoj zejména po 2. křížové výpravě. R. 1300  pokus o její zákaz 1300 bulou papeže Bonifáce VIII.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03E116F-B372-428D-9E2F-9E19E53F8A31}"/>
              </a:ext>
            </a:extLst>
          </p:cNvPr>
          <p:cNvGrpSpPr/>
          <p:nvPr/>
        </p:nvGrpSpPr>
        <p:grpSpPr>
          <a:xfrm>
            <a:off x="456119" y="3048120"/>
            <a:ext cx="7664761" cy="1277998"/>
            <a:chOff x="456119" y="3048120"/>
            <a:chExt cx="7664761" cy="1277998"/>
          </a:xfrm>
        </p:grpSpPr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5AB17F55-0350-4EB3-904D-C307144B14D1}"/>
                </a:ext>
              </a:extLst>
            </p:cNvPr>
            <p:cNvSpPr/>
            <p:nvPr/>
          </p:nvSpPr>
          <p:spPr>
            <a:xfrm>
              <a:off x="456119" y="3124079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331B32D0-253A-4E86-B8E1-DBBCDA92AD19}"/>
                </a:ext>
              </a:extLst>
            </p:cNvPr>
            <p:cNvSpPr/>
            <p:nvPr/>
          </p:nvSpPr>
          <p:spPr>
            <a:xfrm>
              <a:off x="2133360" y="3581279"/>
              <a:ext cx="972720" cy="1494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5" name="Volný tvar: obrazec 4">
              <a:extLst>
                <a:ext uri="{FF2B5EF4-FFF2-40B4-BE49-F238E27FC236}">
                  <a16:creationId xmlns:a16="http://schemas.microsoft.com/office/drawing/2014/main" id="{D4F81444-50D0-47EB-8045-FD55FA9D7198}"/>
                </a:ext>
              </a:extLst>
            </p:cNvPr>
            <p:cNvSpPr/>
            <p:nvPr/>
          </p:nvSpPr>
          <p:spPr>
            <a:xfrm>
              <a:off x="3279959" y="3124079"/>
              <a:ext cx="189216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oktakalciumfosfát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H(PO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 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6,0 – 7,0</a:t>
              </a:r>
            </a:p>
          </p:txBody>
        </p:sp>
        <p:sp>
          <p:nvSpPr>
            <p:cNvPr id="6" name="Volný tvar: obrazec 5">
              <a:extLst>
                <a:ext uri="{FF2B5EF4-FFF2-40B4-BE49-F238E27FC236}">
                  <a16:creationId xmlns:a16="http://schemas.microsoft.com/office/drawing/2014/main" id="{A7618681-4721-47DA-A9B0-7967D8009957}"/>
                </a:ext>
              </a:extLst>
            </p:cNvPr>
            <p:cNvSpPr/>
            <p:nvPr/>
          </p:nvSpPr>
          <p:spPr>
            <a:xfrm>
              <a:off x="5409000" y="3505319"/>
              <a:ext cx="972720" cy="149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06820233-A74B-4570-A338-08D18FAF3864}"/>
                </a:ext>
              </a:extLst>
            </p:cNvPr>
            <p:cNvSpPr/>
            <p:nvPr/>
          </p:nvSpPr>
          <p:spPr>
            <a:xfrm>
              <a:off x="6716160" y="3048120"/>
              <a:ext cx="140472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b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rushit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CaHPO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 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4,5 – 6,0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B4F38FD-3D38-405F-AF4A-26235CDA4B8F}"/>
              </a:ext>
            </a:extLst>
          </p:cNvPr>
          <p:cNvGrpSpPr/>
          <p:nvPr/>
        </p:nvGrpSpPr>
        <p:grpSpPr>
          <a:xfrm>
            <a:off x="836999" y="685799"/>
            <a:ext cx="5256001" cy="1959840"/>
            <a:chOff x="836999" y="685799"/>
            <a:chExt cx="5256001" cy="1959840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8CC6DD1D-BA66-493B-9970-26BA7BE53DE1}"/>
                </a:ext>
              </a:extLst>
            </p:cNvPr>
            <p:cNvSpPr/>
            <p:nvPr/>
          </p:nvSpPr>
          <p:spPr>
            <a:xfrm>
              <a:off x="2514600" y="1523880"/>
              <a:ext cx="973080" cy="1494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0E2ADE47-3617-4E90-8B0B-350D1A0F8F24}"/>
                </a:ext>
              </a:extLst>
            </p:cNvPr>
            <p:cNvSpPr/>
            <p:nvPr/>
          </p:nvSpPr>
          <p:spPr>
            <a:xfrm>
              <a:off x="836999" y="990719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A7FDDDD1-965A-4165-859F-6621656D69B4}"/>
                </a:ext>
              </a:extLst>
            </p:cNvPr>
            <p:cNvSpPr/>
            <p:nvPr/>
          </p:nvSpPr>
          <p:spPr>
            <a:xfrm>
              <a:off x="3809880" y="685799"/>
              <a:ext cx="2283120" cy="1959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hydroxypyromorfit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(Pb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 </a:t>
              </a: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pyromorfit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(Pb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Cl )</a:t>
              </a:r>
            </a:p>
            <a:p>
              <a:pPr marL="0" marR="0" lvl="0" indent="0" algn="ctr" rtl="0" hangingPunct="1">
                <a:lnSpc>
                  <a:spcPct val="100000"/>
                </a:lnSpc>
                <a:buNone/>
                <a:tabLst/>
              </a:pPr>
              <a:endParaRPr lang="cs-CZ" sz="1400">
                <a:latin typeface="Times New Roman" pitchFamily="18"/>
                <a:ea typeface="Lucida Sans Unicode" pitchFamily="2"/>
                <a:cs typeface="Tahoma" pitchFamily="2"/>
              </a:endParaRPr>
            </a:p>
            <a:p>
              <a:pPr marL="0" marR="0" lvl="0" indent="0" algn="ctr" rtl="0" hangingPunct="1">
                <a:lnSpc>
                  <a:spcPct val="10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&lt;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7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97FA9AB-95D5-487B-87F5-28C76FBCC540}"/>
              </a:ext>
            </a:extLst>
          </p:cNvPr>
          <p:cNvGrpSpPr/>
          <p:nvPr/>
        </p:nvGrpSpPr>
        <p:grpSpPr>
          <a:xfrm>
            <a:off x="836999" y="5029200"/>
            <a:ext cx="4717081" cy="1278359"/>
            <a:chOff x="836999" y="5029200"/>
            <a:chExt cx="4717081" cy="1278359"/>
          </a:xfrm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1424EE26-FEE7-400A-AEB0-37BCA56C982B}"/>
                </a:ext>
              </a:extLst>
            </p:cNvPr>
            <p:cNvSpPr/>
            <p:nvPr/>
          </p:nvSpPr>
          <p:spPr>
            <a:xfrm>
              <a:off x="836999" y="5029200"/>
              <a:ext cx="1459439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h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ydroxyapatit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(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Ca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OH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)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7, 0 – 7,5</a:t>
              </a:r>
            </a:p>
          </p:txBody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90D20852-28F6-41C1-90D3-3B68079E117D}"/>
                </a:ext>
              </a:extLst>
            </p:cNvPr>
            <p:cNvSpPr/>
            <p:nvPr/>
          </p:nvSpPr>
          <p:spPr>
            <a:xfrm>
              <a:off x="2590919" y="5562720"/>
              <a:ext cx="973080" cy="149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00CC99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cs-CZ" sz="2400">
                <a:latin typeface="Times New Roman" pitchFamily="18"/>
                <a:ea typeface="Lucida Sans Unicode" pitchFamily="2"/>
                <a:cs typeface="Tahoma" pitchFamily="2"/>
              </a:endParaRPr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4D022DE4-7A19-4B86-9676-272B6101081B}"/>
                </a:ext>
              </a:extLst>
            </p:cNvPr>
            <p:cNvSpPr/>
            <p:nvPr/>
          </p:nvSpPr>
          <p:spPr>
            <a:xfrm>
              <a:off x="4126320" y="5105520"/>
              <a:ext cx="1427760" cy="12020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800">
                  <a:latin typeface="Times New Roman" pitchFamily="18"/>
                  <a:ea typeface="Lucida Sans Unicode" pitchFamily="2"/>
                  <a:cs typeface="Tahoma" pitchFamily="2"/>
                </a:rPr>
                <a:t>vivian</a:t>
              </a:r>
              <a:r>
                <a:rPr lang="cs-CZ" sz="1800">
                  <a:latin typeface="Times New Roman" pitchFamily="18"/>
                  <a:ea typeface="Times New Roman" pitchFamily="18"/>
                  <a:cs typeface="Times New Roman" pitchFamily="18"/>
                </a:rPr>
                <a:t>it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Fe</a:t>
              </a:r>
              <a:r>
                <a:rPr lang="cs-CZ" sz="1400" baseline="-30000">
                  <a:latin typeface="Times New Roman" pitchFamily="18"/>
                  <a:ea typeface="Lucida Sans Unicode" pitchFamily="2"/>
                  <a:cs typeface="Tahoma" pitchFamily="2"/>
                </a:rPr>
                <a:t>3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(PO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4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)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 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. 2 H</a:t>
              </a:r>
              <a:r>
                <a:rPr lang="cs-CZ" sz="1400" baseline="-30000">
                  <a:latin typeface="Times New Roman" pitchFamily="18"/>
                  <a:ea typeface="Times New Roman" pitchFamily="18"/>
                  <a:cs typeface="Times New Roman" pitchFamily="18"/>
                </a:rPr>
                <a:t>2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O</a:t>
              </a:r>
            </a:p>
            <a:p>
              <a:pPr marL="0" marR="0" lvl="0" indent="0" algn="ctr" rtl="0" hangingPunct="1">
                <a:lnSpc>
                  <a:spcPct val="150000"/>
                </a:lnSpc>
                <a:buNone/>
                <a:tabLst/>
              </a:pP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pH  6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, 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5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 – 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6</a:t>
              </a:r>
              <a:r>
                <a:rPr lang="cs-CZ" sz="1400">
                  <a:latin typeface="Times New Roman" pitchFamily="18"/>
                  <a:ea typeface="Times New Roman" pitchFamily="18"/>
                  <a:cs typeface="Times New Roman" pitchFamily="18"/>
                </a:rPr>
                <a:t>,</a:t>
              </a:r>
              <a:r>
                <a:rPr lang="cs-CZ" sz="1400">
                  <a:latin typeface="Times New Roman" pitchFamily="18"/>
                  <a:ea typeface="Lucida Sans Unicode" pitchFamily="2"/>
                  <a:cs typeface="Tahoma" pitchFamily="2"/>
                </a:rPr>
                <a:t>0</a:t>
              </a:r>
            </a:p>
          </p:txBody>
        </p:sp>
      </p:grpSp>
      <p:pic>
        <p:nvPicPr>
          <p:cNvPr id="16" name="">
            <a:extLst>
              <a:ext uri="{FF2B5EF4-FFF2-40B4-BE49-F238E27FC236}">
                <a16:creationId xmlns:a16="http://schemas.microsoft.com/office/drawing/2014/main" id="{5DFEB388-ABFE-487F-A3B4-5977C223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0799" y="4800600"/>
            <a:ext cx="2133720" cy="160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">
            <a:extLst>
              <a:ext uri="{FF2B5EF4-FFF2-40B4-BE49-F238E27FC236}">
                <a16:creationId xmlns:a16="http://schemas.microsoft.com/office/drawing/2014/main" id="{21B25308-EE29-47B7-9101-A95766FA35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77119" y="685799"/>
            <a:ext cx="243828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9CB20-8756-4073-B170-52DFC4E8F9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609480"/>
            <a:ext cx="7772400" cy="803880"/>
          </a:xfrm>
        </p:spPr>
        <p:txBody>
          <a:bodyPr wrap="square">
            <a:spAutoFit/>
          </a:bodyPr>
          <a:lstStyle/>
          <a:p>
            <a:pPr lvl="0"/>
            <a:r>
              <a:rPr lang="cs-CZ" sz="3600"/>
              <a:t>Transformace kostního minerálu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1DF2463-AE0D-4291-87FC-C44DDDCB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360" y="3789360"/>
            <a:ext cx="3744720" cy="24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3F5818D-034A-4BAF-A993-3C2D0F62A8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59280" y="3683159"/>
            <a:ext cx="3457800" cy="2590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7BF252EF-B4F7-4F4E-B419-36F6324273FA}"/>
              </a:ext>
            </a:extLst>
          </p:cNvPr>
          <p:cNvSpPr/>
          <p:nvPr/>
        </p:nvSpPr>
        <p:spPr>
          <a:xfrm>
            <a:off x="324000" y="1484279"/>
            <a:ext cx="8280360" cy="1241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V kyselém prostředí:</a:t>
            </a:r>
          </a:p>
          <a:p>
            <a:pPr marL="0" marR="0" lvl="0" indent="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0" marR="0" lvl="0" indent="0" rtl="0" hangingPunct="1">
              <a:buNone/>
              <a:tabLst/>
            </a:pPr>
            <a:r>
              <a:rPr lang="cs-CZ" sz="2400" i="1">
                <a:latin typeface="Times New Roman" pitchFamily="18"/>
                <a:ea typeface="Lucida Sans Unicode" pitchFamily="2"/>
                <a:cs typeface="Tahoma" pitchFamily="2"/>
              </a:rPr>
              <a:t>hydroxyapatit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 (Ca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10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(PO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4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)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6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(OH)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2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) </a:t>
            </a:r>
            <a:r>
              <a:rPr lang="cs-CZ" sz="2400">
                <a:latin typeface="Wingdings" pitchFamily="18"/>
                <a:ea typeface="Lucida Sans Unicode" pitchFamily="2"/>
                <a:cs typeface="Tahoma" pitchFamily="2"/>
              </a:rPr>
              <a:t>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r>
              <a:rPr lang="en-US" sz="2400" i="1">
                <a:latin typeface="Times New Roman" pitchFamily="18"/>
                <a:ea typeface="Lucida Sans Unicode" pitchFamily="2"/>
                <a:cs typeface="Tahoma" pitchFamily="2"/>
              </a:rPr>
              <a:t>brushit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(CaHPO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4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 . 2 H</a:t>
            </a:r>
            <a:r>
              <a:rPr lang="cs-CZ" sz="2400" baseline="-25000">
                <a:latin typeface="Times New Roman" pitchFamily="18"/>
                <a:ea typeface="Lucida Sans Unicode" pitchFamily="2"/>
                <a:cs typeface="Tahoma" pitchFamily="2"/>
              </a:rPr>
              <a:t>2</a:t>
            </a:r>
            <a:r>
              <a:rPr lang="cs-CZ" sz="2400">
                <a:latin typeface="Times New Roman" pitchFamily="18"/>
                <a:ea typeface="Lucida Sans Unicode" pitchFamily="2"/>
                <a:cs typeface="Tahoma" pitchFamily="2"/>
              </a:rPr>
              <a:t>O )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00F925DF-A0EB-4955-8657-B1684C502354}"/>
              </a:ext>
            </a:extLst>
          </p:cNvPr>
          <p:cNvSpPr/>
          <p:nvPr/>
        </p:nvSpPr>
        <p:spPr>
          <a:xfrm>
            <a:off x="539640" y="2852640"/>
            <a:ext cx="7848720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  <a:tab pos="10782000" algn="l"/>
              </a:tabLst>
            </a:pPr>
            <a:r>
              <a:rPr lang="cs-CZ" sz="2000">
                <a:latin typeface="Times New Roman" pitchFamily="18"/>
                <a:ea typeface="Lucida Sans Unicode" pitchFamily="2"/>
                <a:cs typeface="Tahoma" pitchFamily="2"/>
              </a:rPr>
              <a:t>pH: 7, 0 – 7,5 (fyziologické) 		pH: 4,5 – 6,0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4D903C54-58CA-4C62-8B15-17A93EA6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3581279"/>
            <a:ext cx="4114800" cy="27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E3A944C0-43A5-445D-9FD4-749EF0759DA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57800" y="609480"/>
            <a:ext cx="2776680" cy="5781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60FFFAB8-6331-4018-BF55-A4F45C39227D}"/>
              </a:ext>
            </a:extLst>
          </p:cNvPr>
          <p:cNvSpPr/>
          <p:nvPr/>
        </p:nvSpPr>
        <p:spPr>
          <a:xfrm>
            <a:off x="144720" y="304920"/>
            <a:ext cx="4737600" cy="288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457200" marR="0" lvl="0" indent="-454320" rtl="0" hangingPunct="1">
              <a:buNone/>
              <a:tabLst/>
            </a:pPr>
            <a:r>
              <a:rPr lang="cs-CZ" sz="3200">
                <a:latin typeface="Times New Roman" pitchFamily="18"/>
                <a:ea typeface="Lucida Sans Unicode" pitchFamily="2"/>
                <a:cs typeface="Tahoma" pitchFamily="2"/>
              </a:rPr>
              <a:t>Brushit</a:t>
            </a:r>
          </a:p>
          <a:p>
            <a:pPr marL="457200" marR="0" lvl="0" indent="-45432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buNone/>
              <a:tabLst/>
            </a:pPr>
            <a:endParaRPr lang="cs-CZ" sz="2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buNone/>
              <a:tabLst/>
            </a:pPr>
            <a:r>
              <a:rPr lang="cs-CZ" sz="1600">
                <a:latin typeface="Times New Roman" pitchFamily="18"/>
                <a:ea typeface="Lucida Sans Unicode" pitchFamily="2"/>
                <a:cs typeface="Tahoma" pitchFamily="2"/>
              </a:rPr>
              <a:t>A Dietrichsteinská hrobka v Mikulově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400">
                <a:latin typeface="Times New Roman" pitchFamily="18"/>
                <a:ea typeface="Lucida Sans Unicode" pitchFamily="2"/>
                <a:cs typeface="Tahoma" pitchFamily="2"/>
              </a:rPr>
              <a:t>(kníže Walter Xaver Dietrichstein, 1. pol. 18. stol.)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endParaRPr lang="cs-CZ" sz="1400">
              <a:latin typeface="Times New Roman" pitchFamily="18"/>
              <a:ea typeface="Lucida Sans Unicode" pitchFamily="2"/>
              <a:cs typeface="Tahoma" pitchFamily="2"/>
            </a:endParaRP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600">
                <a:latin typeface="Times New Roman" pitchFamily="18"/>
                <a:ea typeface="Lucida Sans Unicode" pitchFamily="2"/>
                <a:cs typeface="Tahoma" pitchFamily="2"/>
              </a:rPr>
              <a:t>B Svatojiřská bazilika v Praze</a:t>
            </a:r>
          </a:p>
          <a:p>
            <a:pPr marL="457200" marR="0" lvl="0" indent="-454320" rtl="0" hangingPunct="1">
              <a:lnSpc>
                <a:spcPct val="150000"/>
              </a:lnSpc>
              <a:buNone/>
              <a:tabLst/>
            </a:pPr>
            <a:r>
              <a:rPr lang="cs-CZ" sz="1400">
                <a:latin typeface="Times New Roman" pitchFamily="18"/>
                <a:ea typeface="Lucida Sans Unicode" pitchFamily="2"/>
                <a:cs typeface="Tahoma" pitchFamily="2"/>
              </a:rPr>
              <a:t>(abatyše A. M. Schenweisová, 2. pol. 18. stol.)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96937532-4F48-487C-B026-B82120046AC8}"/>
              </a:ext>
            </a:extLst>
          </p:cNvPr>
          <p:cNvSpPr/>
          <p:nvPr/>
        </p:nvSpPr>
        <p:spPr>
          <a:xfrm>
            <a:off x="290160" y="6058080"/>
            <a:ext cx="34524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A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26A7842-330A-4074-928A-2784D55BB652}"/>
              </a:ext>
            </a:extLst>
          </p:cNvPr>
          <p:cNvSpPr/>
          <p:nvPr/>
        </p:nvSpPr>
        <p:spPr>
          <a:xfrm>
            <a:off x="5106960" y="6019919"/>
            <a:ext cx="33300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buNone/>
              <a:tabLst/>
            </a:pPr>
            <a:r>
              <a:rPr lang="cs-CZ" sz="1800">
                <a:latin typeface="Times New Roman" pitchFamily="18"/>
                <a:ea typeface="Lucida Sans Unicode" pitchFamily="2"/>
                <a:cs typeface="Tahoma" pitchFamily="2"/>
              </a:rPr>
              <a:t>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48773"/>
            <a:ext cx="2106960" cy="538647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Mikulov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5" y="3396172"/>
            <a:ext cx="4506631" cy="33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61" y="1187501"/>
            <a:ext cx="2329543" cy="18085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66" y="1187500"/>
            <a:ext cx="1181100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228" y="1187501"/>
            <a:ext cx="1209675" cy="176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58561"/>
              </p:ext>
            </p:extLst>
          </p:nvPr>
        </p:nvGraphicFramePr>
        <p:xfrm>
          <a:off x="345018" y="4077071"/>
          <a:ext cx="4150782" cy="22571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Jméno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Rok úmrtí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Hg (µg.g</a:t>
                      </a:r>
                      <a:r>
                        <a:rPr lang="cs-CZ" sz="1100" baseline="30000">
                          <a:effectLst/>
                        </a:rPr>
                        <a:t>-1</a:t>
                      </a:r>
                      <a:r>
                        <a:rPr lang="cs-CZ" sz="11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Karolina Maxmiliána </a:t>
                      </a:r>
                      <a:r>
                        <a:rPr lang="cs-CZ" sz="1100" dirty="0" err="1">
                          <a:effectLst/>
                        </a:rPr>
                        <a:t>Dietrichsteinová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1734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8,20 ± 0,23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Robert Burns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1844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8,02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Andrew Jackson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1845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6,0</a:t>
                      </a:r>
                      <a:endParaRPr lang="cs-CZ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3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Napoleon Bonaparte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1821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3,98 ± 0,29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3,3</a:t>
                      </a:r>
                      <a:endParaRPr lang="cs-CZ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4,7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75924" y="1986292"/>
            <a:ext cx="36191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Kněžna Karolina Maxmiliana (</a:t>
            </a:r>
            <a:r>
              <a:rPr lang="cs-CZ" sz="2000" dirty="0"/>
              <a:t>†</a:t>
            </a:r>
            <a:r>
              <a:rPr lang="cs-CZ" dirty="0"/>
              <a:t>1734) trpěla nějakou blíže neurčenou, a na kosterních pozůstatcích nezjistitelnou, chorobou (uvažuje se o tzv. „rychlých souchotinách“).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39B475-0388-4EE0-AB0E-EDC2B6F08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816" y="3445053"/>
            <a:ext cx="1585943" cy="14516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3E5EDE-0701-4193-BA56-0353E7D620D6}"/>
              </a:ext>
            </a:extLst>
          </p:cNvPr>
          <p:cNvSpPr txBox="1"/>
          <p:nvPr/>
        </p:nvSpPr>
        <p:spPr>
          <a:xfrm>
            <a:off x="275924" y="1187500"/>
            <a:ext cx="382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Výzkum rodinné hrobky </a:t>
            </a:r>
            <a:r>
              <a:rPr lang="cs-CZ" dirty="0" err="1"/>
              <a:t>Dietrichsteinů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1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8CA87-7CA3-4CCC-BECB-612278E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06090"/>
          </a:xfrm>
        </p:spPr>
        <p:txBody>
          <a:bodyPr/>
          <a:lstStyle/>
          <a:p>
            <a:r>
              <a:rPr lang="cs-CZ" sz="3200" b="1" dirty="0">
                <a:latin typeface="+mn-lt"/>
              </a:rPr>
              <a:t>Uherské Hradiště</a:t>
            </a:r>
            <a:endParaRPr lang="en-US" sz="3200" b="1" dirty="0">
              <a:latin typeface="+mn-lt"/>
            </a:endParaRPr>
          </a:p>
        </p:txBody>
      </p:sp>
      <p:pic>
        <p:nvPicPr>
          <p:cNvPr id="94212" name="Picture 4" descr="Jan Filipec 1431 1509">
            <a:extLst>
              <a:ext uri="{FF2B5EF4-FFF2-40B4-BE49-F238E27FC236}">
                <a16:creationId xmlns:a16="http://schemas.microsoft.com/office/drawing/2014/main" id="{95D44285-DD8C-4C3D-92E3-5D2B36A6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13" y="116632"/>
            <a:ext cx="199340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Výsledek obrázku pro biskup jan filipec">
            <a:extLst>
              <a:ext uri="{FF2B5EF4-FFF2-40B4-BE49-F238E27FC236}">
                <a16:creationId xmlns:a16="http://schemas.microsoft.com/office/drawing/2014/main" id="{CB023431-C37A-432D-9506-5122E3D4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3" y="2255237"/>
            <a:ext cx="2006157" cy="44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769FDB5-D7EF-4612-A120-F58BFF930C90}"/>
              </a:ext>
            </a:extLst>
          </p:cNvPr>
          <p:cNvSpPr txBox="1"/>
          <p:nvPr/>
        </p:nvSpPr>
        <p:spPr>
          <a:xfrm>
            <a:off x="237165" y="3435541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Jan Filipec </a:t>
            </a:r>
            <a:r>
              <a:rPr lang="cs-CZ" dirty="0"/>
              <a:t>(†1509) biskup velkovaradínský a správce olomouckého biskupství, diplomat ve službách uherského krále Matyáše Korvína a poté českého a uherského krále Vladislava Jagellonského.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6FFDCC7-7D99-4D51-8894-19EE4CBF7B49}"/>
              </a:ext>
            </a:extLst>
          </p:cNvPr>
          <p:cNvSpPr/>
          <p:nvPr/>
        </p:nvSpPr>
        <p:spPr>
          <a:xfrm>
            <a:off x="228599" y="1232873"/>
            <a:ext cx="64087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při záchranném archeologickém výzkumu klášterního kostela vyzvednuty na Rajském dvoře kláštera kosterní pozůstatky. Podle názoru autora výzkumu, archeologa R.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Snášila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, mohly pozůstatky patřit zakladateli kláštera biskupu Janu Filipcovi. </a:t>
            </a:r>
            <a:r>
              <a:rPr lang="cs-CZ" dirty="0"/>
              <a:t>Ten měl být původně pohřben před hlavním oltářem, jeho pozůstatky se zde však nenašly (biskupův náhrobek je vsazen do severní stěny presbyteria). </a:t>
            </a:r>
            <a:endParaRPr lang="en-US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B2C133-53E0-4E16-8C3C-20C7CDFA21DB}"/>
              </a:ext>
            </a:extLst>
          </p:cNvPr>
          <p:cNvSpPr/>
          <p:nvPr/>
        </p:nvSpPr>
        <p:spPr>
          <a:xfrm>
            <a:off x="137735" y="4886463"/>
            <a:ext cx="6607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Mauzoleum, kde byl biskup původně pohřben, bylo patrně vykradeno a jeho hrob vypleněn. Pokud se tedy jedná o pozůstatky biskupa, musel být na Rajském dvoře pohřben sekundárně. V hrobě byly nalezeny fragmenty dřevěné rakve s hřebíky, nedovřený zlatý kroužek (snad součást biskupského řetězu) a zvířecí kosti.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62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b%20ba">
            <a:extLst>
              <a:ext uri="{FF2B5EF4-FFF2-40B4-BE49-F238E27FC236}">
                <a16:creationId xmlns:a16="http://schemas.microsoft.com/office/drawing/2014/main" id="{FF3501DB-339A-4022-B5A0-D60C7DDB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8" y="131193"/>
            <a:ext cx="5429446" cy="33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sr%20ba">
            <a:extLst>
              <a:ext uri="{FF2B5EF4-FFF2-40B4-BE49-F238E27FC236}">
                <a16:creationId xmlns:a16="http://schemas.microsoft.com/office/drawing/2014/main" id="{1D04F08E-EF12-46FC-8F8E-9FD655C2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6" y="3429000"/>
            <a:ext cx="530097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8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li2a">
            <a:extLst>
              <a:ext uri="{FF2B5EF4-FFF2-40B4-BE49-F238E27FC236}">
                <a16:creationId xmlns:a16="http://schemas.microsoft.com/office/drawing/2014/main" id="{4BA36F7F-E0A5-4C9C-B85E-9D7A794D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056"/>
            <a:ext cx="6768752" cy="50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7FD6E3-22BF-49CA-B60C-CB92B212839A}"/>
              </a:ext>
            </a:extLst>
          </p:cNvPr>
          <p:cNvSpPr/>
          <p:nvPr/>
        </p:nvSpPr>
        <p:spPr>
          <a:xfrm>
            <a:off x="251520" y="528061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latin typeface="+mn-lt"/>
                <a:ea typeface="Times New Roman" panose="02020603050405020304" pitchFamily="18" charset="0"/>
              </a:rPr>
              <a:t>Vysoký obsah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Pb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 v kostech jedince A může být jedním z podpůrných argumentů pro jeho ztotožnění s biskupem Janem Filipcem, který byl velikým milovníkem vína. Z tohoto hlediska je zajímavá historická zpráva o onemocnění biskupa Jana Filipce </a:t>
            </a:r>
            <a:r>
              <a:rPr lang="cs-CZ" dirty="0" err="1">
                <a:latin typeface="+mn-lt"/>
                <a:ea typeface="Times New Roman" panose="02020603050405020304" pitchFamily="18" charset="0"/>
              </a:rPr>
              <a:t>dnou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: toto onemocnění, pokud ovšem nešlo o jinou chorobu, bývá totiž častým symptomem subchronické otravy olovem.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13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8666</TotalTime>
  <Words>1492</Words>
  <Application>Microsoft Office PowerPoint</Application>
  <PresentationFormat>Předvádění na obrazovce (4:3)</PresentationFormat>
  <Paragraphs>236</Paragraphs>
  <Slides>53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Motiv systému Office</vt:lpstr>
      <vt:lpstr>Graf</vt:lpstr>
      <vt:lpstr>List</vt:lpstr>
      <vt:lpstr>Prvková analýza v archeologii</vt:lpstr>
      <vt:lpstr>Prezentace aplikace PowerPoint</vt:lpstr>
      <vt:lpstr>Prezentace aplikace PowerPoint</vt:lpstr>
      <vt:lpstr>Prezentace aplikace PowerPoint</vt:lpstr>
      <vt:lpstr>Prezentace aplikace PowerPoint</vt:lpstr>
      <vt:lpstr>Mikulov</vt:lpstr>
      <vt:lpstr>Uherské Hradiště</vt:lpstr>
      <vt:lpstr>Prezentace aplikace PowerPoint</vt:lpstr>
      <vt:lpstr>Prezentace aplikace PowerPoint</vt:lpstr>
      <vt:lpstr>Prezentace aplikace PowerPoint</vt:lpstr>
      <vt:lpstr>Prezentace aplikace PowerPoint</vt:lpstr>
      <vt:lpstr>Poměr izotopů stroncia (87Sr / 86Sr)</vt:lpstr>
      <vt:lpstr>Poměr izotopů stroncia (87Sr / 86Sr)</vt:lpstr>
      <vt:lpstr>Interpretace</vt:lpstr>
      <vt:lpstr>Prezentace aplikace PowerPoint</vt:lpstr>
      <vt:lpstr>Prezentace aplikace PowerPoint</vt:lpstr>
      <vt:lpstr>Prezentace aplikace PowerPoint</vt:lpstr>
      <vt:lpstr>Obsidián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Provenience obsidiánu</vt:lpstr>
      <vt:lpstr>Prezentace aplikace PowerPoint</vt:lpstr>
      <vt:lpstr>Chronologie paleolitu</vt:lpstr>
      <vt:lpstr>Prezentace aplikace PowerPoint</vt:lpstr>
      <vt:lpstr>Aurignacien</vt:lpstr>
      <vt:lpstr>Prezentace aplikace PowerPoint</vt:lpstr>
      <vt:lpstr>Epigravettien</vt:lpstr>
      <vt:lpstr>Prezentace aplikace PowerPoint</vt:lpstr>
      <vt:lpstr>Prezentace aplikace PowerPoint</vt:lpstr>
      <vt:lpstr>„Conflict minerals“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Kontaminace kosti korozními produkty mědi</vt:lpstr>
      <vt:lpstr>Reakce pozůstatků s kovy</vt:lpstr>
      <vt:lpstr>Prezentace aplikace PowerPoint</vt:lpstr>
      <vt:lpstr>Prezentace aplikace PowerPoint</vt:lpstr>
      <vt:lpstr>Prezentace aplikace PowerPoint</vt:lpstr>
      <vt:lpstr>Interakce měkkých tkání s mědí</vt:lpstr>
      <vt:lpstr>„Mos teutonicus“</vt:lpstr>
      <vt:lpstr>Prezentace aplikace PowerPoint</vt:lpstr>
      <vt:lpstr>Transformace kostního minerálu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Lubomír Prokeš</cp:lastModifiedBy>
  <cp:revision>305</cp:revision>
  <cp:lastPrinted>2014-10-30T09:43:14Z</cp:lastPrinted>
  <dcterms:created xsi:type="dcterms:W3CDTF">2014-10-12T09:13:13Z</dcterms:created>
  <dcterms:modified xsi:type="dcterms:W3CDTF">2021-11-09T12:57:52Z</dcterms:modified>
</cp:coreProperties>
</file>