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5" r:id="rId2"/>
    <p:sldId id="257" r:id="rId3"/>
    <p:sldId id="259" r:id="rId4"/>
    <p:sldId id="260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14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BABAF-EE38-43BF-B905-088BFDBC0E1F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12CA9-1402-42C6-8380-FC03C4C17C3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FA8470-EEA3-4266-B11F-1DCFDD62A89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800" dirty="0" smtClean="0">
                <a:solidFill>
                  <a:schemeClr val="bg1"/>
                </a:solidFill>
              </a:rPr>
              <a:t>Základní chemické pojmy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CHEMIE – ZÁKLADNÍ POJMY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4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30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Čím se zabývá CHEMIE </a:t>
            </a:r>
            <a:r>
              <a:rPr lang="cs-CZ" sz="4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</a:p>
          <a:p>
            <a:pPr>
              <a:buBlip>
                <a:blip r:embed="rId4"/>
              </a:buBlip>
            </a:pPr>
            <a:endParaRPr lang="cs-CZ" sz="2800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4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30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Co je chemická látka</a:t>
            </a:r>
            <a:r>
              <a:rPr lang="cs-CZ" sz="4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</a:p>
          <a:p>
            <a:pPr>
              <a:buNone/>
            </a:pPr>
            <a:endParaRPr lang="cs-CZ" sz="4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2800" b="1" i="1" dirty="0" smtClean="0">
              <a:latin typeface="Times New Roman"/>
              <a:cs typeface="Times New Roman"/>
            </a:endParaRPr>
          </a:p>
          <a:p>
            <a:pPr>
              <a:buBlip>
                <a:blip r:embed="rId4"/>
              </a:buBlip>
            </a:pPr>
            <a:r>
              <a:rPr lang="cs-CZ" sz="2800" b="1" i="1" dirty="0" smtClean="0">
                <a:latin typeface="Times New Roman"/>
                <a:cs typeface="Times New Roman"/>
              </a:rPr>
              <a:t>Může být tvořena těmito částicemi:</a:t>
            </a:r>
          </a:p>
          <a:p>
            <a:pPr>
              <a:buBlip>
                <a:blip r:embed="rId4"/>
              </a:buBlip>
            </a:pPr>
            <a:endParaRPr lang="cs-CZ" sz="2800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cs-CZ" sz="2800" b="1" i="1" dirty="0" smtClean="0">
              <a:latin typeface="Times New Roman"/>
              <a:cs typeface="Times New Roman"/>
            </a:endParaRPr>
          </a:p>
          <a:p>
            <a:pPr>
              <a:buBlip>
                <a:blip r:embed="rId4"/>
              </a:buBlip>
            </a:pPr>
            <a:endParaRPr lang="cs-CZ" sz="2800" b="1" i="1" dirty="0" smtClean="0">
              <a:latin typeface="Times New Roman"/>
              <a:cs typeface="Times New Roman"/>
            </a:endParaRPr>
          </a:p>
          <a:p>
            <a:pPr>
              <a:buBlip>
                <a:blip r:embed="rId4"/>
              </a:buBlip>
            </a:pPr>
            <a:r>
              <a:rPr lang="cs-CZ" sz="2800" b="1" i="1" dirty="0" smtClean="0">
                <a:latin typeface="Times New Roman"/>
                <a:cs typeface="Times New Roman"/>
              </a:rPr>
              <a:t>Má přesně dané hodnoty svých fyzikálních veličin (hustotu, teplotu tání, teplotu varu…) </a:t>
            </a:r>
          </a:p>
          <a:p>
            <a:pPr>
              <a:buBlip>
                <a:blip r:embed="rId4"/>
              </a:buBlip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cs-CZ" sz="40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40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latin typeface="Times New Roman"/>
              <a:cs typeface="Times New Roman"/>
            </a:endParaRPr>
          </a:p>
          <a:p>
            <a:endParaRPr lang="cs-CZ" sz="4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endParaRPr lang="cs-CZ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21514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 Zkoumá látky  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</a:t>
            </a:r>
            <a:r>
              <a:rPr lang="cs-CZ" sz="2400" b="1" i="1" dirty="0" smtClean="0">
                <a:latin typeface="Times New Roman"/>
                <a:cs typeface="Times New Roman"/>
              </a:rPr>
              <a:t>   jejich složení a jejich přeměny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3140969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 Hmota, která má v každé své části stejné chemické složení  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</a:t>
            </a:r>
            <a:r>
              <a:rPr lang="cs-CZ" sz="2400" b="1" i="1" dirty="0" smtClean="0">
                <a:latin typeface="Times New Roman"/>
                <a:cs typeface="Times New Roman"/>
              </a:rPr>
              <a:t>   jež lze vyjádřit chemickým vzorcem</a:t>
            </a:r>
          </a:p>
        </p:txBody>
      </p:sp>
      <p:sp>
        <p:nvSpPr>
          <p:cNvPr id="7" name="TextovéPole 6"/>
          <p:cNvSpPr txBox="1"/>
          <p:nvPr/>
        </p:nvSpPr>
        <p:spPr>
          <a:xfrm flipH="1">
            <a:off x="611560" y="4653136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5"/>
              </a:buBlip>
            </a:pP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Atomy (železo – </a:t>
            </a:r>
            <a:r>
              <a:rPr lang="cs-CZ" sz="2400" b="1" i="1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Fe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)</a:t>
            </a:r>
          </a:p>
          <a:p>
            <a:pPr>
              <a:buBlip>
                <a:blip r:embed="rId5"/>
              </a:buBlip>
            </a:pP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Molekulami (voda H</a:t>
            </a:r>
            <a:r>
              <a:rPr lang="cs-CZ" sz="1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2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O)</a:t>
            </a:r>
          </a:p>
          <a:p>
            <a:pPr>
              <a:buBlip>
                <a:blip r:embed="rId5"/>
              </a:buBlip>
            </a:pP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Ionty (kuchyňská sůl </a:t>
            </a:r>
            <a:r>
              <a:rPr lang="cs-CZ" sz="2400" b="1" i="1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NaCl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b="1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11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chemický prvek ?</a:t>
            </a:r>
          </a:p>
          <a:p>
            <a:pPr>
              <a:buNone/>
            </a:pPr>
            <a:endParaRPr lang="cs-CZ" sz="110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110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Blip>
                <a:blip r:embed="rId3"/>
              </a:buBlip>
            </a:pPr>
            <a:r>
              <a:rPr lang="cs-CZ" sz="9600" b="1" i="1" dirty="0" smtClean="0">
                <a:latin typeface="Times New Roman"/>
                <a:cs typeface="Times New Roman"/>
                <a:sym typeface="Symbol"/>
              </a:rPr>
              <a:t>Např.: </a:t>
            </a:r>
            <a:r>
              <a:rPr lang="cs-CZ" sz="6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1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H, </a:t>
            </a:r>
            <a:r>
              <a:rPr lang="cs-CZ" sz="72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6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C, </a:t>
            </a:r>
            <a:r>
              <a:rPr lang="cs-CZ" sz="72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8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O…</a:t>
            </a:r>
          </a:p>
          <a:p>
            <a:pPr>
              <a:buNone/>
            </a:pPr>
            <a:endParaRPr lang="cs-CZ" sz="9600" b="1" i="1" dirty="0" smtClean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11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chemická sloučenina ?</a:t>
            </a:r>
          </a:p>
          <a:p>
            <a:pPr>
              <a:buNone/>
            </a:pPr>
            <a:endParaRPr lang="cs-CZ" sz="110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110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Blip>
                <a:blip r:embed="rId3"/>
              </a:buBlip>
            </a:pPr>
            <a:r>
              <a:rPr lang="cs-CZ" sz="9600" b="1" i="1" dirty="0" smtClean="0">
                <a:latin typeface="Times New Roman"/>
                <a:cs typeface="Times New Roman"/>
              </a:rPr>
              <a:t>Např.: 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H</a:t>
            </a:r>
            <a:r>
              <a:rPr lang="cs-CZ" sz="72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2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O, NH</a:t>
            </a:r>
            <a:r>
              <a:rPr lang="cs-CZ" sz="72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3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, CH</a:t>
            </a:r>
            <a:r>
              <a:rPr lang="cs-CZ" sz="72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4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 …</a:t>
            </a:r>
          </a:p>
          <a:p>
            <a:pPr>
              <a:buNone/>
            </a:pPr>
            <a:endParaRPr lang="cs-CZ" sz="11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11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chemická reakce ?</a:t>
            </a:r>
          </a:p>
          <a:p>
            <a:pPr>
              <a:buNone/>
            </a:pPr>
            <a:endParaRPr lang="cs-CZ" sz="11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Blip>
                <a:blip r:embed="rId3"/>
              </a:buBlip>
            </a:pPr>
            <a:r>
              <a:rPr lang="cs-CZ" sz="9600" b="1" i="1" dirty="0" smtClean="0">
                <a:latin typeface="Times New Roman"/>
                <a:cs typeface="Times New Roman"/>
              </a:rPr>
              <a:t>Např.: 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hoření dřeva, rezivění železa, žluknutí másla …</a:t>
            </a:r>
          </a:p>
          <a:p>
            <a:pPr>
              <a:buBlip>
                <a:blip r:embed="rId3"/>
              </a:buBlip>
            </a:pPr>
            <a:r>
              <a:rPr lang="cs-CZ" sz="9600" b="1" i="1" dirty="0" smtClean="0">
                <a:latin typeface="Times New Roman"/>
                <a:cs typeface="Times New Roman"/>
              </a:rPr>
              <a:t>Každou chemickou reakci lze vyjádřit chemickou rovnicí </a:t>
            </a:r>
          </a:p>
          <a:p>
            <a:pPr>
              <a:buBlip>
                <a:blip r:embed="rId3"/>
              </a:buBlip>
            </a:pPr>
            <a:r>
              <a:rPr lang="cs-CZ" sz="9600" b="1" i="1" dirty="0" smtClean="0">
                <a:latin typeface="Times New Roman"/>
                <a:cs typeface="Times New Roman"/>
              </a:rPr>
              <a:t>Např.:   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H2   +   ½ O2    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    H2O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   </a:t>
            </a:r>
          </a:p>
          <a:p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1052737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 Látka tvořená pouze stejnými atomy  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  se stejným protonovým číslem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3068960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b="1" i="1" dirty="0" smtClean="0">
                <a:latin typeface="Times New Roman"/>
                <a:cs typeface="Times New Roman"/>
              </a:rPr>
              <a:t> </a:t>
            </a:r>
            <a:r>
              <a:rPr lang="cs-CZ" sz="2400" b="1" i="1" dirty="0" smtClean="0">
                <a:latin typeface="Times New Roman"/>
                <a:cs typeface="Times New Roman"/>
              </a:rPr>
              <a:t>Látka tvořená stejnými molekulami 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 </a:t>
            </a:r>
            <a:r>
              <a:rPr lang="cs-CZ" sz="2400" b="1" i="1" dirty="0" smtClean="0">
                <a:latin typeface="Times New Roman"/>
                <a:cs typeface="Times New Roman"/>
              </a:rPr>
              <a:t>složenými ze dvou nebo více různých prvků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5157192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 Děj, při kterém se mění chemické složení látky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Co jsou to chemické vlastnosti látek </a:t>
            </a: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</a:p>
          <a:p>
            <a:pPr>
              <a:buBlip>
                <a:blip r:embed="rId3"/>
              </a:buBlip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Blip>
                <a:blip r:embed="rId3"/>
              </a:buBlip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Blip>
                <a:blip r:embed="rId3"/>
              </a:buBlip>
            </a:pPr>
            <a:r>
              <a:rPr lang="cs-CZ" b="1" i="1" dirty="0" smtClean="0">
                <a:latin typeface="Times New Roman"/>
                <a:cs typeface="Times New Roman"/>
              </a:rPr>
              <a:t>Např.: </a:t>
            </a:r>
            <a:r>
              <a:rPr lang="cs-CZ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oxidační vlastnosti, redukční vlastnosti…</a:t>
            </a:r>
          </a:p>
          <a:p>
            <a:pPr>
              <a:buNone/>
            </a:pPr>
            <a:r>
              <a:rPr lang="cs-CZ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  <a:r>
              <a:rPr lang="cs-CZ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Co jsou to fyzikální vlastnosti látek </a:t>
            </a: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</a:p>
          <a:p>
            <a:pPr>
              <a:buNone/>
            </a:pPr>
            <a:endParaRPr lang="cs-CZ" sz="4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Blip>
                <a:blip r:embed="rId3"/>
              </a:buBlip>
            </a:pPr>
            <a:r>
              <a:rPr lang="cs-CZ" b="1" i="1" dirty="0" smtClean="0">
                <a:latin typeface="Times New Roman"/>
                <a:cs typeface="Times New Roman"/>
              </a:rPr>
              <a:t>Fyzikálním vlastnostem přiřazujeme fyzikální veličiny a veličinám příslušné měřicí jednotky 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7544" y="1628801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 Charakterizují změnu chemického složení látky při chemické reakci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3861048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 Charakterizují fyzikální děje, při kterých se nemění chemické složení látek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K čemu slouží periodická soustava prvků </a:t>
            </a: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</a:p>
          <a:p>
            <a:pPr>
              <a:buBlip>
                <a:blip r:embed="rId4"/>
              </a:buBlip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Jak zní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Mendělejevův periodický zákon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</a:p>
          <a:p>
            <a:pPr>
              <a:buBlip>
                <a:blip r:embed="rId4"/>
              </a:buBlip>
            </a:pPr>
            <a:endParaRPr lang="cs-CZ" b="1" i="1" dirty="0" smtClean="0">
              <a:latin typeface="Times New Roman"/>
              <a:cs typeface="Times New Roman"/>
              <a:sym typeface="Symbol"/>
            </a:endParaRPr>
          </a:p>
          <a:p>
            <a:pPr>
              <a:buBlip>
                <a:blip r:embed="rId4"/>
              </a:buBlip>
            </a:pPr>
            <a:endParaRPr lang="cs-CZ" b="1" i="1" dirty="0" smtClean="0">
              <a:latin typeface="Times New Roman"/>
              <a:cs typeface="Times New Roman"/>
              <a:sym typeface="Symbol"/>
            </a:endParaRPr>
          </a:p>
          <a:p>
            <a:pPr>
              <a:buBlip>
                <a:blip r:embed="rId4"/>
              </a:buBlip>
            </a:pPr>
            <a:endParaRPr lang="cs-CZ" b="1" i="1" dirty="0" smtClean="0">
              <a:latin typeface="Times New Roman"/>
              <a:cs typeface="Times New Roman"/>
              <a:sym typeface="Symbol"/>
            </a:endParaRPr>
          </a:p>
          <a:p>
            <a:pPr>
              <a:buBlip>
                <a:blip r:embed="rId4"/>
              </a:buBlip>
            </a:pPr>
            <a:r>
              <a:rPr lang="cs-CZ" b="1" i="1" dirty="0" smtClean="0">
                <a:latin typeface="Times New Roman"/>
                <a:cs typeface="Times New Roman"/>
                <a:sym typeface="Symbol"/>
              </a:rPr>
              <a:t>Řádky nazýváme </a:t>
            </a:r>
          </a:p>
          <a:p>
            <a:pPr>
              <a:buBlip>
                <a:blip r:embed="rId4"/>
              </a:buBlip>
            </a:pPr>
            <a:r>
              <a:rPr lang="cs-CZ" b="1" i="1" dirty="0" smtClean="0">
                <a:latin typeface="Times New Roman"/>
                <a:cs typeface="Times New Roman"/>
                <a:sym typeface="Symbol"/>
              </a:rPr>
              <a:t>Sloupce nazýváme </a:t>
            </a:r>
          </a:p>
          <a:p>
            <a:pPr>
              <a:buBlip>
                <a:blip r:embed="rId4"/>
              </a:buBlip>
            </a:pPr>
            <a:r>
              <a:rPr lang="cs-CZ" b="1" i="1" dirty="0" smtClean="0">
                <a:latin typeface="Times New Roman"/>
                <a:cs typeface="Times New Roman"/>
                <a:sym typeface="Symbol"/>
              </a:rPr>
              <a:t>V každém sloupci jsou pod sebou umístěny prvky, které mají podobné chemické vlastnosti</a:t>
            </a: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cs-CZ" sz="4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55679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 Jsou v ní seřazeny chemické prvky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 podle hodnoty protonového čísla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2924945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 Chemické vlastnosti prvků závisí na hodnotě jejich protonového čísla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79912" y="4293096"/>
            <a:ext cx="1800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>
                <a:latin typeface="Times New Roman"/>
                <a:cs typeface="Times New Roman"/>
                <a:sym typeface="Symbol"/>
              </a:rPr>
              <a:t>PERIODY</a:t>
            </a:r>
            <a:endParaRPr lang="cs-CZ" sz="2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547664" y="18864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851920" y="4797152"/>
            <a:ext cx="20162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>
                <a:latin typeface="Times New Roman"/>
                <a:cs typeface="Times New Roman"/>
                <a:sym typeface="Symbol"/>
              </a:rPr>
              <a:t>SKUPINY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Přehled 7 základních fyzikálních veličin a jejich jednotek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3568" y="1412776"/>
          <a:ext cx="8229600" cy="5124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1800200"/>
                <a:gridCol w="1872208"/>
                <a:gridCol w="1440160"/>
                <a:gridCol w="802432"/>
              </a:tblGrid>
              <a:tr h="1132919"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Veličina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Jednotka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1132919">
                <a:tc>
                  <a:txBody>
                    <a:bodyPr/>
                    <a:lstStyle/>
                    <a:p>
                      <a:r>
                        <a:rPr lang="cs-CZ" dirty="0" smtClean="0"/>
                        <a:t>název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značka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název 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značka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858585">
                <a:tc>
                  <a:txBody>
                    <a:bodyPr/>
                    <a:lstStyle/>
                    <a:p>
                      <a:r>
                        <a:rPr lang="cs-CZ" dirty="0" smtClean="0"/>
                        <a:t>délka</a:t>
                      </a:r>
                    </a:p>
                    <a:p>
                      <a:r>
                        <a:rPr lang="cs-CZ" dirty="0" smtClean="0"/>
                        <a:t>hmotnost </a:t>
                      </a:r>
                    </a:p>
                    <a:p>
                      <a:r>
                        <a:rPr lang="cs-CZ" dirty="0" smtClean="0"/>
                        <a:t>čas</a:t>
                      </a:r>
                    </a:p>
                    <a:p>
                      <a:r>
                        <a:rPr lang="cs-CZ" dirty="0" smtClean="0"/>
                        <a:t>elektrický proud</a:t>
                      </a:r>
                    </a:p>
                    <a:p>
                      <a:r>
                        <a:rPr lang="cs-CZ" dirty="0" smtClean="0"/>
                        <a:t>teplota</a:t>
                      </a:r>
                    </a:p>
                    <a:p>
                      <a:r>
                        <a:rPr lang="cs-CZ" dirty="0" smtClean="0"/>
                        <a:t>látkové množství</a:t>
                      </a:r>
                    </a:p>
                    <a:p>
                      <a:r>
                        <a:rPr lang="cs-CZ" dirty="0" smtClean="0"/>
                        <a:t>svítivost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</a:p>
                    <a:p>
                      <a:r>
                        <a:rPr lang="cs-CZ" dirty="0" smtClean="0"/>
                        <a:t>m</a:t>
                      </a:r>
                    </a:p>
                    <a:p>
                      <a:r>
                        <a:rPr lang="cs-CZ" dirty="0" smtClean="0"/>
                        <a:t>t</a:t>
                      </a:r>
                    </a:p>
                    <a:p>
                      <a:r>
                        <a:rPr lang="cs-CZ" dirty="0" smtClean="0"/>
                        <a:t>I</a:t>
                      </a:r>
                    </a:p>
                    <a:p>
                      <a:r>
                        <a:rPr lang="cs-CZ" dirty="0" smtClean="0"/>
                        <a:t>T</a:t>
                      </a:r>
                    </a:p>
                    <a:p>
                      <a:r>
                        <a:rPr lang="cs-CZ" dirty="0" smtClean="0"/>
                        <a:t>n</a:t>
                      </a:r>
                    </a:p>
                    <a:p>
                      <a:r>
                        <a:rPr lang="cs-CZ" dirty="0" smtClean="0"/>
                        <a:t>I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metr</a:t>
                      </a:r>
                    </a:p>
                    <a:p>
                      <a:r>
                        <a:rPr lang="cs-CZ" dirty="0" smtClean="0"/>
                        <a:t>kilogram</a:t>
                      </a:r>
                    </a:p>
                    <a:p>
                      <a:r>
                        <a:rPr lang="cs-CZ" dirty="0" smtClean="0"/>
                        <a:t>sekunda</a:t>
                      </a:r>
                    </a:p>
                    <a:p>
                      <a:r>
                        <a:rPr lang="cs-CZ" dirty="0" smtClean="0"/>
                        <a:t>ampér</a:t>
                      </a:r>
                    </a:p>
                    <a:p>
                      <a:r>
                        <a:rPr lang="cs-CZ" dirty="0" smtClean="0"/>
                        <a:t>kelvin</a:t>
                      </a:r>
                    </a:p>
                    <a:p>
                      <a:r>
                        <a:rPr lang="cs-CZ" dirty="0" smtClean="0"/>
                        <a:t>mol </a:t>
                      </a:r>
                    </a:p>
                    <a:p>
                      <a:r>
                        <a:rPr lang="cs-CZ" dirty="0" smtClean="0"/>
                        <a:t>kandela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</a:p>
                    <a:p>
                      <a:r>
                        <a:rPr lang="cs-CZ" dirty="0" smtClean="0"/>
                        <a:t>kg</a:t>
                      </a:r>
                    </a:p>
                    <a:p>
                      <a:r>
                        <a:rPr lang="cs-CZ" dirty="0" smtClean="0"/>
                        <a:t>s</a:t>
                      </a:r>
                    </a:p>
                    <a:p>
                      <a:r>
                        <a:rPr lang="cs-CZ" dirty="0" smtClean="0"/>
                        <a:t>A</a:t>
                      </a:r>
                    </a:p>
                    <a:p>
                      <a:r>
                        <a:rPr lang="cs-CZ" dirty="0" smtClean="0"/>
                        <a:t>K</a:t>
                      </a:r>
                    </a:p>
                    <a:p>
                      <a:r>
                        <a:rPr lang="cs-CZ" dirty="0" smtClean="0"/>
                        <a:t>mol</a:t>
                      </a:r>
                    </a:p>
                    <a:p>
                      <a:r>
                        <a:rPr lang="cs-CZ" dirty="0" smtClean="0"/>
                        <a:t>cd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Shrnutí základních pojmů určených k zapamatování </a:t>
            </a:r>
            <a:endParaRPr lang="cs-CZ" sz="2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Chemická látka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Chemický prvek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Chemická sloučenina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Chemická reakce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Chemické vlastnosti látek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Fyzikální vlastnosti látek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Fyzikální veličiny a jednotky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Periodická soustava prvků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Mendělejevův periodický zákon</a:t>
            </a:r>
          </a:p>
          <a:p>
            <a:pPr>
              <a:buBlip>
                <a:blip r:embed="rId2"/>
              </a:buBlip>
            </a:pPr>
            <a:endParaRPr lang="cs-CZ" dirty="0" smtClean="0"/>
          </a:p>
          <a:p>
            <a:pPr>
              <a:buBlip>
                <a:blip r:embed="rId2"/>
              </a:buBlip>
            </a:pPr>
            <a:endParaRPr lang="cs-CZ" dirty="0" smtClean="0"/>
          </a:p>
          <a:p>
            <a:pPr>
              <a:buBlip>
                <a:blip r:embed="rId2"/>
              </a:buBlip>
            </a:pPr>
            <a:endParaRPr lang="cs-CZ" dirty="0" smtClean="0"/>
          </a:p>
          <a:p>
            <a:pPr>
              <a:buBlip>
                <a:blip r:embed="rId2"/>
              </a:buBlip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1043</TotalTime>
  <Words>366</Words>
  <Application>Microsoft Office PowerPoint</Application>
  <PresentationFormat>Předvádění na obrazovce (4:3)</PresentationFormat>
  <Paragraphs>110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Základní chemické pojmy</vt:lpstr>
      <vt:lpstr>CHEMIE – ZÁKLADNÍ POJMY</vt:lpstr>
      <vt:lpstr>Snímek 3</vt:lpstr>
      <vt:lpstr>Snímek 4</vt:lpstr>
      <vt:lpstr>Snímek 5</vt:lpstr>
      <vt:lpstr>Přehled 7 základních fyzikálních veličin a jejich jednotek</vt:lpstr>
      <vt:lpstr>Shrnutí základních pojmů určených k zapamatování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učební materiál</dc:title>
  <dc:creator>Ptacek</dc:creator>
  <cp:lastModifiedBy>Ptacek</cp:lastModifiedBy>
  <cp:revision>60</cp:revision>
  <dcterms:created xsi:type="dcterms:W3CDTF">2012-02-03T12:05:07Z</dcterms:created>
  <dcterms:modified xsi:type="dcterms:W3CDTF">2015-02-28T09:27:42Z</dcterms:modified>
</cp:coreProperties>
</file>