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Default Extension="wav" ContentType="audio/wav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8"/>
  </p:notesMasterIdLst>
  <p:sldIdLst>
    <p:sldId id="257" r:id="rId2"/>
    <p:sldId id="258" r:id="rId3"/>
    <p:sldId id="259" r:id="rId4"/>
    <p:sldId id="260" r:id="rId5"/>
    <p:sldId id="261" r:id="rId6"/>
    <p:sldId id="269" r:id="rId7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6600"/>
    <a:srgbClr val="FF99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5615" autoAdjust="0"/>
    <p:restoredTop sz="94660"/>
  </p:normalViewPr>
  <p:slideViewPr>
    <p:cSldViewPr>
      <p:cViewPr varScale="1">
        <p:scale>
          <a:sx n="102" d="100"/>
          <a:sy n="102" d="100"/>
        </p:scale>
        <p:origin x="-166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C4CDC69E-AA69-41BE-A4AA-7D7417EF79C6}" type="datetimeFigureOut">
              <a:rPr lang="cs-CZ"/>
              <a:pPr>
                <a:defRPr/>
              </a:pPr>
              <a:t>28.2.2015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5094C393-AAC7-43EF-B412-60725552A76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15363" name="Zástupný symbol pro číslo snímku 4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DB179D7F-90A6-4F60-83F8-B730158CD2C5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cs-CZ" smtClean="0"/>
              <a:t>Klepnutím lze upravit styl předlohy podnadpisů.</a:t>
            </a:r>
            <a:endParaRPr lang="en-US"/>
          </a:p>
        </p:txBody>
      </p:sp>
      <p:sp>
        <p:nvSpPr>
          <p:cNvPr id="4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E81E5C-D121-4A74-B101-D92DE902183F}" type="datetimeFigureOut">
              <a:rPr lang="cs-CZ"/>
              <a:pPr>
                <a:defRPr/>
              </a:pPr>
              <a:t>28.2.2015</a:t>
            </a:fld>
            <a:endParaRPr lang="cs-CZ"/>
          </a:p>
        </p:txBody>
      </p:sp>
      <p:sp>
        <p:nvSpPr>
          <p:cNvPr id="5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3C1DD2-E3F0-415B-9D7E-FBA12581CB3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4BE841-BD68-4095-9501-F18AE6EB1711}" type="datetimeFigureOut">
              <a:rPr lang="cs-CZ"/>
              <a:pPr>
                <a:defRPr/>
              </a:pPr>
              <a:t>28.2.2015</a:t>
            </a:fld>
            <a:endParaRPr lang="cs-CZ"/>
          </a:p>
        </p:txBody>
      </p:sp>
      <p:sp>
        <p:nvSpPr>
          <p:cNvPr id="5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05CB1-C32A-4967-9602-5DE9ADC8F41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7304B6-28AB-4B20-9476-DE7A56602AF5}" type="datetimeFigureOut">
              <a:rPr lang="cs-CZ"/>
              <a:pPr>
                <a:defRPr/>
              </a:pPr>
              <a:t>28.2.2015</a:t>
            </a:fld>
            <a:endParaRPr lang="cs-CZ"/>
          </a:p>
        </p:txBody>
      </p:sp>
      <p:sp>
        <p:nvSpPr>
          <p:cNvPr id="5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6F8B45-F7CE-4746-8D43-3251C7F6020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DCE477-FAE8-45F0-85DE-A34884EC0750}" type="datetimeFigureOut">
              <a:rPr lang="cs-CZ"/>
              <a:pPr>
                <a:defRPr/>
              </a:pPr>
              <a:t>28.2.2015</a:t>
            </a:fld>
            <a:endParaRPr lang="cs-CZ"/>
          </a:p>
        </p:txBody>
      </p:sp>
      <p:sp>
        <p:nvSpPr>
          <p:cNvPr id="5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A19B4E-03CB-45B5-98AB-9D89BF33C21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AD07D4-E77F-410F-BAA0-3D5F6385A675}" type="datetimeFigureOut">
              <a:rPr lang="cs-CZ"/>
              <a:pPr>
                <a:defRPr/>
              </a:pPr>
              <a:t>28.2.2015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447FBE-9527-421A-A9A4-1BF76C9119D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BCDAC0-713E-42CD-AFD8-1EC99A2C7E7E}" type="datetimeFigureOut">
              <a:rPr lang="cs-CZ"/>
              <a:pPr>
                <a:defRPr/>
              </a:pPr>
              <a:t>28.2.2015</a:t>
            </a:fld>
            <a:endParaRPr lang="cs-CZ"/>
          </a:p>
        </p:txBody>
      </p:sp>
      <p:sp>
        <p:nvSpPr>
          <p:cNvPr id="6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95DFBE-C79E-4123-BE47-A2456CE7EB0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7F9A3D-5A39-4AA9-BA1B-5F1D0D10EABB}" type="datetimeFigureOut">
              <a:rPr lang="cs-CZ"/>
              <a:pPr>
                <a:defRPr/>
              </a:pPr>
              <a:t>28.2.2015</a:t>
            </a:fld>
            <a:endParaRPr lang="cs-CZ"/>
          </a:p>
        </p:txBody>
      </p:sp>
      <p:sp>
        <p:nvSpPr>
          <p:cNvPr id="8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FC1577-50D0-4B73-89D8-E88344747F9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6345A6-CFD3-435B-B79C-A9C0EF343014}" type="datetimeFigureOut">
              <a:rPr lang="cs-CZ"/>
              <a:pPr>
                <a:defRPr/>
              </a:pPr>
              <a:t>28.2.2015</a:t>
            </a:fld>
            <a:endParaRPr lang="cs-CZ"/>
          </a:p>
        </p:txBody>
      </p:sp>
      <p:sp>
        <p:nvSpPr>
          <p:cNvPr id="4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C4D81C-9014-418C-AB75-A34CEA2FBEA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685F29-1915-4B07-88FB-2D61E728B2FA}" type="datetimeFigureOut">
              <a:rPr lang="cs-CZ"/>
              <a:pPr>
                <a:defRPr/>
              </a:pPr>
              <a:t>28.2.2015</a:t>
            </a:fld>
            <a:endParaRPr lang="cs-CZ"/>
          </a:p>
        </p:txBody>
      </p:sp>
      <p:sp>
        <p:nvSpPr>
          <p:cNvPr id="3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DEB9C3-B1C7-4951-A6E4-A8F3DD8BFD1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C92455-D27C-4A13-8EF8-217C52B6A4BD}" type="datetimeFigureOut">
              <a:rPr lang="cs-CZ"/>
              <a:pPr>
                <a:defRPr/>
              </a:pPr>
              <a:t>28.2.2015</a:t>
            </a:fld>
            <a:endParaRPr lang="cs-CZ"/>
          </a:p>
        </p:txBody>
      </p:sp>
      <p:sp>
        <p:nvSpPr>
          <p:cNvPr id="6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0274AE-620C-463A-BA6B-6D3FEB52CD4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s odříznutým a zakulaceným jedním rohem 8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Pravoúhlý trojúhelník 11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Volný tvar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Volný tvar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cs-CZ" noProof="0" smtClean="0"/>
              <a:t>Klepnutím na ikonu přidáte obrázek.</a:t>
            </a:r>
            <a:endParaRPr lang="en-US" noProof="0" dirty="0"/>
          </a:p>
        </p:txBody>
      </p:sp>
      <p:sp>
        <p:nvSpPr>
          <p:cNvPr id="9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3FE135-62BF-430D-8BDC-DF3C02CA72EC}" type="datetimeFigureOut">
              <a:rPr lang="cs-CZ"/>
              <a:pPr>
                <a:defRPr/>
              </a:pPr>
              <a:t>28.2.2015</a:t>
            </a:fld>
            <a:endParaRPr lang="cs-CZ"/>
          </a:p>
        </p:txBody>
      </p:sp>
      <p:sp>
        <p:nvSpPr>
          <p:cNvPr id="10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1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EAA6F5-E86C-4A3D-8DB2-5ED1921688B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lný tvar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28" name="Zástupný symbol pro nadpis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  <a:endParaRPr lang="en-US" smtClean="0"/>
          </a:p>
        </p:txBody>
      </p:sp>
      <p:sp>
        <p:nvSpPr>
          <p:cNvPr id="1029" name="Zástupný symbol pro text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BCE8AD4-FE92-410F-89EF-BB119F4C4C98}" type="datetimeFigureOut">
              <a:rPr lang="cs-CZ"/>
              <a:pPr>
                <a:defRPr/>
              </a:pPr>
              <a:t>28.2.2015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852C0930-E801-4E98-BEB4-B4ACFEDD130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grpSp>
        <p:nvGrpSpPr>
          <p:cNvPr id="1033" name="Skupina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Volný tvar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3" name="Volný tvar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3" r:id="rId2"/>
    <p:sldLayoutId id="2147483685" r:id="rId3"/>
    <p:sldLayoutId id="2147483682" r:id="rId4"/>
    <p:sldLayoutId id="2147483681" r:id="rId5"/>
    <p:sldLayoutId id="2147483680" r:id="rId6"/>
    <p:sldLayoutId id="2147483679" r:id="rId7"/>
    <p:sldLayoutId id="2147483678" r:id="rId8"/>
    <p:sldLayoutId id="2147483686" r:id="rId9"/>
    <p:sldLayoutId id="2147483677" r:id="rId10"/>
    <p:sldLayoutId id="2147483676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fontAlgn="base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fontAlgn="base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fontAlgn="base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fontAlgn="base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Nadpis 6"/>
          <p:cNvSpPr>
            <a:spLocks noGrp="1"/>
          </p:cNvSpPr>
          <p:nvPr>
            <p:ph type="ctrTitle"/>
          </p:nvPr>
        </p:nvSpPr>
        <p:spPr>
          <a:xfrm>
            <a:off x="571500" y="1785938"/>
            <a:ext cx="7772400" cy="1470025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cs-CZ" sz="4000" dirty="0" smtClean="0">
                <a:solidFill>
                  <a:schemeClr val="bg1"/>
                </a:solidFill>
              </a:rPr>
              <a:t/>
            </a:r>
            <a:br>
              <a:rPr lang="cs-CZ" sz="4000" dirty="0" smtClean="0">
                <a:solidFill>
                  <a:schemeClr val="bg1"/>
                </a:solidFill>
              </a:rPr>
            </a:br>
            <a:r>
              <a:rPr lang="cs-CZ" sz="4000" dirty="0" smtClean="0">
                <a:solidFill>
                  <a:schemeClr val="bg1"/>
                </a:solidFill>
              </a:rPr>
              <a:t>Kyseliny a jejich chemické vlastnosti</a:t>
            </a:r>
            <a:endParaRPr lang="cs-CZ" sz="4800" dirty="0" smtClean="0">
              <a:solidFill>
                <a:schemeClr val="bg1"/>
              </a:solidFill>
            </a:endParaRPr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850" y="765175"/>
            <a:ext cx="8362950" cy="5903913"/>
          </a:xfrm>
        </p:spPr>
        <p:txBody>
          <a:bodyPr>
            <a:normAutofit/>
          </a:bodyPr>
          <a:lstStyle/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dirty="0"/>
          </a:p>
        </p:txBody>
      </p:sp>
      <p:sp>
        <p:nvSpPr>
          <p:cNvPr id="4" name="TextovéPole 3"/>
          <p:cNvSpPr txBox="1">
            <a:spLocks noChangeArrowheads="1"/>
          </p:cNvSpPr>
          <p:nvPr/>
        </p:nvSpPr>
        <p:spPr bwMode="auto">
          <a:xfrm>
            <a:off x="323850" y="2060575"/>
            <a:ext cx="8569325" cy="1662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>
                <a:latin typeface="Constantia" pitchFamily="18" charset="0"/>
              </a:rPr>
              <a:t> Kyseliny jsou látky, které jsou schopné ze své molekuly </a:t>
            </a:r>
            <a:r>
              <a:rPr lang="cs-CZ" sz="2400" b="1" i="1">
                <a:solidFill>
                  <a:srgbClr val="FF0000"/>
                </a:solidFill>
                <a:latin typeface="Constantia" pitchFamily="18" charset="0"/>
              </a:rPr>
              <a:t>odštěpit</a:t>
            </a:r>
            <a:r>
              <a:rPr lang="cs-CZ" sz="2400" b="1" i="1">
                <a:latin typeface="Constantia" pitchFamily="18" charset="0"/>
              </a:rPr>
              <a:t> vodíkový kation </a:t>
            </a:r>
            <a:r>
              <a:rPr lang="cs-CZ" sz="2400" b="1" i="1">
                <a:solidFill>
                  <a:srgbClr val="FF0000"/>
                </a:solidFill>
                <a:latin typeface="Constantia" pitchFamily="18" charset="0"/>
              </a:rPr>
              <a:t>H</a:t>
            </a:r>
            <a:r>
              <a:rPr lang="cs-CZ" sz="2400" b="1" i="1" baseline="30000">
                <a:solidFill>
                  <a:srgbClr val="FF0000"/>
                </a:solidFill>
                <a:latin typeface="Constantia" pitchFamily="18" charset="0"/>
              </a:rPr>
              <a:t>+</a:t>
            </a:r>
            <a:r>
              <a:rPr lang="cs-CZ" sz="2400" b="1" i="1">
                <a:latin typeface="Constantia" pitchFamily="18" charset="0"/>
              </a:rPr>
              <a:t> (proton):</a:t>
            </a:r>
          </a:p>
          <a:p>
            <a:endParaRPr lang="cs-CZ" sz="2400" b="1" i="1">
              <a:solidFill>
                <a:srgbClr val="7030A0"/>
              </a:solidFill>
              <a:latin typeface="Constantia" pitchFamily="18" charset="0"/>
            </a:endParaRPr>
          </a:p>
          <a:p>
            <a:pPr algn="ctr"/>
            <a:r>
              <a:rPr lang="cs-CZ" sz="2400" b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HCl   </a:t>
            </a:r>
            <a:r>
              <a:rPr lang="cs-CZ" sz="2400" b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   </a:t>
            </a:r>
            <a:r>
              <a:rPr lang="cs-CZ" sz="24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H</a:t>
            </a:r>
            <a:r>
              <a:rPr lang="cs-CZ" sz="2400" b="1" baseline="300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+</a:t>
            </a:r>
            <a:r>
              <a:rPr lang="cs-CZ" sz="2400" b="1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  </a:t>
            </a:r>
            <a:r>
              <a:rPr lang="cs-CZ" sz="2400" b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+   Cl</a:t>
            </a:r>
            <a:r>
              <a:rPr lang="cs-CZ" sz="3000" b="1" baseline="5000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-</a:t>
            </a:r>
            <a:endParaRPr lang="cs-CZ" sz="2400" b="1" i="1">
              <a:solidFill>
                <a:srgbClr val="7030A0"/>
              </a:solidFill>
              <a:latin typeface="Constantia" pitchFamily="18" charset="0"/>
            </a:endParaRPr>
          </a:p>
        </p:txBody>
      </p:sp>
      <p:sp>
        <p:nvSpPr>
          <p:cNvPr id="16387" name="TextovéPole 8"/>
          <p:cNvSpPr txBox="1">
            <a:spLocks noChangeArrowheads="1"/>
          </p:cNvSpPr>
          <p:nvPr/>
        </p:nvSpPr>
        <p:spPr bwMode="auto">
          <a:xfrm>
            <a:off x="395288" y="836613"/>
            <a:ext cx="7777162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3200" b="1">
                <a:latin typeface="Constantia" pitchFamily="18" charset="0"/>
              </a:rPr>
              <a:t>Charakteristika kyselin</a:t>
            </a:r>
          </a:p>
        </p:txBody>
      </p:sp>
      <p:sp>
        <p:nvSpPr>
          <p:cNvPr id="8" name="TextovéPole 7"/>
          <p:cNvSpPr txBox="1"/>
          <p:nvPr/>
        </p:nvSpPr>
        <p:spPr>
          <a:xfrm>
            <a:off x="323850" y="1557338"/>
            <a:ext cx="7343775" cy="4921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274320" indent="-274320" fontAlgn="auto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defRPr/>
            </a:pPr>
            <a:r>
              <a:rPr lang="cs-CZ" sz="2600" b="1" dirty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? Co jsou to kyseliny ?</a:t>
            </a:r>
          </a:p>
        </p:txBody>
      </p:sp>
      <p:sp>
        <p:nvSpPr>
          <p:cNvPr id="14" name="TextovéPole 13"/>
          <p:cNvSpPr txBox="1">
            <a:spLocks noChangeArrowheads="1"/>
          </p:cNvSpPr>
          <p:nvPr/>
        </p:nvSpPr>
        <p:spPr bwMode="auto">
          <a:xfrm>
            <a:off x="323850" y="4437063"/>
            <a:ext cx="8064500" cy="1938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>
                <a:latin typeface="Constantia" pitchFamily="18" charset="0"/>
              </a:rPr>
              <a:t> Vodíkový kation </a:t>
            </a:r>
            <a:r>
              <a:rPr lang="cs-CZ" sz="2400" b="1" i="1">
                <a:solidFill>
                  <a:srgbClr val="FF0000"/>
                </a:solidFill>
                <a:latin typeface="Constantia" pitchFamily="18" charset="0"/>
              </a:rPr>
              <a:t>H</a:t>
            </a:r>
            <a:r>
              <a:rPr lang="cs-CZ" sz="2400" b="1" i="1" baseline="30000">
                <a:solidFill>
                  <a:srgbClr val="FF0000"/>
                </a:solidFill>
                <a:latin typeface="Constantia" pitchFamily="18" charset="0"/>
              </a:rPr>
              <a:t>+ </a:t>
            </a:r>
            <a:r>
              <a:rPr lang="cs-CZ" sz="2400" b="1" i="1">
                <a:latin typeface="Constantia" pitchFamily="18" charset="0"/>
              </a:rPr>
              <a:t>, který není schopen samostatné existence, proto reaguje nejčastěji s vodou a vzniká tzv. </a:t>
            </a:r>
            <a:r>
              <a:rPr lang="cs-CZ" sz="2400" b="1" i="1">
                <a:solidFill>
                  <a:srgbClr val="FF0000"/>
                </a:solidFill>
                <a:latin typeface="Constantia" pitchFamily="18" charset="0"/>
              </a:rPr>
              <a:t>hydroxoniový kation</a:t>
            </a:r>
            <a:r>
              <a:rPr lang="cs-CZ" sz="2400" b="1" i="1">
                <a:latin typeface="Constantia" pitchFamily="18" charset="0"/>
              </a:rPr>
              <a:t>:</a:t>
            </a:r>
          </a:p>
          <a:p>
            <a:pPr algn="ctr"/>
            <a:endParaRPr lang="cs-CZ" sz="24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algn="ctr"/>
            <a:r>
              <a:rPr lang="cs-CZ" sz="24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H</a:t>
            </a:r>
            <a:r>
              <a:rPr lang="cs-CZ" sz="2400" b="1" baseline="300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+ </a:t>
            </a:r>
            <a:r>
              <a:rPr lang="cs-CZ" sz="2400" b="1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</a:rPr>
              <a:t>   +   H</a:t>
            </a:r>
            <a:r>
              <a:rPr lang="cs-CZ" sz="2400" b="1" baseline="-25000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cs-CZ" sz="2400" b="1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</a:rPr>
              <a:t>O   +   </a:t>
            </a:r>
            <a:r>
              <a:rPr lang="cs-CZ" sz="2400" b="1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   </a:t>
            </a:r>
            <a:r>
              <a:rPr lang="cs-CZ" sz="24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H</a:t>
            </a:r>
            <a:r>
              <a:rPr lang="cs-CZ" sz="2400" b="1" baseline="-250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3</a:t>
            </a:r>
            <a:r>
              <a:rPr lang="cs-CZ" sz="24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O</a:t>
            </a:r>
            <a:r>
              <a:rPr lang="cs-CZ" sz="2400" b="1" baseline="300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+</a:t>
            </a:r>
            <a:r>
              <a:rPr lang="cs-CZ" sz="2400" b="1" i="1">
                <a:latin typeface="Constantia" pitchFamily="18" charset="0"/>
              </a:rPr>
              <a:t> </a:t>
            </a:r>
            <a:endParaRPr lang="cs-CZ" sz="2400" b="1" i="1">
              <a:solidFill>
                <a:srgbClr val="7030A0"/>
              </a:solidFill>
              <a:latin typeface="Constantia" pitchFamily="18" charset="0"/>
            </a:endParaRPr>
          </a:p>
        </p:txBody>
      </p:sp>
      <p:sp>
        <p:nvSpPr>
          <p:cNvPr id="15" name="TextovéPole 14"/>
          <p:cNvSpPr txBox="1"/>
          <p:nvPr/>
        </p:nvSpPr>
        <p:spPr>
          <a:xfrm>
            <a:off x="476250" y="3933825"/>
            <a:ext cx="7343775" cy="4921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274320" indent="-274320" fontAlgn="auto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defRPr/>
            </a:pPr>
            <a:r>
              <a:rPr lang="cs-CZ" sz="2600" b="1" dirty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? Co dělá z kyseliny kyselinu 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850" y="765175"/>
            <a:ext cx="8362950" cy="5903913"/>
          </a:xfrm>
        </p:spPr>
        <p:txBody>
          <a:bodyPr>
            <a:normAutofit/>
          </a:bodyPr>
          <a:lstStyle/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dirty="0"/>
          </a:p>
        </p:txBody>
      </p:sp>
      <p:sp>
        <p:nvSpPr>
          <p:cNvPr id="4" name="TextovéPole 3"/>
          <p:cNvSpPr txBox="1">
            <a:spLocks noChangeArrowheads="1"/>
          </p:cNvSpPr>
          <p:nvPr/>
        </p:nvSpPr>
        <p:spPr bwMode="auto">
          <a:xfrm>
            <a:off x="323850" y="2565400"/>
            <a:ext cx="8569325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>
                <a:latin typeface="Times New Roman" pitchFamily="18" charset="0"/>
                <a:cs typeface="Times New Roman" pitchFamily="18" charset="0"/>
              </a:rPr>
              <a:t> Žíravost kyselin zapříčiňuje hydroxoniový kationt </a:t>
            </a:r>
            <a:r>
              <a:rPr lang="cs-CZ" sz="24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H</a:t>
            </a:r>
            <a:r>
              <a:rPr lang="cs-CZ" sz="2400" b="1" baseline="-250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3</a:t>
            </a:r>
            <a:r>
              <a:rPr lang="cs-CZ" sz="24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O</a:t>
            </a:r>
            <a:r>
              <a:rPr lang="cs-CZ" sz="2400" b="1" baseline="300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+</a:t>
            </a:r>
            <a:r>
              <a:rPr lang="cs-CZ" sz="2400" b="1" i="1">
                <a:latin typeface="Times New Roman" pitchFamily="18" charset="0"/>
                <a:cs typeface="Times New Roman" pitchFamily="18" charset="0"/>
              </a:rPr>
              <a:t>, který způsobuje </a:t>
            </a:r>
            <a:r>
              <a:rPr lang="cs-CZ" sz="2400" b="1" i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štěpení molekul bílkovin a tuků </a:t>
            </a:r>
            <a:r>
              <a:rPr lang="cs-CZ" sz="2400" b="1" i="1">
                <a:latin typeface="Times New Roman" pitchFamily="18" charset="0"/>
                <a:cs typeface="Times New Roman" pitchFamily="18" charset="0"/>
              </a:rPr>
              <a:t>v živých tkáních, což se projevuje poškozením (poleptáním) těchto tkání. </a:t>
            </a:r>
            <a:endParaRPr lang="cs-CZ" sz="2400" b="1" i="1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323850" y="2060575"/>
            <a:ext cx="7343775" cy="4921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274320" indent="-274320" fontAlgn="auto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defRPr/>
            </a:pPr>
            <a:r>
              <a:rPr lang="cs-CZ" sz="2600" b="1" dirty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? Čím je způsoben žíravý účinek kyselin ?</a:t>
            </a:r>
          </a:p>
        </p:txBody>
      </p:sp>
      <p:sp>
        <p:nvSpPr>
          <p:cNvPr id="14" name="TextovéPole 13"/>
          <p:cNvSpPr txBox="1">
            <a:spLocks noChangeArrowheads="1"/>
          </p:cNvSpPr>
          <p:nvPr/>
        </p:nvSpPr>
        <p:spPr bwMode="auto">
          <a:xfrm>
            <a:off x="323850" y="5445125"/>
            <a:ext cx="8721725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>
                <a:latin typeface="Times New Roman" pitchFamily="18" charset="0"/>
                <a:cs typeface="Times New Roman" pitchFamily="18" charset="0"/>
              </a:rPr>
              <a:t>Kyseliny dělíme na </a:t>
            </a:r>
            <a:r>
              <a:rPr lang="cs-CZ" sz="2400" b="1" i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anorganické</a:t>
            </a:r>
            <a:r>
              <a:rPr lang="cs-CZ" sz="2400" b="1" i="1">
                <a:latin typeface="Times New Roman" pitchFamily="18" charset="0"/>
                <a:cs typeface="Times New Roman" pitchFamily="18" charset="0"/>
              </a:rPr>
              <a:t> (minerální), např.: kyselina sírová – </a:t>
            </a:r>
            <a:r>
              <a:rPr lang="cs-CZ" sz="2400" b="1" i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cs-CZ" sz="2400" b="1" i="1" baseline="-2500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cs-CZ" sz="2400" b="1" i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SO</a:t>
            </a:r>
            <a:r>
              <a:rPr lang="cs-CZ" sz="2400" b="1" i="1" baseline="-2500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cs-CZ" sz="2400" b="1" i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cs-CZ" sz="2400" b="1" i="1">
                <a:latin typeface="Times New Roman" pitchFamily="18" charset="0"/>
                <a:cs typeface="Times New Roman" pitchFamily="18" charset="0"/>
              </a:rPr>
              <a:t>a  </a:t>
            </a:r>
            <a:r>
              <a:rPr lang="cs-CZ" sz="2400" b="1" i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organické</a:t>
            </a:r>
            <a:r>
              <a:rPr lang="cs-CZ" sz="2400" b="1" i="1">
                <a:latin typeface="Times New Roman" pitchFamily="18" charset="0"/>
                <a:cs typeface="Times New Roman" pitchFamily="18" charset="0"/>
              </a:rPr>
              <a:t>, např.: octová kyselina – </a:t>
            </a:r>
            <a:r>
              <a:rPr lang="cs-CZ" sz="2400" b="1" i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CH</a:t>
            </a:r>
            <a:r>
              <a:rPr lang="cs-CZ" sz="2400" b="1" i="1" baseline="-2500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cs-CZ" sz="2400" b="1" i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COOH.</a:t>
            </a:r>
          </a:p>
        </p:txBody>
      </p:sp>
      <p:sp>
        <p:nvSpPr>
          <p:cNvPr id="15" name="TextovéPole 14"/>
          <p:cNvSpPr txBox="1"/>
          <p:nvPr/>
        </p:nvSpPr>
        <p:spPr>
          <a:xfrm>
            <a:off x="476250" y="4941888"/>
            <a:ext cx="8343900" cy="4921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274320" indent="-274320" fontAlgn="auto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defRPr/>
            </a:pPr>
            <a:r>
              <a:rPr lang="cs-CZ" sz="2600" b="1" dirty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? Jak dělíme kyseliny z hlediska oborů studia chemie ?</a:t>
            </a:r>
          </a:p>
        </p:txBody>
      </p:sp>
      <p:sp>
        <p:nvSpPr>
          <p:cNvPr id="11" name="TextovéPole 10"/>
          <p:cNvSpPr txBox="1"/>
          <p:nvPr/>
        </p:nvSpPr>
        <p:spPr>
          <a:xfrm>
            <a:off x="323850" y="765175"/>
            <a:ext cx="7993063" cy="4921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274320" indent="-274320" fontAlgn="auto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defRPr/>
            </a:pPr>
            <a:r>
              <a:rPr lang="cs-CZ" sz="2600" b="1" dirty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? V jakém rozpouštědle se kyseliny dobře rozpouští ?</a:t>
            </a:r>
          </a:p>
        </p:txBody>
      </p:sp>
      <p:sp>
        <p:nvSpPr>
          <p:cNvPr id="12" name="TextovéPole 11"/>
          <p:cNvSpPr txBox="1">
            <a:spLocks noChangeArrowheads="1"/>
          </p:cNvSpPr>
          <p:nvPr/>
        </p:nvSpPr>
        <p:spPr bwMode="auto">
          <a:xfrm>
            <a:off x="323850" y="1268413"/>
            <a:ext cx="887412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>
                <a:latin typeface="Constantia" pitchFamily="18" charset="0"/>
              </a:rPr>
              <a:t> Kyseliny se dobře rozpouští ve vodě. </a:t>
            </a:r>
            <a:endParaRPr lang="cs-CZ" sz="2400" b="1" i="1">
              <a:solidFill>
                <a:srgbClr val="7030A0"/>
              </a:solidFill>
              <a:latin typeface="Constantia" pitchFamily="18" charset="0"/>
            </a:endParaRPr>
          </a:p>
        </p:txBody>
      </p:sp>
      <p:sp>
        <p:nvSpPr>
          <p:cNvPr id="9" name="TextovéPole 8"/>
          <p:cNvSpPr txBox="1">
            <a:spLocks noChangeArrowheads="1"/>
          </p:cNvSpPr>
          <p:nvPr/>
        </p:nvSpPr>
        <p:spPr bwMode="auto">
          <a:xfrm>
            <a:off x="395288" y="3860800"/>
            <a:ext cx="8569325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>
                <a:latin typeface="Constantia" pitchFamily="18" charset="0"/>
              </a:rPr>
              <a:t> Při styku s pokožkou, jí kyseliny odebírají vodu a způsobují popáleniny. </a:t>
            </a:r>
            <a:endParaRPr lang="cs-CZ" sz="2400" b="1" i="1">
              <a:solidFill>
                <a:srgbClr val="7030A0"/>
              </a:solidFill>
              <a:latin typeface="Constant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4" grpId="0"/>
      <p:bldP spid="12" grpId="0"/>
      <p:bldP spid="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ovéPole 6"/>
          <p:cNvSpPr txBox="1"/>
          <p:nvPr/>
        </p:nvSpPr>
        <p:spPr>
          <a:xfrm>
            <a:off x="250825" y="836613"/>
            <a:ext cx="8893175" cy="4921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274320" indent="-274320" fontAlgn="auto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defRPr/>
            </a:pPr>
            <a:r>
              <a:rPr lang="cs-CZ" sz="2600" b="1" dirty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? Jak se nejčastěji vyrábějí anorganické kyseliny ?</a:t>
            </a:r>
            <a:endParaRPr lang="cs-CZ" sz="2600" b="1" dirty="0">
              <a:solidFill>
                <a:srgbClr val="CC6600"/>
              </a:solidFill>
              <a:latin typeface="Times New Roman"/>
              <a:cs typeface="Times New Roman"/>
            </a:endParaRPr>
          </a:p>
        </p:txBody>
      </p:sp>
      <p:sp>
        <p:nvSpPr>
          <p:cNvPr id="8" name="TextovéPole 7"/>
          <p:cNvSpPr txBox="1">
            <a:spLocks noChangeArrowheads="1"/>
          </p:cNvSpPr>
          <p:nvPr/>
        </p:nvSpPr>
        <p:spPr bwMode="auto">
          <a:xfrm>
            <a:off x="395288" y="1412875"/>
            <a:ext cx="8361362" cy="1938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>
                <a:latin typeface="Constantia" pitchFamily="18" charset="0"/>
              </a:rPr>
              <a:t> Nejčastějším způsobem výroby anorganických kyselin je reakce příslušného kyselinotvorného oxidu s vodou </a:t>
            </a:r>
          </a:p>
          <a:p>
            <a:r>
              <a:rPr lang="cs-CZ" sz="2400" b="1" i="1">
                <a:latin typeface="Constantia" pitchFamily="18" charset="0"/>
              </a:rPr>
              <a:t>(např. výroba </a:t>
            </a:r>
            <a:r>
              <a:rPr lang="cs-CZ" sz="2400" b="1" i="1">
                <a:solidFill>
                  <a:srgbClr val="0070C0"/>
                </a:solidFill>
                <a:latin typeface="Constantia" pitchFamily="18" charset="0"/>
              </a:rPr>
              <a:t>kyseliny sírové </a:t>
            </a:r>
            <a:r>
              <a:rPr lang="cs-CZ" sz="2400" b="1" i="1">
                <a:latin typeface="Constantia" pitchFamily="18" charset="0"/>
              </a:rPr>
              <a:t>reakcí </a:t>
            </a:r>
            <a:r>
              <a:rPr lang="cs-CZ" sz="2400" b="1" i="1">
                <a:solidFill>
                  <a:srgbClr val="0070C0"/>
                </a:solidFill>
                <a:latin typeface="Constantia" pitchFamily="18" charset="0"/>
              </a:rPr>
              <a:t>oxidu sírového </a:t>
            </a:r>
            <a:r>
              <a:rPr lang="cs-CZ" sz="2400" b="1" i="1">
                <a:latin typeface="Constantia" pitchFamily="18" charset="0"/>
              </a:rPr>
              <a:t>s </a:t>
            </a:r>
            <a:r>
              <a:rPr lang="cs-CZ" sz="2400" b="1" i="1">
                <a:solidFill>
                  <a:srgbClr val="0070C0"/>
                </a:solidFill>
                <a:latin typeface="Constantia" pitchFamily="18" charset="0"/>
              </a:rPr>
              <a:t>vodou</a:t>
            </a:r>
            <a:r>
              <a:rPr lang="cs-CZ" sz="2400" b="1" i="1">
                <a:latin typeface="Constantia" pitchFamily="18" charset="0"/>
              </a:rPr>
              <a:t>): </a:t>
            </a:r>
            <a:endParaRPr lang="cs-CZ" sz="2400" b="1">
              <a:solidFill>
                <a:srgbClr val="660033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cs-CZ" sz="2400" b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SO</a:t>
            </a:r>
            <a:r>
              <a:rPr lang="cs-CZ" sz="2400" b="1" baseline="-2500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cs-CZ" sz="2400" b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+   H</a:t>
            </a:r>
            <a:r>
              <a:rPr lang="cs-CZ" sz="2400" b="1" baseline="-2500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cs-CZ" sz="2400" b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O   </a:t>
            </a:r>
            <a:r>
              <a:rPr lang="cs-CZ" sz="2400" b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   H</a:t>
            </a:r>
            <a:r>
              <a:rPr lang="cs-CZ" sz="2400" b="1" baseline="-2500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2</a:t>
            </a:r>
            <a:r>
              <a:rPr lang="cs-CZ" sz="2400" b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SO</a:t>
            </a:r>
            <a:r>
              <a:rPr lang="cs-CZ" sz="2400" b="1" baseline="-2500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4</a:t>
            </a:r>
            <a:r>
              <a:rPr lang="cs-CZ" sz="2400" b="1" i="1">
                <a:solidFill>
                  <a:srgbClr val="0070C0"/>
                </a:solidFill>
                <a:latin typeface="Constantia" pitchFamily="18" charset="0"/>
              </a:rPr>
              <a:t>  </a:t>
            </a:r>
            <a:endParaRPr lang="cs-CZ" sz="2400" b="1" i="1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ovéPole 14"/>
          <p:cNvSpPr txBox="1">
            <a:spLocks noChangeArrowheads="1"/>
          </p:cNvSpPr>
          <p:nvPr/>
        </p:nvSpPr>
        <p:spPr bwMode="auto">
          <a:xfrm>
            <a:off x="395288" y="4581525"/>
            <a:ext cx="8666162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>
                <a:latin typeface="Times New Roman" pitchFamily="18" charset="0"/>
                <a:cs typeface="Times New Roman" pitchFamily="18" charset="0"/>
              </a:rPr>
              <a:t> Při práci s koncentrovanými kyselinami se chráníme používáním gumových rukavic, obličejového štítu nebo alespoň ochranných brýlí.  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250825" y="3644900"/>
            <a:ext cx="9045575" cy="8921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274320" indent="-274320" fontAlgn="auto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defRPr/>
            </a:pPr>
            <a:r>
              <a:rPr lang="cs-CZ" sz="2600" b="1" dirty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? Která bezpečnostní opatření musíme dodržovat při práci s koncentrovanými kyselinami ?</a:t>
            </a:r>
            <a:endParaRPr lang="cs-CZ" sz="2600" b="1" dirty="0">
              <a:solidFill>
                <a:srgbClr val="CC6600"/>
              </a:solidFill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ovéPole 6"/>
          <p:cNvSpPr txBox="1"/>
          <p:nvPr/>
        </p:nvSpPr>
        <p:spPr>
          <a:xfrm>
            <a:off x="395288" y="908050"/>
            <a:ext cx="8569325" cy="4937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274320" indent="-274320" fontAlgn="auto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cs-CZ" sz="2600" b="1" dirty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Popište první pomoc při polití kyselinou:</a:t>
            </a:r>
          </a:p>
        </p:txBody>
      </p:sp>
      <p:sp>
        <p:nvSpPr>
          <p:cNvPr id="8" name="TextovéPole 7"/>
          <p:cNvSpPr txBox="1">
            <a:spLocks noChangeArrowheads="1"/>
          </p:cNvSpPr>
          <p:nvPr/>
        </p:nvSpPr>
        <p:spPr bwMode="auto">
          <a:xfrm>
            <a:off x="395288" y="1484313"/>
            <a:ext cx="8361362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>
                <a:latin typeface="Constantia" pitchFamily="18" charset="0"/>
              </a:rPr>
              <a:t> Potřísněný oděv odstraníme z těla</a:t>
            </a:r>
            <a:endParaRPr lang="cs-CZ" sz="2400" b="1" i="1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ovéPole 13"/>
          <p:cNvSpPr txBox="1">
            <a:spLocks noChangeArrowheads="1"/>
          </p:cNvSpPr>
          <p:nvPr/>
        </p:nvSpPr>
        <p:spPr bwMode="auto">
          <a:xfrm>
            <a:off x="395288" y="1989138"/>
            <a:ext cx="8513762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>
                <a:latin typeface="Times New Roman" pitchFamily="18" charset="0"/>
                <a:cs typeface="Times New Roman" pitchFamily="18" charset="0"/>
              </a:rPr>
              <a:t> Postižené místo oplachujeme silným proudem vody (použití pouze malého množství vody by mohlo účinky kyselin ještě zhoršit).</a:t>
            </a:r>
            <a:endParaRPr lang="cs-CZ" sz="2400" b="1" i="1">
              <a:solidFill>
                <a:srgbClr val="66003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9460" name="Picture 2" descr="žíravý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771775" y="4005263"/>
            <a:ext cx="3671888" cy="2592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61" name="TextovéPole 8"/>
          <p:cNvSpPr txBox="1">
            <a:spLocks noChangeArrowheads="1"/>
          </p:cNvSpPr>
          <p:nvPr/>
        </p:nvSpPr>
        <p:spPr bwMode="auto">
          <a:xfrm>
            <a:off x="468313" y="3357563"/>
            <a:ext cx="6911975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2400" b="1" i="1">
                <a:solidFill>
                  <a:srgbClr val="CC6600"/>
                </a:solidFill>
                <a:latin typeface="Times New Roman" pitchFamily="18" charset="0"/>
                <a:cs typeface="Times New Roman" pitchFamily="18" charset="0"/>
              </a:rPr>
              <a:t>Obr. 1: výstražný symbol pro žíravé látky (tzv. piktogram)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Zástupný symbol pro obsah 2"/>
          <p:cNvSpPr>
            <a:spLocks noGrp="1"/>
          </p:cNvSpPr>
          <p:nvPr>
            <p:ph idx="1"/>
          </p:nvPr>
        </p:nvSpPr>
        <p:spPr>
          <a:xfrm>
            <a:off x="457200" y="476250"/>
            <a:ext cx="8229600" cy="6192838"/>
          </a:xfrm>
        </p:spPr>
        <p:txBody>
          <a:bodyPr/>
          <a:lstStyle/>
          <a:p>
            <a:pPr>
              <a:buFont typeface="Wingdings 2" pitchFamily="18" charset="2"/>
              <a:buNone/>
            </a:pPr>
            <a:r>
              <a:rPr lang="cs-CZ" b="1" smtClean="0"/>
              <a:t>Citace:</a:t>
            </a:r>
          </a:p>
          <a:p>
            <a:pPr>
              <a:buFont typeface="Wingdings 2" pitchFamily="18" charset="2"/>
              <a:buNone/>
            </a:pPr>
            <a:endParaRPr lang="cs-CZ" sz="2400" b="1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 2" pitchFamily="18" charset="2"/>
              <a:buNone/>
            </a:pPr>
            <a:r>
              <a:rPr lang="cs-CZ" sz="2400" b="1" smtClean="0">
                <a:latin typeface="Times New Roman" pitchFamily="18" charset="0"/>
                <a:cs typeface="Times New Roman" pitchFamily="18" charset="0"/>
              </a:rPr>
              <a:t>Obr. 1:</a:t>
            </a:r>
            <a:r>
              <a:rPr lang="it-IT" sz="2400" smtClean="0"/>
              <a:t>CÍDLOVÁ, Hana, Miroslav FIALA a Irena PLUCKOVÁ. Piktogramy. [online]. [cit. 2012-12-11]. Dostupné z: http://www.ped.muni.cz/wchem/sm/hc/labtech/pages/piktogramy.html</a:t>
            </a:r>
            <a:endParaRPr lang="cs-CZ" sz="2400" b="1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 2" pitchFamily="18" charset="2"/>
              <a:buNone/>
            </a:pPr>
            <a:endParaRPr lang="cs-CZ" sz="2400" b="1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 2" pitchFamily="18" charset="2"/>
              <a:buNone/>
            </a:pPr>
            <a:endParaRPr lang="cs-CZ" sz="2400" b="1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 2" pitchFamily="18" charset="2"/>
              <a:buNone/>
            </a:pPr>
            <a:endParaRPr lang="cs-CZ" b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Tok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Tok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507</TotalTime>
  <Words>321</Words>
  <Application>Microsoft Office PowerPoint</Application>
  <PresentationFormat>Předvádění na obrazovce (4:3)</PresentationFormat>
  <Paragraphs>54</Paragraphs>
  <Slides>6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7" baseType="lpstr">
      <vt:lpstr>Tok</vt:lpstr>
      <vt:lpstr> Kyseliny a jejich chemické vlastnosti</vt:lpstr>
      <vt:lpstr>Snímek 2</vt:lpstr>
      <vt:lpstr>Snímek 3</vt:lpstr>
      <vt:lpstr>Snímek 4</vt:lpstr>
      <vt:lpstr>Snímek 5</vt:lpstr>
      <vt:lpstr>Snímek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Oxidy a jejich chemické vlastnosti</dc:title>
  <dc:creator>Ptacek</dc:creator>
  <cp:lastModifiedBy>Ptacek</cp:lastModifiedBy>
  <cp:revision>58</cp:revision>
  <dcterms:created xsi:type="dcterms:W3CDTF">2012-12-11T09:38:18Z</dcterms:created>
  <dcterms:modified xsi:type="dcterms:W3CDTF">2015-02-28T09:23:49Z</dcterms:modified>
</cp:coreProperties>
</file>