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64" r:id="rId3"/>
    <p:sldId id="258" r:id="rId4"/>
    <p:sldId id="265" r:id="rId5"/>
    <p:sldId id="261" r:id="rId6"/>
    <p:sldId id="260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E513DB-5192-4B64-B519-FB66B7D53211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7D9A8-4645-4233-8235-EAEC967F21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B381B6-D296-4751-ABE1-4C8FAB53532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audio" Target="../media/audio2.wav"/><Relationship Id="rId4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Peroxidy a jejich názvosloví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323850" y="1556792"/>
            <a:ext cx="85693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Peroxidy jsou </a:t>
            </a:r>
            <a:r>
              <a:rPr lang="cs-CZ" sz="24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dvouprvkové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sloučeniny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které obsahují tzv.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peroxidickou skupinu.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cs-CZ" sz="2400" b="1" baseline="-25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95536" y="1052736"/>
            <a:ext cx="50405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jsou to PEROXIDY ?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539552" y="2636912"/>
            <a:ext cx="820891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Vyjádřete peroxidickou skupinu chemickým vzorcem:</a:t>
            </a: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95536" y="3284984"/>
            <a:ext cx="849763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peroxidická skupina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</a:t>
            </a:r>
            <a:r>
              <a:rPr lang="cs-CZ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(O</a:t>
            </a:r>
            <a:r>
              <a:rPr lang="cs-CZ" sz="48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4800" b="1" baseline="48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-2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395536" y="4797152"/>
            <a:ext cx="856895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Jaký je obecný vzorec peroxidů?</a:t>
            </a: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468313" y="5373216"/>
            <a:ext cx="842486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Obecný vzorec peroxidů je:</a:t>
            </a:r>
          </a:p>
          <a:p>
            <a:pPr algn="ctr"/>
            <a:r>
              <a:rPr lang="cs-CZ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X(</a:t>
            </a:r>
            <a:r>
              <a:rPr lang="cs-CZ" sz="48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4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4800" b="1" baseline="48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4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13596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51520" y="980728"/>
            <a:ext cx="88653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představuje symbol X v obecném vzorci peroxidů ?</a:t>
            </a: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467544" y="1628800"/>
            <a:ext cx="85780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Symbol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 obecném vzorci peroxidů může znamenat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vodík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nebo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některý z kovů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51520" y="2685694"/>
            <a:ext cx="90177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Jaké oxidační číslo má kyslík ve vzorcích peroxidů ?</a:t>
            </a: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467544" y="3284984"/>
            <a:ext cx="87304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Ve vzorcích peroxidů má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kyslík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oxidační číslo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–I.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86200" y="3861048"/>
            <a:ext cx="137160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ovéPole 18"/>
          <p:cNvSpPr txBox="1"/>
          <p:nvPr/>
        </p:nvSpPr>
        <p:spPr>
          <a:xfrm>
            <a:off x="323528" y="5301208"/>
            <a:ext cx="90981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Jaký elektrický náboj má peroxidická skupina jako celek ?</a:t>
            </a: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467544" y="5949280"/>
            <a:ext cx="88828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Jako celek má peroxidická skupina náboj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-2.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924300" y="2780928"/>
            <a:ext cx="23764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cs-CZ" sz="3200" b="1" baseline="-25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cs-CZ" sz="3200" baseline="-25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851920" y="4221088"/>
            <a:ext cx="288066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cs-CZ" sz="3200" b="1" baseline="60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+2</a:t>
            </a:r>
            <a:r>
              <a:rPr lang="cs-CZ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3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3200" b="1" baseline="-25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3200" b="1" baseline="6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-2</a:t>
            </a:r>
            <a:endParaRPr lang="cs-CZ" sz="3200" baseline="60000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067944" y="5949280"/>
            <a:ext cx="244827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4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cs-CZ" sz="4400" b="1" baseline="-25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cs-CZ" sz="4400" baseline="-25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95536" y="620688"/>
            <a:ext cx="82089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Tvorba vzorců peroxidů</a:t>
            </a:r>
          </a:p>
        </p:txBody>
      </p:sp>
      <p:sp>
        <p:nvSpPr>
          <p:cNvPr id="9" name="Obdélník 8"/>
          <p:cNvSpPr/>
          <p:nvPr/>
        </p:nvSpPr>
        <p:spPr>
          <a:xfrm>
            <a:off x="251520" y="1340768"/>
            <a:ext cx="65941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Vytvořte vzorec PEROXIDU BARNATÉHO:</a:t>
            </a:r>
            <a:endParaRPr lang="cs-CZ" sz="2400" dirty="0"/>
          </a:p>
        </p:txBody>
      </p:sp>
      <p:sp>
        <p:nvSpPr>
          <p:cNvPr id="10" name="Obdélník 9"/>
          <p:cNvSpPr/>
          <p:nvPr/>
        </p:nvSpPr>
        <p:spPr>
          <a:xfrm>
            <a:off x="251520" y="1772816"/>
            <a:ext cx="88924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Stejně jako při tvorbě vzorců jiných anorganických sloučenin umístíme  do vzorce  na první místo značku prvku, který je v názvu na druhém místě a na druhé místo peroxidickou skupinu: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251520" y="3429000"/>
            <a:ext cx="85689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2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Doplníme náboj 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nad peroxidickou skupinu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a podle koncovky přídavného jména </a:t>
            </a:r>
            <a:r>
              <a:rPr lang="cs-CZ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nad atom prvního prvku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251520" y="4869160"/>
            <a:ext cx="87849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3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Nábojová čísla „padají“ ve vzorci do kříže, tzn. nábojové číslo 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nad peroxidickou skupinou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padá za značku barya a nábojové číslo </a:t>
            </a:r>
            <a:r>
              <a:rPr lang="cs-CZ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nad baryem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padá za peroxidickou skupinu (v tomto případě se nábojová čísla krátí):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6048077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Tvorba názvů peroxidů ze vzorce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Vytvořte název následujícího peroxidu: CaO</a:t>
            </a:r>
            <a:r>
              <a:rPr lang="cs-CZ" sz="2800" b="1" baseline="-25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cs-CZ" sz="3200" b="1" baseline="-250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Doplníme nábojové číslo tam, kde ho známe (nad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peroxoskupinu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Podle náboje nad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peroxoskupinou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určíme náboj také nad vápníkem: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Název sloučeniny je:</a:t>
            </a:r>
          </a:p>
        </p:txBody>
      </p:sp>
      <p:sp>
        <p:nvSpPr>
          <p:cNvPr id="19458" name="TextovéPole 3"/>
          <p:cNvSpPr txBox="1">
            <a:spLocks noChangeArrowheads="1"/>
          </p:cNvSpPr>
          <p:nvPr/>
        </p:nvSpPr>
        <p:spPr bwMode="auto">
          <a:xfrm>
            <a:off x="3203575" y="2133600"/>
            <a:ext cx="25923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3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Ca(O</a:t>
            </a:r>
            <a:r>
              <a:rPr lang="cs-CZ" sz="3200" b="1" baseline="-25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3200" b="1" baseline="60000" dirty="0" smtClean="0">
                <a:solidFill>
                  <a:srgbClr val="D209E7"/>
                </a:solidFill>
                <a:latin typeface="Times New Roman" pitchFamily="18" charset="0"/>
                <a:cs typeface="Times New Roman" pitchFamily="18" charset="0"/>
              </a:rPr>
              <a:t>-2</a:t>
            </a:r>
            <a:endParaRPr lang="cs-CZ" sz="3200" dirty="0">
              <a:solidFill>
                <a:srgbClr val="D209E7"/>
              </a:solidFill>
            </a:endParaRPr>
          </a:p>
        </p:txBody>
      </p:sp>
      <p:sp>
        <p:nvSpPr>
          <p:cNvPr id="19459" name="TextovéPole 4"/>
          <p:cNvSpPr txBox="1">
            <a:spLocks noChangeArrowheads="1"/>
          </p:cNvSpPr>
          <p:nvPr/>
        </p:nvSpPr>
        <p:spPr bwMode="auto">
          <a:xfrm>
            <a:off x="611560" y="3140968"/>
            <a:ext cx="79928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Číslo nad </a:t>
            </a:r>
            <a:r>
              <a:rPr lang="cs-CZ" sz="2400" b="1" i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peroxoskupinou</a:t>
            </a:r>
            <a:r>
              <a:rPr lang="cs-CZ" sz="24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nespadlo do kříže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cs-CZ" sz="2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muselo se krátit </a:t>
            </a:r>
            <a:r>
              <a:rPr lang="cs-CZ" sz="2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nad vápníkem musí být náboj +2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.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0" name="TextovéPole 5"/>
          <p:cNvSpPr txBox="1">
            <a:spLocks noChangeArrowheads="1"/>
          </p:cNvSpPr>
          <p:nvPr/>
        </p:nvSpPr>
        <p:spPr bwMode="auto">
          <a:xfrm>
            <a:off x="2411760" y="4149080"/>
            <a:ext cx="46805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cs-CZ" sz="3200" b="1" baseline="48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+2</a:t>
            </a:r>
            <a:r>
              <a:rPr lang="cs-CZ" sz="3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(O</a:t>
            </a:r>
            <a:r>
              <a:rPr lang="cs-CZ" sz="3200" b="1" baseline="-25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3200" b="1" baseline="60000" dirty="0" smtClean="0">
                <a:solidFill>
                  <a:srgbClr val="D209E7"/>
                </a:solidFill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cs-CZ" sz="3200" b="1" dirty="0" smtClean="0">
                <a:solidFill>
                  <a:srgbClr val="D209E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1" name="TextovéPole 6"/>
          <p:cNvSpPr txBox="1">
            <a:spLocks noChangeArrowheads="1"/>
          </p:cNvSpPr>
          <p:nvPr/>
        </p:nvSpPr>
        <p:spPr bwMode="auto">
          <a:xfrm>
            <a:off x="1331913" y="5373216"/>
            <a:ext cx="6985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4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Peroxid vápenatý</a:t>
            </a:r>
            <a:endParaRPr lang="cs-CZ" sz="44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9000"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/>
      <p:bldP spid="19460" grpId="0"/>
      <p:bldP spid="194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7753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cs-CZ" b="1" u="sng" dirty="0" smtClean="0">
                <a:solidFill>
                  <a:schemeClr val="bg2">
                    <a:lumMod val="25000"/>
                  </a:schemeClr>
                </a:solidFill>
              </a:rPr>
              <a:t>Doplňte vzorce peroxidů: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cs-CZ" sz="2400" b="1" i="1" dirty="0" smtClean="0"/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peroxid lithný          </a:t>
            </a:r>
          </a:p>
          <a:p>
            <a:pPr>
              <a:buNone/>
              <a:defRPr/>
            </a:pPr>
            <a:r>
              <a:rPr lang="cs-CZ" sz="2400" b="1" i="1" dirty="0" smtClean="0"/>
              <a:t>peroxid sodný </a:t>
            </a:r>
          </a:p>
          <a:p>
            <a:pPr>
              <a:buNone/>
              <a:defRPr/>
            </a:pPr>
            <a:r>
              <a:rPr lang="cs-CZ" sz="2400" b="1" i="1" dirty="0" smtClean="0"/>
              <a:t>peroxid vodíku  </a:t>
            </a:r>
          </a:p>
          <a:p>
            <a:pPr>
              <a:buNone/>
              <a:defRPr/>
            </a:pPr>
            <a:r>
              <a:rPr lang="cs-CZ" sz="2400" b="1" i="1" dirty="0" smtClean="0"/>
              <a:t>peroxid draselný</a:t>
            </a:r>
          </a:p>
          <a:p>
            <a:pPr>
              <a:buNone/>
              <a:defRPr/>
            </a:pPr>
            <a:r>
              <a:rPr lang="cs-CZ" sz="2400" b="1" i="1" dirty="0" smtClean="0"/>
              <a:t> </a:t>
            </a: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275855" y="1412875"/>
            <a:ext cx="20883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Li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endParaRPr lang="cs-CZ" sz="24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275856" y="1844675"/>
            <a:ext cx="27363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Na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endParaRPr lang="cs-CZ" sz="2400" dirty="0"/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3275856" y="2276475"/>
            <a:ext cx="2375644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endParaRPr lang="cs-CZ" sz="2400" dirty="0"/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275856" y="2780929"/>
            <a:ext cx="2736304" cy="4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endParaRPr lang="cs-CZ" sz="2400" b="1" dirty="0"/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907704" y="4836956"/>
            <a:ext cx="41764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peroxid rubidný</a:t>
            </a:r>
            <a:endParaRPr lang="cs-CZ" sz="2400" baseline="-25000" dirty="0"/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1907704" y="4293096"/>
            <a:ext cx="36724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peroxid  strontnatý</a:t>
            </a:r>
            <a:endParaRPr lang="cs-CZ" sz="2400" dirty="0"/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907704" y="5445225"/>
            <a:ext cx="3456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peroxid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cesný</a:t>
            </a:r>
            <a:endParaRPr lang="cs-CZ" sz="2400" baseline="-25000" dirty="0"/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1907704" y="6165304"/>
            <a:ext cx="39604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peroxid hořečnatý</a:t>
            </a:r>
            <a:endParaRPr lang="cs-CZ" sz="2400" dirty="0"/>
          </a:p>
        </p:txBody>
      </p:sp>
      <p:sp>
        <p:nvSpPr>
          <p:cNvPr id="14" name="Obdélník 13"/>
          <p:cNvSpPr/>
          <p:nvPr/>
        </p:nvSpPr>
        <p:spPr>
          <a:xfrm>
            <a:off x="467544" y="3645024"/>
            <a:ext cx="820891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600" b="1" u="sng" dirty="0" smtClean="0">
                <a:solidFill>
                  <a:schemeClr val="bg2">
                    <a:lumMod val="25000"/>
                  </a:schemeClr>
                </a:solidFill>
              </a:rPr>
              <a:t>Vytvořte názvy k následujícím vzorcům peroxidů: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827584" y="4293096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SrO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cs-CZ" sz="24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827584" y="4869160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Rb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cs-CZ" sz="24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827584" y="5517232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Cs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cs-CZ" sz="24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827584" y="6165304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MgO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cs-CZ" sz="24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188</TotalTime>
  <Words>324</Words>
  <Application>Microsoft Office PowerPoint</Application>
  <PresentationFormat>Předvádění na obrazovce (4:3)</PresentationFormat>
  <Paragraphs>65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Tok</vt:lpstr>
      <vt:lpstr> Peroxidy a jejich názvosloví</vt:lpstr>
      <vt:lpstr>Snímek 2</vt:lpstr>
      <vt:lpstr>Snímek 3</vt:lpstr>
      <vt:lpstr>Snímek 4</vt:lpstr>
      <vt:lpstr>Snímek 5</vt:lpstr>
      <vt:lpstr>Snímek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Peroxidy a jejich názvosloví</dc:title>
  <dc:creator>Ptacek</dc:creator>
  <cp:lastModifiedBy>Ptacek</cp:lastModifiedBy>
  <cp:revision>27</cp:revision>
  <dcterms:created xsi:type="dcterms:W3CDTF">2013-01-13T21:50:14Z</dcterms:created>
  <dcterms:modified xsi:type="dcterms:W3CDTF">2015-04-11T13:29:07Z</dcterms:modified>
</cp:coreProperties>
</file>