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7" r:id="rId4"/>
    <p:sldId id="266" r:id="rId5"/>
    <p:sldId id="271" r:id="rId6"/>
    <p:sldId id="268" r:id="rId7"/>
    <p:sldId id="269" r:id="rId8"/>
    <p:sldId id="265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900AF7B-2DEC-4D55-9A81-2D37836C0D49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B4E2AE9-213A-4E7F-989D-0520F9FE28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FFD4C5-CB62-4F29-A33C-6FE93385812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341D-0246-4A03-AE33-8CF6D61CBD83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0DA5-7836-498B-BD53-F5626AD87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DD49D-13F2-43FF-B06F-BCACA7562135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31DCB-F847-4082-AF34-BE18ED318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EA53E-5E0A-4CE6-BD29-DD56A8890CFA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C571E-E0B7-4C2C-BB79-87C4F8B40D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2B949-A394-4BF2-B894-309F47F7EF39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F106A-4370-499E-87AC-D7F76BBCD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D29C2-BBBD-4DEA-8A84-6A65F8306C3F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73C4C-95A9-4703-930D-AE44FE82D7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0813B-DD90-4912-BBCC-18E0D48CDC6F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2D53-632A-4065-A574-F5CDBEFD74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2B2A5-073C-4797-BB07-0CCBD78AC01C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331E6-70D4-4660-AD45-3CFC3CE1F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C8A76-7C52-4969-B313-5DB8B61A01E8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762E9-6C48-474B-9737-FD67448849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9A58F-A578-4B06-9A23-A22C35A30200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92C49-B332-4839-869F-40185CD153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2600-AA39-4BBE-A281-78C036087B02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00A9D-EE64-4328-B745-D53218FD40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67A6A-1D96-48CE-999B-51BC9A7C6588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BA4B-68A7-46BF-9B24-240C0DA067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6C888E-A112-46B9-89E7-FD17AFBBBACC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335BD4-1B62-4EA5-8C3F-508760B566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0/05/Ammonia-3D-balls-A.pn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//upload.wikimedia.org/wikipedia/commons/3/3e/Nitrogen_cycle_cs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Amoniak 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557338"/>
            <a:ext cx="8569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48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3573463"/>
            <a:ext cx="8721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je jedovatý, bezbarvý, štiplavě páchnoucí </a:t>
            </a:r>
            <a:r>
              <a:rPr lang="cs-C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plyn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23850" y="908050"/>
            <a:ext cx="8928100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chemický vzorec amoniaku: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850" y="2708275"/>
            <a:ext cx="8820150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amoniak z hlediska skupenství a fyzikálních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vlastností: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4005263"/>
            <a:ext cx="8712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je lehčí než vzduch a při vdechování leptá a poškozuje sliznice</a:t>
            </a:r>
          </a:p>
        </p:txBody>
      </p:sp>
      <p:sp>
        <p:nvSpPr>
          <p:cNvPr id="16391" name="TextovéPole 10"/>
          <p:cNvSpPr txBox="1">
            <a:spLocks noChangeArrowheads="1"/>
          </p:cNvSpPr>
          <p:nvPr/>
        </p:nvSpPr>
        <p:spPr bwMode="auto">
          <a:xfrm>
            <a:off x="323850" y="5157788"/>
            <a:ext cx="3743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cs-CZ" b="1">
                <a:latin typeface="Times New Roman" pitchFamily="18" charset="0"/>
                <a:cs typeface="Times New Roman" pitchFamily="18" charset="0"/>
              </a:rPr>
              <a:t>Obr. 1.: stavba molekuly amoniaku.</a:t>
            </a:r>
            <a:endParaRPr lang="cs-CZ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2" name="Picture 2" descr="Soubor:Ammonia-3D-balls-A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4508500"/>
            <a:ext cx="3167062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1484313"/>
            <a:ext cx="87217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se vyrábí  přímým slučováním z prvků za vysoké teploty a při vysokém tlaku (400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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C a 20 MPa):</a:t>
            </a:r>
          </a:p>
          <a:p>
            <a:pPr algn="ctr"/>
            <a:r>
              <a:rPr lang="cs-CZ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40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baseline="3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 3 H</a:t>
            </a:r>
            <a:r>
              <a:rPr lang="cs-CZ" sz="40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2 </a:t>
            </a:r>
            <a:r>
              <a:rPr lang="cs-CZ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4000" b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850" y="3141663"/>
            <a:ext cx="8928100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Je amoniak rozpustný ve vodě 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850" y="981075"/>
            <a:ext cx="6624638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amoniak vyrábí ?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5661025"/>
            <a:ext cx="87122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Čpavek je technický název pro vodný roztok amoniaku (hydroxid amonný).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850" y="3573463"/>
            <a:ext cx="88646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se velmi dobře rozpouští ve vodě, přičemž vzniká roztok </a:t>
            </a:r>
          </a:p>
          <a:p>
            <a:r>
              <a:rPr lang="cs-CZ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hydroxidu </a:t>
            </a:r>
            <a:r>
              <a:rPr lang="cs-CZ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amonného:</a:t>
            </a:r>
          </a:p>
          <a:p>
            <a:pPr algn="ctr"/>
            <a:r>
              <a:rPr lang="cs-C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40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 H</a:t>
            </a:r>
            <a:r>
              <a:rPr lang="cs-CZ" sz="40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4000" b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endParaRPr lang="cs-CZ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6250" y="5229225"/>
            <a:ext cx="6624638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čpavek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4005263"/>
            <a:ext cx="8569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 přírodě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se amoniak vyskytuje převážně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rozpuštěný ve vodě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tedy ve formě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amonných kationtů (NH</a:t>
            </a:r>
            <a:r>
              <a:rPr lang="cs-CZ" sz="2400" b="1" i="1" baseline="-25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baseline="48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850" y="908050"/>
            <a:ext cx="8928100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Kde v přírodě se amoniak vyskytuje  a jak tam vzniká?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2349500"/>
            <a:ext cx="8712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součástí atmosféry některých planet (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Jupiter, Saturn, Uran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vyskytuje se ve vesmíru (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 mezihvězdném prostoru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850" y="1412875"/>
            <a:ext cx="886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Amoniak se uvolňuje bakteriálním rozkladem z organických zbytků (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výkaly, moč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850" y="3429000"/>
            <a:ext cx="8928100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význam má amoniak v přírodě 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850" y="4941888"/>
            <a:ext cx="86407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Amonné ionty NH</a:t>
            </a:r>
            <a:r>
              <a:rPr lang="cs-CZ" sz="2400" b="1" i="1" baseline="-25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baseline="48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přijímají rostliny svými kořeny z půdy jako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nepostradatelný zdroj dusíku pro tvorbu bílkovin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23850" y="5805488"/>
            <a:ext cx="87931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Amoniak je tak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klíčovou sloučeninou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koloběh dusíku v přírodě.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0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Soubor:Nitrogen cycle c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125538"/>
            <a:ext cx="820737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ovéPole 4"/>
          <p:cNvSpPr txBox="1">
            <a:spLocks noChangeArrowheads="1"/>
          </p:cNvSpPr>
          <p:nvPr/>
        </p:nvSpPr>
        <p:spPr bwMode="auto">
          <a:xfrm>
            <a:off x="468313" y="765175"/>
            <a:ext cx="69834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cs-CZ" b="1">
                <a:latin typeface="Times New Roman" pitchFamily="18" charset="0"/>
                <a:cs typeface="Times New Roman" pitchFamily="18" charset="0"/>
              </a:rPr>
              <a:t>Obr. 2.: koloběh dusíku v přírodě</a:t>
            </a:r>
            <a:endParaRPr lang="cs-CZ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1268413"/>
            <a:ext cx="8721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se používá na výrobu umělých hnojiv, např.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(dusičnan amonný -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síran amonný - NH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SO4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).</a:t>
            </a:r>
            <a:endParaRPr lang="cs-CZ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850" y="765175"/>
            <a:ext cx="8928100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průmyslového využití amoniaku: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850" y="2349500"/>
            <a:ext cx="8874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se používá jako chladicí látka (médium) do chladicích zařízení (např.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mrazicí boxy, chladničky, zimní stadiony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atd.).                                                                                           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850" y="3357563"/>
            <a:ext cx="9026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se používá jako součást čisticích prostředků používaných v domácnosti (např. k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čištění skla, porcelánu, grilů pro odstraňování připečených nečistot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850" y="4652963"/>
            <a:ext cx="8496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má antimikrobiální vlastnosti, proto se používá v potravinářském průmyslu k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desinfekci a konzervaci potravin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(označení E527).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5949950"/>
            <a:ext cx="86487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se používá také jako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palivo v některých typech motorů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(např. raketové motory).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cs-CZ" b="1" smtClean="0"/>
          </a:p>
          <a:p>
            <a:pPr>
              <a:buFont typeface="Wingdings 2" pitchFamily="18" charset="2"/>
              <a:buNone/>
            </a:pPr>
            <a:r>
              <a:rPr lang="cs-CZ" b="1" smtClean="0"/>
              <a:t>Citace: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   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   </a:t>
            </a:r>
            <a:r>
              <a:rPr lang="en-US" sz="2400" smtClean="0"/>
              <a:t>Amoniak. In: </a:t>
            </a:r>
            <a:r>
              <a:rPr lang="en-US" sz="2400" i="1" smtClean="0"/>
              <a:t>Wikipedia: the free encyclopedia</a:t>
            </a:r>
            <a:r>
              <a:rPr lang="en-US" sz="2400" smtClean="0"/>
              <a:t> [online]. Creative Commons. San Francisco (CA): Wikimedia Foundation, 2001- [cit. 2013-01-26]. Dostupné z: http://cs.wikipedia.org/wiki/Amoniak</a:t>
            </a: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smtClean="0"/>
          </a:p>
        </p:txBody>
      </p:sp>
      <p:sp>
        <p:nvSpPr>
          <p:cNvPr id="21506" name="Obdélník 5"/>
          <p:cNvSpPr>
            <a:spLocks noChangeArrowheads="1"/>
          </p:cNvSpPr>
          <p:nvPr/>
        </p:nvSpPr>
        <p:spPr bwMode="auto">
          <a:xfrm>
            <a:off x="684213" y="3860800"/>
            <a:ext cx="77755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Constantia" pitchFamily="18" charset="0"/>
              </a:rPr>
              <a:t>ADAMKOVIČ, Emil, Věra HOFMANNOVÁ, Václav PUMPR, Tibor ŠRAMKO a Otto TOMEČEK. </a:t>
            </a:r>
            <a:r>
              <a:rPr lang="cs-CZ" sz="2400" i="1">
                <a:latin typeface="Constantia" pitchFamily="18" charset="0"/>
              </a:rPr>
              <a:t>Chemie pro 7. ročník základní školy</a:t>
            </a:r>
            <a:r>
              <a:rPr lang="cs-CZ" sz="2400">
                <a:latin typeface="Constantia" pitchFamily="18" charset="0"/>
              </a:rPr>
              <a:t>. Praha: Státní pedagogické nakladatelství, 1982.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smtClean="0"/>
              <a:t>Citace: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   </a:t>
            </a:r>
            <a:endParaRPr lang="cs-CZ" b="1" smtClean="0"/>
          </a:p>
        </p:txBody>
      </p:sp>
      <p:sp>
        <p:nvSpPr>
          <p:cNvPr id="22530" name="Obdélník 4"/>
          <p:cNvSpPr>
            <a:spLocks noChangeArrowheads="1"/>
          </p:cNvSpPr>
          <p:nvPr/>
        </p:nvSpPr>
        <p:spPr bwMode="auto">
          <a:xfrm>
            <a:off x="468313" y="1125538"/>
            <a:ext cx="835183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onstantia" pitchFamily="18" charset="0"/>
                <a:cs typeface="Times New Roman" pitchFamily="18" charset="0"/>
              </a:rPr>
              <a:t>Obr. 1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cs-CZ" sz="2400">
                <a:latin typeface="Constantia" pitchFamily="18" charset="0"/>
              </a:rPr>
              <a:t>MILLS, Ben. Soubor:Ammonia-3D-balls-A.png: Ball-and-stick model of the ammonia molecule, NH3. In: </a:t>
            </a:r>
            <a:r>
              <a:rPr lang="cs-CZ" sz="2400" i="1">
                <a:latin typeface="Constantia" pitchFamily="18" charset="0"/>
              </a:rPr>
              <a:t>Wikipedia: the free encyclopedia</a:t>
            </a:r>
            <a:r>
              <a:rPr lang="cs-CZ" sz="2400">
                <a:latin typeface="Constantia" pitchFamily="18" charset="0"/>
              </a:rPr>
              <a:t> [online]. Creative Commons. San Francisco (CA): Wikimedia Foundation, 2001- [cit. 2013-01-26]. Dostupné z: http://cs.wikipedia.org/wiki/Soubor:Ammonia-3D-balls-A.png</a:t>
            </a:r>
          </a:p>
        </p:txBody>
      </p:sp>
      <p:sp>
        <p:nvSpPr>
          <p:cNvPr id="22531" name="Obdélník 6"/>
          <p:cNvSpPr>
            <a:spLocks noChangeArrowheads="1"/>
          </p:cNvSpPr>
          <p:nvPr/>
        </p:nvSpPr>
        <p:spPr bwMode="auto">
          <a:xfrm>
            <a:off x="539750" y="4221163"/>
            <a:ext cx="8208963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onstantia" pitchFamily="18" charset="0"/>
                <a:cs typeface="Times New Roman" pitchFamily="18" charset="0"/>
              </a:rPr>
              <a:t>Obr. 2.: </a:t>
            </a:r>
            <a:r>
              <a:rPr lang="cs-CZ" sz="2400">
                <a:latin typeface="Constantia" pitchFamily="18" charset="0"/>
              </a:rPr>
              <a:t>MAŇAS, Michal a Johann DRÉO. Soubor:Nitrogen cycle cs.svg. In: </a:t>
            </a:r>
            <a:r>
              <a:rPr lang="cs-CZ" sz="2400" i="1">
                <a:latin typeface="Constantia" pitchFamily="18" charset="0"/>
              </a:rPr>
              <a:t>Wikipedia: the free encyclopedia</a:t>
            </a:r>
            <a:r>
              <a:rPr lang="cs-CZ" sz="2400">
                <a:latin typeface="Constantia" pitchFamily="18" charset="0"/>
              </a:rPr>
              <a:t> [online]. Creative Commons. San Francisco (CA): Wikimedia Foundation, 2001- [cit. 2013-01-26]. Dostupné z: http://cs.wikipedia.org/wiki/Soubor:Nitrogen_cycle_cs.svg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362</TotalTime>
  <Words>535</Words>
  <Application>Microsoft Office PowerPoint</Application>
  <PresentationFormat>Předvádění na obrazovce (4:3)</PresentationFormat>
  <Paragraphs>86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Amoniak 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Amoniak </dc:title>
  <dc:creator>Ptacek</dc:creator>
  <cp:lastModifiedBy>Ptacek</cp:lastModifiedBy>
  <cp:revision>39</cp:revision>
  <dcterms:created xsi:type="dcterms:W3CDTF">2013-01-22T11:10:31Z</dcterms:created>
  <dcterms:modified xsi:type="dcterms:W3CDTF">2015-04-16T09:08:03Z</dcterms:modified>
</cp:coreProperties>
</file>