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</p:sldMasterIdLst>
  <p:sldIdLst>
    <p:sldId id="256" r:id="rId3"/>
    <p:sldId id="274" r:id="rId4"/>
    <p:sldId id="313" r:id="rId5"/>
    <p:sldId id="275" r:id="rId6"/>
    <p:sldId id="314" r:id="rId7"/>
    <p:sldId id="315" r:id="rId8"/>
    <p:sldId id="276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99"/>
    <a:srgbClr val="FF00FF"/>
    <a:srgbClr val="00CC00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21" autoAdjust="0"/>
    <p:restoredTop sz="94660"/>
  </p:normalViewPr>
  <p:slideViewPr>
    <p:cSldViewPr>
      <p:cViewPr varScale="1">
        <p:scale>
          <a:sx n="102" d="100"/>
          <a:sy n="102" d="100"/>
        </p:scale>
        <p:origin x="-17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smtClean="0"/>
              <a:t>KOJENÍ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Výživa a hygiena potravin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Zásady kojení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FF00"/>
                </a:solidFill>
              </a:rPr>
              <a:t>Rozvoj </a:t>
            </a:r>
            <a:r>
              <a:rPr lang="cs-CZ" b="1" dirty="0">
                <a:solidFill>
                  <a:srgbClr val="FFFF00"/>
                </a:solidFill>
              </a:rPr>
              <a:t>laktace v porodnici</a:t>
            </a:r>
            <a:r>
              <a:rPr lang="cs-CZ" dirty="0">
                <a:solidFill>
                  <a:srgbClr val="FFFF00"/>
                </a:solidFill>
              </a:rPr>
              <a:t>: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podporovat kojení bez omezování délky a frekvence — </a:t>
            </a:r>
            <a:r>
              <a:rPr lang="cs-CZ" sz="2400" b="1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kojit dle chuti dítěte;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přikládat dítě k prsu nejméně </a:t>
            </a:r>
            <a:r>
              <a:rPr lang="cs-CZ" sz="2400" b="1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8—12x za 24 hodin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(případně i častěji);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kojit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obou prsů během jednoho kojení;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známky připravenosti dítěte na kojení: </a:t>
            </a: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bdělost, aktivita, otevírání úst a hledání prsu; pláč je pozdním příznakem hladu.</a:t>
            </a: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Rozvinutá </a:t>
            </a:r>
            <a:r>
              <a:rPr lang="cs-CZ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laktace po propuštění z porodnice: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posoudit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stav výživy dítěte, zhodnotit úspěšnost kojení podle počtu stolic (3—6 denně v prvních 6 týdnech, poté je možná i několikadenní absence stolice), pomočených plen (6—8 denně) a observací kojení, posoudit ikterus;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během jednoho kojení kojit jen z jednoho prsu;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zdravé kojené dítě </a:t>
            </a:r>
            <a:r>
              <a:rPr lang="cs-CZ" sz="2400" b="1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nepotřebuje žádné další tekutiny, potraviny, potravinové doplňky ani jiné mléko navíc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s výjimkou lékařsky indikovaných případů;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 případě indikovaného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dokrmu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podávat dokrm alternativním způsobem, tj. sondou po prsu či prstu, hrníčkem, lžičkou nebo ze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suplementoru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nepoužívat láhve a dudlíky — kazí techniku kojení, zejm. v prvních 6 týdnech, než se kojení stabilizuje;</a:t>
            </a:r>
          </a:p>
          <a:p>
            <a:pPr>
              <a:buFont typeface="Wingdings" pitchFamily="2" charset="2"/>
              <a:buNone/>
              <a:defRPr/>
            </a:pPr>
            <a:endParaRPr lang="cs-CZ" sz="2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0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fontScale="92500"/>
          </a:bodyPr>
          <a:lstStyle/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nepoužívat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rutinně kloboučky na bradavky — používat pouze při vpáčených nebo plochých bradavkách;</a:t>
            </a:r>
          </a:p>
          <a:p>
            <a:pPr>
              <a:buBlip>
                <a:blip r:embed="rId2"/>
              </a:buBlip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po kojení odstříkávat jen při přebytku mléka;</a:t>
            </a:r>
          </a:p>
          <a:p>
            <a:pPr>
              <a:buBlip>
                <a:blip r:embed="rId2"/>
              </a:buBlip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zohlednit potřebu častějšího kojení v období růstových spurtů, tj. </a:t>
            </a:r>
            <a:r>
              <a:rPr lang="cs-CZ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 6. týden, 3. a 6. měsíc;</a:t>
            </a:r>
          </a:p>
          <a:p>
            <a:pPr>
              <a:buBlip>
                <a:blip r:embed="rId2"/>
              </a:buBlip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sledovat hmotnostní přírůstky — mezi 2. až 3. týdnem má dítě dosáhnout své porodní hmotnosti a poté přibírat v prvních 6 měsících průměrně 125—200 g týdně; </a:t>
            </a:r>
          </a:p>
          <a:p>
            <a:pPr>
              <a:buBlip>
                <a:blip r:embed="rId2"/>
              </a:buBlip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kojící matka by měla dodržovat zásady správné výživy, </a:t>
            </a:r>
            <a:r>
              <a:rPr lang="cs-CZ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nekouřit, nepít alkohol; neměla by prudce hubnout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(při mobilizaci tuku by se uvolňovaly do mateřského mléka škodlivé látky, jako jsou </a:t>
            </a:r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polychlorované bifenyly, chlorované uhlovodíky a těžké 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kovy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z hlediska prevence alergií u kojence se nedoporučuje žádné specifické dietní opatření u matky;</a:t>
            </a:r>
          </a:p>
          <a:p>
            <a:pPr>
              <a:buBlip>
                <a:blip r:embed="rId2"/>
              </a:buBlip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lze kojit i v průběhu dalšího těhotenství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192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3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Složení mateřského mléka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Složení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mateřského mléka odpovídá potřebám novorozence.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 prvních dnech po porodu se tvoří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mlezivo (kolostrum),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které je bohaté </a:t>
            </a: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na imunoglobuliny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 má nižší obsah laktózy. Po několika dnech se mění ve zralé mléko.</a:t>
            </a: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/>
              <a:t> 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Kolostrum (mlezivo)</a:t>
            </a: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Hustá, smetanově žlutá tekutina, produkovaná v prvních hodinách po porodu.</a:t>
            </a: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Obsahuje hlavně </a:t>
            </a:r>
            <a:r>
              <a:rPr lang="cs-CZ" sz="3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imunoglobuliny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3100" b="1" dirty="0" err="1" smtClean="0">
                <a:latin typeface="Arial" pitchFamily="34" charset="0"/>
                <a:cs typeface="Arial" pitchFamily="34" charset="0"/>
              </a:rPr>
              <a:t>sIgA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), složky buněčné imunity </a:t>
            </a:r>
            <a:r>
              <a:rPr lang="cs-CZ" sz="3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(lymfocyty), 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více </a:t>
            </a:r>
            <a:r>
              <a:rPr lang="cs-CZ" sz="3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bílkovin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3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vitaminy (A, E, K), 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méně laktózy a tuku.</a:t>
            </a: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Je dobře přizpůsobené potřebám čerstvého novorozence – ledviny ještě nejsou schopny vyloučit nálož tekutiny, nízká produkce laktázy ve střevě, vitamin A </a:t>
            </a:r>
            <a:r>
              <a:rPr lang="cs-CZ" sz="31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 E chrání před oxidačním stresem, vitamin K snižuje riziko hemoragie.</a:t>
            </a: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Postupně se mění na zralé mléko (od 40. hodiny po porodu až do 14 dní).</a:t>
            </a:r>
          </a:p>
          <a:p>
            <a:pPr>
              <a:buBlip>
                <a:blip r:embed="rId2"/>
              </a:buBlip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Zralé </a:t>
            </a:r>
            <a:r>
              <a:rPr lang="cs-CZ" sz="3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mateřského mléka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Obsahuje stovky složek, jejichž poměry se během kojení individuálně mění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 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/>
              <a:t>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Bílkoviny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Lidské mléko má nejméně bílkovin ze všech živočišných druhů.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Obsah je asi 11,3–20,7 g/l bílkovin.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Pokud vystavíme mléko působení kyseliny – vysráží se kasein a oddělí se žlutá tekutina bohatá na bílkoviny (syrovátka).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Poměr kaseinu a syrovátky je v kravském mléce 80:20, v lidském opačný 20:80.</a:t>
            </a:r>
          </a:p>
          <a:p>
            <a:pPr>
              <a:buBlip>
                <a:blip r:embed="rId2"/>
              </a:buBlip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cs-CZ" sz="24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Tuky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Koncentrace je asi 40–45 g/l (v kolostru 20 g/l).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Obsah tuku v mléce je jeho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nejvariabilnější složkou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Spektrum FFA je celkem stálé – 42 % nasycených, 57 % nenasycených.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Obsahuje významné polynenasycené mastné kyseliny – </a:t>
            </a: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esenciální pro vývoj mozku a </a:t>
            </a:r>
            <a:r>
              <a:rPr lang="cs-CZ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myelinizaci</a:t>
            </a: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Dominuje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kys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 arachidonová a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linolenová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(v mateřském mléce je jich asi 4 × víc než v kravském). </a:t>
            </a:r>
          </a:p>
          <a:p>
            <a:pPr>
              <a:buBlip>
                <a:blip r:embed="rId2"/>
              </a:buBlip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cs-CZ" sz="2400" b="1" dirty="0" smtClean="0"/>
          </a:p>
          <a:p>
            <a:pPr lvl="1">
              <a:buNone/>
            </a:pPr>
            <a:r>
              <a:rPr lang="cs-CZ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Kyselina arachidonová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– urychluje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dozrávání erytrocytů a ovlivňuje imunitní odpověď.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Dítě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dostává díky tukům v mateřském mléce 35–50 % denní energetické potřeby.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Lidé a gorily jsou jediní savci, kteří mají v mléce též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lipázu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(mají tedy enzym i substrát), protože sekrece pankreatické lipázy není ještě dostatečná. </a:t>
            </a:r>
          </a:p>
          <a:p>
            <a:pPr lvl="1">
              <a:buBlip>
                <a:blip r:embed="rId2"/>
              </a:buBlip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Lipáza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se aktivuje žlučovými kyselinami ve střevě, je termolabilní, převařením se znehodnotí.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Vysoký obsah cholesterolu v mateřském mléce je ještě stále předmětem výzkumů.</a:t>
            </a:r>
          </a:p>
          <a:p>
            <a:pPr>
              <a:buBlip>
                <a:blip r:embed="rId2"/>
              </a:buBlip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cs-CZ" sz="24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Sacharidy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Základní sacharid mateřského mléka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laktóza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pak malé množství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galaktózy a oligosacharidů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Galaktóza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– část se spotřebuje na syntézu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galaktolipidů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při tvorbě CNS. 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Zlepšuje vstřebávání kalcia a </a:t>
            </a:r>
            <a:r>
              <a:rPr lang="cs-CZ" sz="2800" b="1" dirty="0" err="1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podporuje růst </a:t>
            </a:r>
            <a:r>
              <a:rPr lang="cs-CZ" sz="2800" b="1" i="1" dirty="0" err="1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Lactobacillus</a:t>
            </a:r>
            <a:r>
              <a:rPr lang="cs-CZ" sz="2800" b="1" i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i="1" dirty="0" err="1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biffidus</a:t>
            </a:r>
            <a:r>
              <a:rPr lang="cs-CZ" sz="2800" b="1" i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(vytváří ve střevě kyselé prostředí a brání růstu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kolifomních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hnilobných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bakterií).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Růst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laktobacilů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ovlivňuje i jiný cukr z mateřského mléka – tzv.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cs-CZ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bifidus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faktor“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oligosacharid obsahující N-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acetylglukosamin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– ten se v kravském mléku vůbec nenachází.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Kojenci živení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modifikovaným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kravský mlékem jsou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ve zvýšené míře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kolonizovaní koliformní 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hnilobnou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mikroflórou a pH stolice mají vyšší než kojení.</a:t>
            </a:r>
          </a:p>
          <a:p>
            <a:pPr>
              <a:buBlip>
                <a:blip r:embed="rId2"/>
              </a:buBlip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Oligosacharidy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- mají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význam při udržování složení ekosystému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střeva: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Mají charakter falešných receptorů a brání adherenci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kolifomních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bakterií na střevní epitel.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kolostru zaujímají asi 25 % sacharidů (asi jako první bariéra postnatálního osidlování střeva).</a:t>
            </a:r>
          </a:p>
          <a:p>
            <a:pPr>
              <a:buBlip>
                <a:blip r:embed="rId2"/>
              </a:buBlip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Vitaminy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vitamin A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– jeho množství je podstatně vyšší v mateřském mléce než v kravském, je obsažen hlavně v kolostru.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vitamin K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– jeho obsah vysoký v kolostru, pak klesá, po dvou týdnech ho začínají tvořit bakterie ve střevě. 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narození dostane každý donošený novorozenec 1 mg i.m. vitaminu K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prevenci krvácení z nedostatku vitaminu K. 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vitamin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D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– jeho obsah je v mateřském mléce nízký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Dětem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kojeným i dětem živeným kojeneckou formulí se od 2. týdne života preventivně podává vitamin D (cholekalciferol) v dávce 500 IU (1 kapka) denně v průběhu celého prvního roku a následně během zimních měsíců ve 2. roce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života.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obsah vitaminů rozpustných ve vodě kolísá dle příjmu matkou, obvykle je jejich obsah dostatečný. </a:t>
            </a:r>
          </a:p>
          <a:p>
            <a:pPr>
              <a:buBlip>
                <a:blip r:embed="rId2"/>
              </a:buBlip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817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Kojení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Kojení je základem výživy novorozenců a kojenců.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Mateřské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mléko má </a:t>
            </a: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optimální složení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 které umožňuje snadné trávení a vstřebávání živin.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donošených novorozenců se doporučuje zahájit kojení </a:t>
            </a: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nejdříve po narození. </a:t>
            </a:r>
            <a:endParaRPr lang="cs-CZ" sz="24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Výlučné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kojení se doporučuje do ukončeného 6. měsíce věku a jediným doplňkem jsou </a:t>
            </a:r>
            <a:r>
              <a:rPr lang="cs-CZ" sz="2400" b="1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vitaminy D a K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(vitamin K se podává pouze, pokud byl po narození podán perorálně či intravenózně namísto intramuskulárně).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Alergologové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doporučují zavádět </a:t>
            </a:r>
            <a:r>
              <a:rPr lang="cs-CZ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nemléčné příkrmy od ukončeného 4. měsíce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 tedy v období tzv. „okna imunologické tolerance“ mezi 4. a 6. měsícem věku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Minerální látky 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V mateřském mléce jsou celkové nižší koncentrace než v kravském.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Kalcium (Ca)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se lépe vstřebává z mateřského mléka (lepší poměr k fosforu – 2:1). 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Vysoká koncentrace fosfátů v kravském mléce vede k jejich preferenční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resorpci. 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Navíc z nevstřebaného Ca se ve střevě spolu s FFA stávají mýdla, která porušují vstřebávání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tuků. 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Železo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– z mateřského mléka se vstřebává až 70 % železa (z kravského 30 %). 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ke vstřebávání je dobrá i kyselost prostředí.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Laktoferin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v mateřském mléce nese železo a brání jeho vychytávání bakteriemi.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Na železo nepůsobí dobře včasné podávání nemléčných doplňků (např. hruška jej </a:t>
            </a:r>
            <a:r>
              <a:rPr lang="cs-CZ" b="1" dirty="0" err="1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chelatuje</a:t>
            </a:r>
            <a:r>
              <a:rPr lang="cs-CZ" b="1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Blip>
                <a:blip r:embed="rId2"/>
              </a:buBlip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Zinek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součástí 78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metaloenzymů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účastnících se metabolismu a imunity.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Mateřské mléko poskytuje dostatečný příjem vápníku v prvních 6 měsících, poté je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vhodná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jeho dodávka např. z bílého jogurtu.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cs-CZ" b="1" dirty="0" smtClean="0"/>
              <a:t>  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Jiné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složky mateřského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mléka</a:t>
            </a: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Mateřské mléko obsahuje mnoho látek, které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regulují růst a vývoj dítěte.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Mléčná žláza působí jako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polyfunkční endokrinní orgán (působí jak na matku, tak na dítě).</a:t>
            </a: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Imunologické aspekty kojení 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Prsní žláza je velmi výkonný orgán imunity v celém svém komplexu.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Lidské kolostrum obsahuje 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1–3 × 10</a:t>
            </a:r>
            <a:r>
              <a:rPr lang="cs-CZ" b="1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leukocytů / 1ml. </a:t>
            </a:r>
            <a:endParaRPr lang="cs-CZ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80–90 % z toho jsou makrofágy naplněné fagocytovanými lipidy, fagocytují kvasinky a bakterie.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10 % jsou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lymfocyty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 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Lysozym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– má přímý baktericidní efekt, v kravském mléce se prakticky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nenachází.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Sekreční </a:t>
            </a:r>
            <a:r>
              <a:rPr lang="cs-CZ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IgA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– základní faktor ochrany střeva </a:t>
            </a:r>
            <a:r>
              <a:rPr lang="cs-CZ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před viry a bakteriemi. 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tzv. </a:t>
            </a:r>
            <a:r>
              <a:rPr lang="cs-CZ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homing</a:t>
            </a:r>
            <a:r>
              <a:rPr lang="cs-CZ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fenomén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kolostrové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IgA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jsou specificky namířené proti mikrobům střevní mikroflóry matky.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Mikroby v GIT matky stimulují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lymfocyty,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které vycestují do mléčné žlázy.</a:t>
            </a: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Srovnání mateřského mléka s přípravky pro umělou výživu</a:t>
            </a:r>
            <a:r>
              <a:rPr lang="cs-C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Složení mateřského mléka je vodítkem pro výrobu a složení </a:t>
            </a:r>
            <a:r>
              <a:rPr lang="cs-CZ" sz="2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kojeneckých formulí (náhradní kojenecké mléčné výživy</a:t>
            </a:r>
            <a:r>
              <a:rPr lang="cs-CZ" sz="2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Nicméně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i při teoreticky absolutní shodě budou vždy existovat rozdíly v biologické dostupnosti a výsledném metabolickém efektu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Proto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nestačí pouze srovnávat složení, ale je nutné hodnotit celkový vliv na fyziologický vývoj biochemické hodnoty a funkci orgánů a systémů.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Základem pro výrobu formulí je kravské mléko, vzácně mléka jiných savců nebo rostlinné bílkoviny. Bílkovinu kravského mléka je nutné upravit („adaptovat“), tzn.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poměr syrovátky ke kaseinu změnit ze 2:8 na 1:1 nebo i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vyšší.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/>
              <a:t>  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Obsah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základních živin v 1 litru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mléka:</a:t>
            </a:r>
          </a:p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8352927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cs-CZ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b="1" dirty="0" smtClean="0"/>
              <a:t>Přes veškeré snahy producentů náhrad mateřského mléka se přípravky umělé výživy v mnohých ohledech mateřskému mléku </a:t>
            </a:r>
            <a:r>
              <a:rPr lang="cs-CZ" b="1" dirty="0" smtClean="0">
                <a:solidFill>
                  <a:srgbClr val="FFFF00"/>
                </a:solidFill>
              </a:rPr>
              <a:t>nevyrovnají a měly by být používány pouze v případě potřeby na základě odborného doporučení</a:t>
            </a:r>
            <a:r>
              <a:rPr lang="cs-CZ" b="1" dirty="0" smtClean="0">
                <a:solidFill>
                  <a:srgbClr val="FFFF00"/>
                </a:solidFill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 </a:t>
            </a:r>
            <a:r>
              <a:rPr lang="cs-CZ" b="1" dirty="0" smtClean="0"/>
              <a:t>Podle vyhlášky ministerstva zdravotnictví musí být součástí označení počáteční kojenecké výživy </a:t>
            </a:r>
            <a:r>
              <a:rPr lang="cs-CZ" b="1" dirty="0" smtClean="0">
                <a:solidFill>
                  <a:srgbClr val="FFFF00"/>
                </a:solidFill>
              </a:rPr>
              <a:t>upozornění vyjadřující přednost kojení před výrobky kojenecké výživy. </a:t>
            </a:r>
            <a:endParaRPr lang="cs-CZ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b="1" dirty="0" smtClean="0"/>
              <a:t>Na </a:t>
            </a:r>
            <a:r>
              <a:rPr lang="cs-CZ" b="1" dirty="0" smtClean="0"/>
              <a:t>obalu počáteční kojenecké výživy nesmí být uvedeny obrázky kojenců ani jiné obrázky nebo tvrzení, které by idealizovalo výrobek</a:t>
            </a:r>
            <a:r>
              <a:rPr lang="cs-CZ" b="1" dirty="0" smtClean="0"/>
              <a:t>.</a:t>
            </a: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cs-CZ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b="1" dirty="0" smtClean="0"/>
              <a:t>V </a:t>
            </a:r>
            <a:r>
              <a:rPr lang="cs-CZ" b="1" dirty="0" smtClean="0"/>
              <a:t>souladu s Mezinárodním kodexem marketingu náhrad mateřského </a:t>
            </a:r>
            <a:r>
              <a:rPr lang="cs-CZ" b="1" dirty="0" smtClean="0"/>
              <a:t>mléka </a:t>
            </a:r>
            <a:r>
              <a:rPr lang="cs-CZ" b="1" dirty="0" smtClean="0"/>
              <a:t>zdravotníci nemají dovolit propagaci výrobků umělé kojenecké výživy, dudlíků a kojeneckých lahví, poskytování vzorků nebo dodávek kojenecké mléčné výživy zdarma nebo se slevou zdravotnickému </a:t>
            </a:r>
            <a:r>
              <a:rPr lang="cs-CZ" b="1" dirty="0" smtClean="0"/>
              <a:t>zařízen</a:t>
            </a:r>
            <a:r>
              <a:rPr lang="cs-CZ" dirty="0" smtClean="0"/>
              <a:t>í.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4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Tzv. Nemocnice přátelská dětem</a:t>
            </a:r>
          </a:p>
          <a:p>
            <a:pPr>
              <a:buBlip>
                <a:blip r:embed="rId2"/>
              </a:buBlip>
              <a:defRPr/>
            </a:pP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Podle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ÚZIS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(Ústav zdravotnických informací a statistiky ČR) bylo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v roce 2006 v 6 měsících věku kojeno 41 %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dětí. </a:t>
            </a:r>
          </a:p>
          <a:p>
            <a:pPr>
              <a:buBlip>
                <a:blip r:embed="rId2"/>
              </a:buBlip>
              <a:defRPr/>
            </a:pP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Podle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dat Laktační ligy z roku 2012 bylo v 6 měsících věku kojeno 65 % dětí; výlučně kojeno bylo ve 3 měsících 33 % dětí a v 6 měsících 17 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%.</a:t>
            </a:r>
          </a:p>
          <a:p>
            <a:pPr>
              <a:buBlip>
                <a:blip r:embed="rId2"/>
              </a:buBlip>
              <a:defRPr/>
            </a:pP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Tento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příznivý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trend je připisován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podpoře a propagaci kojení v ČR, zejména iniciativě „Nemocnice přátelská dětem“ (Baby </a:t>
            </a:r>
            <a:r>
              <a:rPr lang="cs-CZ" sz="3400" b="1" dirty="0" err="1" smtClean="0">
                <a:latin typeface="Arial" pitchFamily="34" charset="0"/>
                <a:cs typeface="Arial" pitchFamily="34" charset="0"/>
              </a:rPr>
              <a:t>friendly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400" b="1" dirty="0" err="1" smtClean="0">
                <a:latin typeface="Arial" pitchFamily="34" charset="0"/>
                <a:cs typeface="Arial" pitchFamily="34" charset="0"/>
              </a:rPr>
              <a:t>hospital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Blip>
                <a:blip r:embed="rId2"/>
              </a:buBlip>
              <a:defRPr/>
            </a:pP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Od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60. do poloviny 90. let minulého století se pohybovala prevalence kojení v 6 měsících mezi 12 % a 14 %. </a:t>
            </a:r>
            <a:endParaRPr lang="cs-CZ" sz="3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Aby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porodnice získala tento titul, musí plnit 10 kroků k úspěšnému kojení, které mají matce pomoci zahájit a plně rozvinout </a:t>
            </a:r>
            <a:r>
              <a:rPr lang="cs-CZ" sz="3400" b="1" dirty="0" smtClean="0">
                <a:latin typeface="Arial" pitchFamily="34" charset="0"/>
                <a:cs typeface="Arial" pitchFamily="34" charset="0"/>
              </a:rPr>
              <a:t>kojení:</a:t>
            </a:r>
            <a:endParaRPr lang="cs-CZ" sz="3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cs-CZ" sz="41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umožnit matkám zahájit kojení </a:t>
            </a:r>
            <a:r>
              <a:rPr lang="cs-CZ" sz="31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do půl hodiny po </a:t>
            </a:r>
            <a:r>
              <a:rPr lang="cs-CZ" sz="31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porodu.</a:t>
            </a:r>
            <a:endParaRPr lang="cs-CZ" sz="31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umožnit matkám kojení </a:t>
            </a:r>
            <a:r>
              <a:rPr lang="cs-CZ" sz="31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bez omezování frekvence a délky kojení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, nikoliv podle stanoveného časového 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rozvrhu.</a:t>
            </a:r>
            <a:endParaRPr lang="cs-CZ" sz="31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umožnit matkám </a:t>
            </a:r>
            <a:r>
              <a:rPr lang="cs-CZ" sz="31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24 hodinový pobyt s novorozencem ve stejné místnosti (</a:t>
            </a:r>
            <a:r>
              <a:rPr lang="cs-CZ" sz="3100" b="1" dirty="0" err="1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rooming</a:t>
            </a:r>
            <a:r>
              <a:rPr lang="cs-CZ" sz="31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-in</a:t>
            </a:r>
            <a:r>
              <a:rPr lang="cs-CZ" sz="31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cs-CZ" sz="31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ukázat a naučit 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matky správnou techniku 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kojení.</a:t>
            </a:r>
            <a:endParaRPr lang="cs-CZ" sz="31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podávat tekutiny nebo dokrm </a:t>
            </a:r>
            <a:r>
              <a:rPr lang="cs-CZ" sz="31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jen v lékařsky indikovaných případech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 lžičkou nebo šálkem nikoliv kojeneckou lahví, jejíž použití kazí techniku 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kojení.</a:t>
            </a:r>
            <a:endParaRPr lang="cs-CZ" sz="31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31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nepoužívat dudlíky, 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které rovněž kazí techniku kojení. </a:t>
            </a:r>
          </a:p>
          <a:p>
            <a:pPr>
              <a:buBlip>
                <a:blip r:embed="rId2"/>
              </a:buBlip>
              <a:defRPr/>
            </a:pPr>
            <a:endParaRPr lang="cs-CZ" sz="3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817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Kojení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Zavádění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příkrmů před ukončeným 4. měsícem nebo po 6. měsíci věku s sebou nese některá zdravotní rizika, jako je malnutrice, poruchy příjmu potravy, alergie, anémie.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dítě prospívá, doporučuje se pokračovat v kojení s postupně zaváděnými příkrmy </a:t>
            </a: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roky i déle. </a:t>
            </a:r>
            <a:endParaRPr lang="cs-CZ" sz="24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Kojení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je kontraindikováno jen ve výjimečných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případech. 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49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úspěch kojení po odchodu z porodnice je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zásadní: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Dodržovat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správnou techniku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kojení.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Kojit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dítě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podle potřeby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to znamená jak často a jak dlouho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chce.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Pokud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dítě prospívá kojit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výlučně do ukončených 6 měsíců. </a:t>
            </a:r>
            <a:endParaRPr lang="cs-CZ" sz="24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Podávání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jiných tekutin nebo příkrmu vytěsňuje mateřské mléko: dítě, které si naplnilo žaludek např. čajem, nevysaje z prsu již vytvořené mléko, a protože se množství mateřského mléka tvoří na základě „poptávky“, postupně klesá jeho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tvorba.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9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13787" cy="64817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Význam kojení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Výlučné kojení po dobu alespoň 4 měsíců má ve srovnání s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náhradní kojeneckou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mléčnou výživou či částečným kojením následující výhody: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optimální složení stravy, které umožňuje snadné trávení a vstřebávání živin; </a:t>
            </a: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složení a množství mateřského mléka se mění podle potřeby dítěte;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vytváření pevné vazby mezi matkou a dítětem (</a:t>
            </a:r>
            <a:r>
              <a:rPr lang="cs-CZ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bonding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imunologické aspekty: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zejména ochrana proti bakteriálním a virovým infekcím (hlavně respiračním a gastrointestinálním);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pasivní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ochrana především imunoglobulinem A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Blip>
                <a:blip r:embed="rId2"/>
              </a:buBlip>
            </a:pP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imunoregulační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faktory (hormony, růstové faktory, bifidus faktor), </a:t>
            </a: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které stimulují vývoj vlastních obranných mechanismů kojence</a:t>
            </a:r>
            <a:r>
              <a:rPr lang="cs-CZ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13787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Výhody pro dítě:</a:t>
            </a:r>
          </a:p>
          <a:p>
            <a:pPr>
              <a:buBlip>
                <a:blip r:embed="rId2"/>
              </a:buBlip>
            </a:pPr>
            <a:endParaRPr lang="cs-CZ" sz="34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nižší výskyt zánětů středouší, gastroenteritid, nekrotizující enterokolitidy a infekcí dolních cest dýchacích</a:t>
            </a:r>
          </a:p>
          <a:p>
            <a:pPr marL="68580" indent="0">
              <a:buNone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nižší výskyt alergií, syndromu náhlého úmrtí kojenců a v pozdějším věku nižší výskyt obezity, Diabetes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mellitus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1. typu, vyššího krevního tlaku a hladiny cholesterolu; </a:t>
            </a:r>
          </a:p>
          <a:p>
            <a:pPr marL="68580" indent="0">
              <a:buNone/>
            </a:pPr>
            <a:endParaRPr lang="cs-CZ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3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cs-CZ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67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13787" cy="64817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cs-CZ" sz="3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3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Výhody pro matku:</a:t>
            </a:r>
          </a:p>
          <a:p>
            <a:pPr marL="68580" indent="0">
              <a:buNone/>
            </a:pPr>
            <a:r>
              <a:rPr lang="cs-CZ" sz="3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cs-CZ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snížení rizika diabetu </a:t>
            </a:r>
            <a:r>
              <a:rPr lang="cs-CZ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mellitu</a:t>
            </a:r>
            <a:r>
              <a:rPr lang="cs-CZ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2. typu, nižší incidence nádorů prsu a vaječníků; </a:t>
            </a:r>
          </a:p>
          <a:p>
            <a:pPr>
              <a:buBlip>
                <a:blip r:embed="rId2"/>
              </a:buBlip>
            </a:pPr>
            <a:r>
              <a:rPr lang="cs-CZ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kojení časně po porodu zvyšuje hladinu oxytocinu, což snižuje poporodní ztrátu krve, vede k rychlejšímu zavinování dělohy</a:t>
            </a:r>
          </a:p>
          <a:p>
            <a:pPr>
              <a:buBlip>
                <a:blip r:embed="rId2"/>
              </a:buBlip>
            </a:pPr>
            <a:r>
              <a:rPr lang="cs-CZ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nedochází k menstruaci, tedy k ztrátám krve a časnému dalšímu těhotenství (kojení ale není spolehlivá antikoncepční metoda);</a:t>
            </a:r>
          </a:p>
          <a:p>
            <a:pPr>
              <a:buBlip>
                <a:blip r:embed="rId2"/>
              </a:buBlip>
            </a:pPr>
            <a:r>
              <a:rPr lang="cs-CZ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kojící ženy rychleji dosahují své hmotnosti před těhotenstvím a mají nižší riziko zlomenin krčku stehenní kosti v menopauze.</a:t>
            </a:r>
          </a:p>
          <a:p>
            <a:pPr>
              <a:buBlip>
                <a:blip r:embed="rId2"/>
              </a:buBlip>
            </a:pPr>
            <a:r>
              <a:rPr lang="cs-CZ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Výše uvedená data byla získána z observačních studií, provedení prospektivních randomizovaných studií by bylo neetické.</a:t>
            </a:r>
            <a:endParaRPr lang="cs-CZ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770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Kontraindikace kojení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infekce HIV/AIDS (platí pouze v rozvinutých zemích);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infekce virem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HTLV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abúzus drog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Tato infekce se u 95 % nakažených neprojeví žádnými příznaky. </a:t>
            </a:r>
            <a:endParaRPr lang="cs-CZ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Pouze </a:t>
            </a: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u 5 % dospělých pacientů může tento Lidský RNA retrovirus způsobit </a:t>
            </a:r>
            <a:r>
              <a:rPr lang="cs-CZ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leukémii T-</a:t>
            </a:r>
            <a:r>
              <a:rPr lang="cs-CZ" sz="24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lynfocytů</a:t>
            </a: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dále také neurovegetativní poruchy nebo </a:t>
            </a:r>
            <a:r>
              <a:rPr lang="cs-CZ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myelopatii</a:t>
            </a: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(závažné onemocnění míchy)</a:t>
            </a: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spojovanou s infekcí HTLV-1 (tropická spastická </a:t>
            </a:r>
            <a:r>
              <a:rPr lang="cs-CZ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paraperéza</a:t>
            </a: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). Infikované děti mohou být postiženy infekční dermatitidou (zánět kůže) a uveitidou (zánět </a:t>
            </a:r>
            <a:r>
              <a:rPr lang="cs-CZ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živnatky</a:t>
            </a: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v oku).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Dočasná kontraindikace kojení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herpes </a:t>
            </a:r>
            <a:r>
              <a:rPr lang="cs-CZ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zoster</a:t>
            </a: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herpes simplex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na prsu — dokud nezmizí léze nekojit dítě z postiženého prsu (pravidelně odstříkávat a vylévat mléko), lze kojit z druhého prsu;</a:t>
            </a:r>
          </a:p>
          <a:p>
            <a:pPr>
              <a:buBlip>
                <a:blip r:embed="rId2"/>
              </a:buBlip>
            </a:pPr>
            <a:r>
              <a:rPr lang="cs-CZ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cytomegalovirus</a:t>
            </a: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— u nedonošených dětí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séropozitivních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matek zvážit přínosy a rizika kojení;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plané neštovice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 které se objeví do 5 dnů před porodem a do 2 dnů po porodu — izolovat matku od dítěte, dokud puchýřky neprasknou, podat dítěti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varicella-zoster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imunoglobulin; dítěti lze podávat odstříkané mléko matky;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59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aktivní tuberkulóza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— oddělit matku od dítěte dokud nezačne působit léčba a matka přestane být infekční, podat dítěti očkování a chemoprofylaxi; dítěti lze podávat odstříkané mléko matky;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radioaktivní izotopy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— používat radionuklidy s co nejkratším poločasem rozpadu; přerušit kojení po dobu 5x delší než je poločas rozpadu;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chemoterapie;</a:t>
            </a:r>
          </a:p>
          <a:p>
            <a:pPr marL="68580" indent="0"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72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1114</TotalTime>
  <Words>1891</Words>
  <Application>Microsoft Office PowerPoint</Application>
  <PresentationFormat>Předvádění na obrazovce (4:3)</PresentationFormat>
  <Paragraphs>170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Metro</vt:lpstr>
      <vt:lpstr>1_Metro</vt:lpstr>
      <vt:lpstr>KOJENÍ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pOLUTANTY</dc:title>
  <dc:creator>Ptacek</dc:creator>
  <cp:lastModifiedBy>Ptacek</cp:lastModifiedBy>
  <cp:revision>43</cp:revision>
  <dcterms:created xsi:type="dcterms:W3CDTF">2013-10-21T13:05:48Z</dcterms:created>
  <dcterms:modified xsi:type="dcterms:W3CDTF">2017-11-27T21:11:40Z</dcterms:modified>
</cp:coreProperties>
</file>