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Výživa a hygiena potravin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196752"/>
            <a:ext cx="7772400" cy="1872208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Výživa </a:t>
            </a:r>
            <a:r>
              <a:rPr lang="cs-CZ" sz="5400" b="1" smtClean="0"/>
              <a:t>ve stáří</a:t>
            </a:r>
            <a:endParaRPr lang="cs-CZ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POTRAVINY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Potravina je látka a nebo produkt (zpracovaný i nezpracovaný), která je určená ke konzumaci lidmi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VÝŽIVA: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 Výživa představuje soubor biochemických procesů, kterými organismy přijímají organické a anorganické látky nezbytné pro svůj život z vnějšího prostředí.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 V širším slova smyslu se jako výživa označuje nauka o některých stránkách látkové výměny, zejména o příjmu živin, jejich účelu, přeměnách a využití.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VÝŽIVA VE STÁŘÍ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748464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b="1" dirty="0" smtClean="0"/>
              <a:t>Sledování nutričního stavu je jeden z hlavních předpokladů kvalitní péče o seniora.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VÝŽIVOVÉ ZDRAVOTNÍ PORUCHY: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>
                <a:cs typeface="Arial" pitchFamily="34" charset="0"/>
              </a:rPr>
              <a:t>Obezita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err="1" smtClean="0">
                <a:solidFill>
                  <a:srgbClr val="FF0000"/>
                </a:solidFill>
                <a:cs typeface="Arial" pitchFamily="34" charset="0"/>
              </a:rPr>
              <a:t>Malnitrice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- podvýživa</a:t>
            </a:r>
            <a:endParaRPr lang="cs-CZ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závažný </a:t>
            </a:r>
            <a:r>
              <a:rPr lang="cs-CZ" b="1" dirty="0" smtClean="0"/>
              <a:t>stav, zhoršující </a:t>
            </a:r>
            <a:r>
              <a:rPr lang="cs-CZ" b="1" dirty="0" smtClean="0"/>
              <a:t>prognózu a léčbu </a:t>
            </a:r>
            <a:r>
              <a:rPr lang="cs-CZ" b="1" dirty="0" smtClean="0"/>
              <a:t> onemocnění ve stáří.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b="1" dirty="0" smtClean="0">
                <a:solidFill>
                  <a:srgbClr val="FFFF00"/>
                </a:solidFill>
              </a:rPr>
              <a:t>Příčiny:  </a:t>
            </a:r>
            <a:r>
              <a:rPr lang="cs-CZ" b="1" dirty="0" smtClean="0"/>
              <a:t>snížený </a:t>
            </a:r>
            <a:r>
              <a:rPr lang="cs-CZ" b="1" dirty="0" smtClean="0"/>
              <a:t>energetický příjem pro snížení funkčnosti nebo onemocnění trávicího traktu nebo jiného systému, snížená </a:t>
            </a:r>
            <a:r>
              <a:rPr lang="cs-CZ" b="1" dirty="0" err="1" smtClean="0"/>
              <a:t>proteosyntéza</a:t>
            </a:r>
            <a:r>
              <a:rPr lang="cs-CZ" b="1" dirty="0" smtClean="0"/>
              <a:t>, sociální problémy aj</a:t>
            </a:r>
            <a:r>
              <a:rPr lang="cs-CZ" b="1" dirty="0" smtClean="0"/>
              <a:t>.  </a:t>
            </a:r>
            <a:endParaRPr lang="cs-CZ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úbytek </a:t>
            </a:r>
            <a:r>
              <a:rPr lang="cs-CZ" b="1" dirty="0" smtClean="0"/>
              <a:t>svalové </a:t>
            </a:r>
            <a:r>
              <a:rPr lang="cs-CZ" b="1" dirty="0" smtClean="0"/>
              <a:t>hmoty ve </a:t>
            </a:r>
            <a:r>
              <a:rPr lang="cs-CZ" b="1" dirty="0" smtClean="0"/>
              <a:t>stáří </a:t>
            </a:r>
            <a:r>
              <a:rPr lang="cs-CZ" b="1" dirty="0" smtClean="0"/>
              <a:t>, </a:t>
            </a:r>
            <a:r>
              <a:rPr lang="cs-CZ" b="1" dirty="0" smtClean="0"/>
              <a:t>a to z průměrných 30 % (20–30 let) až na 15 % (80 let) celkové tělesné </a:t>
            </a:r>
            <a:r>
              <a:rPr lang="cs-CZ" b="1" dirty="0" smtClean="0"/>
              <a:t>hmotnosti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riziko </a:t>
            </a:r>
            <a:r>
              <a:rPr lang="cs-CZ" b="1" dirty="0" smtClean="0"/>
              <a:t>pádů, zhoršení pohyblivosti </a:t>
            </a: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snížení bazálního metabolismu.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snížení </a:t>
            </a:r>
            <a:r>
              <a:rPr lang="cs-CZ" b="1" dirty="0" err="1" smtClean="0"/>
              <a:t>proteosyntézy</a:t>
            </a:r>
            <a:r>
              <a:rPr lang="cs-CZ" b="1" dirty="0" smtClean="0"/>
              <a:t>, </a:t>
            </a:r>
            <a:r>
              <a:rPr lang="cs-CZ" b="1" dirty="0" smtClean="0"/>
              <a:t>tj. </a:t>
            </a:r>
            <a:r>
              <a:rPr lang="cs-CZ" b="1" dirty="0" smtClean="0"/>
              <a:t>novotvorby </a:t>
            </a:r>
            <a:r>
              <a:rPr lang="cs-CZ" b="1" dirty="0" smtClean="0"/>
              <a:t>tělu vlastních bílkovin</a:t>
            </a:r>
            <a:r>
              <a:rPr lang="cs-CZ" b="1" dirty="0" smtClean="0"/>
              <a:t>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doporučený </a:t>
            </a:r>
            <a:r>
              <a:rPr lang="cs-CZ" b="1" dirty="0" smtClean="0"/>
              <a:t>denní příjem bílkovin pro seniory </a:t>
            </a:r>
            <a:r>
              <a:rPr lang="cs-CZ" b="1" dirty="0" smtClean="0"/>
              <a:t> </a:t>
            </a:r>
            <a:r>
              <a:rPr lang="cs-CZ" b="1" dirty="0" smtClean="0"/>
              <a:t>1–1,25 g/kg tělesné váhy/den</a:t>
            </a:r>
            <a:r>
              <a:rPr lang="cs-CZ" b="1" dirty="0" smtClean="0"/>
              <a:t>.</a:t>
            </a:r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925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BÍLKOVINY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FF00"/>
                </a:solidFill>
              </a:rPr>
              <a:t>Nedostatek bílkovin ve výživě může vést ke: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snížené </a:t>
            </a:r>
            <a:r>
              <a:rPr lang="cs-CZ" b="1" dirty="0" smtClean="0">
                <a:solidFill>
                  <a:srgbClr val="FF0000"/>
                </a:solidFill>
              </a:rPr>
              <a:t>imunitní </a:t>
            </a:r>
            <a:r>
              <a:rPr lang="cs-CZ" b="1" dirty="0" smtClean="0">
                <a:solidFill>
                  <a:srgbClr val="FF0000"/>
                </a:solidFill>
              </a:rPr>
              <a:t>odpovědi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zhoršenému </a:t>
            </a:r>
            <a:r>
              <a:rPr lang="cs-CZ" b="1" dirty="0" smtClean="0">
                <a:solidFill>
                  <a:srgbClr val="FF0000"/>
                </a:solidFill>
              </a:rPr>
              <a:t>hojení </a:t>
            </a:r>
            <a:r>
              <a:rPr lang="cs-CZ" b="1" dirty="0" smtClean="0">
                <a:solidFill>
                  <a:srgbClr val="FF0000"/>
                </a:solidFill>
              </a:rPr>
              <a:t>ran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vzniku různých otoků.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TUKY VE </a:t>
            </a:r>
            <a:r>
              <a:rPr lang="cs-CZ" b="1" dirty="0" smtClean="0">
                <a:solidFill>
                  <a:srgbClr val="00FF00"/>
                </a:solidFill>
              </a:rPr>
              <a:t>VÝŽIVĚ SENIORŮ</a:t>
            </a:r>
            <a:r>
              <a:rPr lang="cs-CZ" b="1" dirty="0" smtClean="0"/>
              <a:t>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Příjem tuků </a:t>
            </a:r>
            <a:r>
              <a:rPr lang="cs-CZ" b="1" dirty="0" smtClean="0"/>
              <a:t>bývá u seniorů </a:t>
            </a:r>
            <a:r>
              <a:rPr lang="cs-CZ" b="1" dirty="0" smtClean="0"/>
              <a:t>často nadměrný, </a:t>
            </a:r>
            <a:r>
              <a:rPr lang="cs-CZ" b="1" dirty="0" smtClean="0"/>
              <a:t>zejména nasycených</a:t>
            </a:r>
            <a:r>
              <a:rPr lang="cs-CZ" b="1" dirty="0" smtClean="0"/>
              <a:t>, na úkor bílkovin a sacharidů</a:t>
            </a:r>
            <a:r>
              <a:rPr lang="cs-CZ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Denní </a:t>
            </a:r>
            <a:r>
              <a:rPr lang="cs-CZ" b="1" dirty="0" smtClean="0"/>
              <a:t>příjem by měl tvořit do </a:t>
            </a:r>
            <a:r>
              <a:rPr lang="cs-CZ" b="1" dirty="0" smtClean="0"/>
              <a:t>30 % </a:t>
            </a:r>
            <a:r>
              <a:rPr lang="cs-CZ" b="1" dirty="0" smtClean="0"/>
              <a:t>celkového příjmu energie, a to v poměru </a:t>
            </a:r>
            <a:r>
              <a:rPr lang="cs-CZ" b="1" dirty="0" smtClean="0"/>
              <a:t>10 % SFA (nasycené) </a:t>
            </a:r>
            <a:r>
              <a:rPr lang="cs-CZ" b="1" dirty="0" smtClean="0"/>
              <a:t>– </a:t>
            </a:r>
            <a:r>
              <a:rPr lang="cs-CZ" b="1" dirty="0" smtClean="0"/>
              <a:t>10 % (</a:t>
            </a:r>
            <a:r>
              <a:rPr lang="cs-CZ" b="1" dirty="0" err="1" smtClean="0"/>
              <a:t>mononenasycené</a:t>
            </a:r>
            <a:r>
              <a:rPr lang="cs-CZ" b="1" dirty="0" smtClean="0"/>
              <a:t>) MUFA </a:t>
            </a:r>
            <a:r>
              <a:rPr lang="cs-CZ" b="1" dirty="0" smtClean="0"/>
              <a:t>– 10% </a:t>
            </a:r>
            <a:r>
              <a:rPr lang="cs-CZ" b="1" dirty="0" smtClean="0"/>
              <a:t>P UFA (polynenasycené) </a:t>
            </a:r>
            <a:r>
              <a:rPr lang="cs-CZ" b="1" dirty="0" smtClean="0"/>
              <a:t>jako prevence kardiovaskulárních onemocnění a protekce nervového </a:t>
            </a:r>
            <a:r>
              <a:rPr lang="cs-CZ" b="1" dirty="0" smtClean="0"/>
              <a:t>systému.</a:t>
            </a:r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SACHARIDY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Sacharidy – mají tvořit </a:t>
            </a:r>
            <a:r>
              <a:rPr lang="cs-CZ" b="1" dirty="0" smtClean="0"/>
              <a:t>50–55 % z celkového příjmu energie s preferencí polysacharidů.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Polysacharidy (např. škrob)  </a:t>
            </a:r>
            <a:r>
              <a:rPr lang="cs-CZ" b="1" dirty="0" smtClean="0"/>
              <a:t>více zasytí než jednoduché cukry a udržují stálejší hladinu glykémie. </a:t>
            </a:r>
            <a:endParaRPr lang="cs-CZ" b="1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Celozrnné </a:t>
            </a:r>
            <a:r>
              <a:rPr lang="cs-CZ" b="1" dirty="0" smtClean="0"/>
              <a:t>pečivo </a:t>
            </a:r>
            <a:r>
              <a:rPr lang="cs-CZ" b="1" dirty="0" smtClean="0"/>
              <a:t>obsahuje </a:t>
            </a:r>
            <a:r>
              <a:rPr lang="cs-CZ" b="1" dirty="0" smtClean="0"/>
              <a:t>vlákninu, které senioři mívají často nedostatek. </a:t>
            </a:r>
          </a:p>
          <a:p>
            <a:pPr>
              <a:buClr>
                <a:srgbClr val="FFFF00"/>
              </a:buClr>
              <a:buNone/>
              <a:defRPr/>
            </a:pPr>
            <a:endParaRPr lang="cs-CZ" b="1" dirty="0" smtClean="0">
              <a:solidFill>
                <a:srgbClr val="00FF00"/>
              </a:solidFill>
            </a:endParaRPr>
          </a:p>
          <a:p>
            <a:pPr>
              <a:buClr>
                <a:srgbClr val="FFFF00"/>
              </a:buClr>
              <a:buNone/>
              <a:defRPr/>
            </a:pPr>
            <a:endParaRPr lang="cs-CZ" b="1" dirty="0" smtClean="0"/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MINERÁLNÍ LÁTKY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V důsledku sníženého příjmu a vstřebávání </a:t>
            </a:r>
            <a:r>
              <a:rPr lang="cs-CZ" b="1" dirty="0" smtClean="0"/>
              <a:t>dochází </a:t>
            </a:r>
            <a:r>
              <a:rPr lang="cs-CZ" b="1" dirty="0" smtClean="0"/>
              <a:t>u seniorů k depleci některých minerálních </a:t>
            </a:r>
            <a:r>
              <a:rPr lang="cs-CZ" b="1" dirty="0" smtClean="0"/>
              <a:t>látek:</a:t>
            </a:r>
          </a:p>
          <a:p>
            <a:pP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Vápník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>
                <a:sym typeface="Symbol"/>
              </a:rPr>
              <a:t> </a:t>
            </a:r>
            <a:r>
              <a:rPr lang="cs-CZ" b="1" dirty="0" smtClean="0"/>
              <a:t>jeho </a:t>
            </a:r>
            <a:r>
              <a:rPr lang="cs-CZ" b="1" dirty="0" smtClean="0"/>
              <a:t>dostatečný příjem předchází kostním onemocněním – hlavně osteoporóze. Denní doporučená dávka je 1000 </a:t>
            </a:r>
            <a:r>
              <a:rPr lang="cs-CZ" b="1" dirty="0" smtClean="0"/>
              <a:t>mg (obsaženo v 1 l mléka).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Železo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/>
              <a:t>je důležité pro krvetvorbu, jeho nedostatek může být způsoben nízkou konzumací masa nebo zvýšenými ztrátami, např.: skrytým krvácením</a:t>
            </a:r>
            <a:r>
              <a:rPr lang="cs-CZ" b="1" dirty="0" smtClean="0"/>
              <a:t>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Draslík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/>
              <a:t>hlavní intracelulární kation, podílí se udržování klidového membránového potenciálu. Ztráty se projevují hlavně u lidí, kteří používají diuretika (→ ztráta draslíku do moči</a:t>
            </a:r>
            <a:r>
              <a:rPr lang="cs-CZ" b="1" dirty="0" smtClean="0"/>
              <a:t>).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VITAMINY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Vitamin C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/>
              <a:t>nízký příjem v důsledku malé konzumace ovoce a zeleniny (doporučená konzumace je 500 g/den). Je důležitý pro celkovou obranyschopnost, pro dobrou kvalitu sliznic a také funguje jako antioxidant.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Vitamin D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/>
              <a:t>nízká tvorba u lidí, kteří jsou např.: z důvodů imobility málo vystaveni slunečnímu záření. Tím klesá vstřebávání vápníku, pro který je vitamin D důležitý. V zimních měsících je vhodná </a:t>
            </a:r>
            <a:r>
              <a:rPr lang="cs-CZ" b="1" dirty="0" err="1" smtClean="0"/>
              <a:t>suplementace</a:t>
            </a:r>
            <a:r>
              <a:rPr lang="cs-CZ" b="1" dirty="0" smtClean="0"/>
              <a:t>.</a:t>
            </a: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Kyselina listová a vitamin B12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/>
              <a:t>nezbytné pro krvetvorbu, z nedostatku vznikají anémie, doporučený příjem je 200 µg pro </a:t>
            </a:r>
            <a:r>
              <a:rPr lang="cs-CZ" b="1" dirty="0" err="1" smtClean="0"/>
              <a:t>kys</a:t>
            </a:r>
            <a:r>
              <a:rPr lang="cs-CZ" b="1" dirty="0" smtClean="0"/>
              <a:t>. listovou a 2 µg pro B12</a:t>
            </a:r>
            <a:r>
              <a:rPr lang="cs-CZ" b="1" dirty="0" smtClean="0"/>
              <a:t>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Důležitý </a:t>
            </a:r>
            <a:r>
              <a:rPr lang="cs-CZ" b="1" dirty="0" smtClean="0">
                <a:solidFill>
                  <a:srgbClr val="FFFF00"/>
                </a:solidFill>
              </a:rPr>
              <a:t>příjem všech vitaminů a minerálních látek v dostatečném </a:t>
            </a:r>
            <a:r>
              <a:rPr lang="cs-CZ" b="1" dirty="0" smtClean="0">
                <a:solidFill>
                  <a:srgbClr val="FFFF00"/>
                </a:solidFill>
              </a:rPr>
              <a:t>množství.  </a:t>
            </a:r>
            <a:endParaRPr lang="cs-CZ" b="1" dirty="0" smtClean="0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PŘÍJEM TEKUTIN (VODY)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Ve stáří klesá celkový objem vody v těle, i pod 50 </a:t>
            </a:r>
            <a:r>
              <a:rPr lang="cs-CZ" b="1" dirty="0" smtClean="0"/>
              <a:t>% </a:t>
            </a:r>
            <a:r>
              <a:rPr lang="cs-CZ" b="1" dirty="0" smtClean="0"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u seniorů častý výskyt dehydratace.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Riziko </a:t>
            </a:r>
            <a:r>
              <a:rPr lang="cs-CZ" b="1" dirty="0" smtClean="0"/>
              <a:t>stoupá </a:t>
            </a:r>
            <a:r>
              <a:rPr lang="cs-CZ" b="1" dirty="0" smtClean="0">
                <a:solidFill>
                  <a:srgbClr val="FFFF00"/>
                </a:solidFill>
              </a:rPr>
              <a:t>ztrátou pocitu žízně </a:t>
            </a:r>
            <a:r>
              <a:rPr lang="cs-CZ" b="1" dirty="0" smtClean="0"/>
              <a:t>(snížená produkce </a:t>
            </a:r>
            <a:r>
              <a:rPr lang="cs-CZ" b="1" dirty="0" err="1" smtClean="0"/>
              <a:t>adiuretinu</a:t>
            </a:r>
            <a:r>
              <a:rPr lang="cs-CZ" b="1" dirty="0" smtClean="0"/>
              <a:t>), nebo neochotou pít, např.: pro obavu z inkontinence, nemožnost dojít si na toaletu třeba v dopravním prostředku aj. </a:t>
            </a: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Prvními </a:t>
            </a:r>
            <a:r>
              <a:rPr lang="cs-CZ" b="1" dirty="0" smtClean="0"/>
              <a:t>příznaky dehydratace je zmatenost (připomínající demenci), suchá, povolená pokožka, malátnost, později nastane hypotenze, při těžké dehydrataci může dojít až k </a:t>
            </a:r>
            <a:r>
              <a:rPr lang="cs-CZ" b="1" dirty="0" smtClean="0">
                <a:solidFill>
                  <a:srgbClr val="C00000"/>
                </a:solidFill>
              </a:rPr>
              <a:t>šokovému stavu.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Vhodný pitný režim je okolo </a:t>
            </a:r>
            <a:r>
              <a:rPr lang="cs-CZ" b="1" dirty="0" smtClean="0">
                <a:solidFill>
                  <a:srgbClr val="FFFF00"/>
                </a:solidFill>
              </a:rPr>
              <a:t>2 l tekutin denně</a:t>
            </a:r>
            <a:r>
              <a:rPr lang="cs-CZ" b="1" dirty="0" smtClean="0"/>
              <a:t>, nejlépe </a:t>
            </a:r>
            <a:r>
              <a:rPr lang="cs-CZ" b="1" dirty="0" smtClean="0">
                <a:solidFill>
                  <a:srgbClr val="00FF00"/>
                </a:solidFill>
              </a:rPr>
              <a:t>čistá voda, neslazené nebo mírně slazené čaje, ředěné ovocné a zeleninové šťávy. </a:t>
            </a:r>
            <a:r>
              <a:rPr lang="cs-CZ" b="1" dirty="0" smtClean="0"/>
              <a:t>Minerální vody je doporučeno střídat a vypít </a:t>
            </a:r>
            <a:r>
              <a:rPr lang="cs-CZ" b="1" dirty="0" smtClean="0">
                <a:solidFill>
                  <a:srgbClr val="FF0000"/>
                </a:solidFill>
              </a:rPr>
              <a:t>max. 500 ml/den</a:t>
            </a:r>
            <a:r>
              <a:rPr lang="cs-CZ" b="1" dirty="0" smtClean="0"/>
              <a:t>, aby nedocházelo k jednostrannému příjmu minerálních látek.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674</TotalTime>
  <Words>487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Metro</vt:lpstr>
      <vt:lpstr>Výživa a hygiena potravin</vt:lpstr>
      <vt:lpstr>POTRAVINY</vt:lpstr>
      <vt:lpstr>VÝŽIVA VE STÁŘÍ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a hygiena potravin</dc:title>
  <dc:creator>Ptacek</dc:creator>
  <cp:lastModifiedBy>Ptacek</cp:lastModifiedBy>
  <cp:revision>13</cp:revision>
  <dcterms:created xsi:type="dcterms:W3CDTF">2015-10-24T06:18:16Z</dcterms:created>
  <dcterms:modified xsi:type="dcterms:W3CDTF">2015-12-10T15:31:46Z</dcterms:modified>
</cp:coreProperties>
</file>