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11.11.2016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11.11.2016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11.11.2016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11.11.2016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11.11.2016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biopotraviny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858000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0000"/>
                </a:solidFill>
              </a:rPr>
              <a:t>Biopotraviny</a:t>
            </a:r>
            <a:r>
              <a:rPr lang="cs-CZ" b="1" dirty="0" smtClean="0"/>
              <a:t> jsou </a:t>
            </a:r>
            <a:r>
              <a:rPr lang="cs-CZ" b="1" dirty="0" smtClean="0">
                <a:solidFill>
                  <a:srgbClr val="FFFF00"/>
                </a:solidFill>
              </a:rPr>
              <a:t>potravinářské výrobky získané z bioproduktů </a:t>
            </a:r>
            <a:r>
              <a:rPr lang="cs-CZ" b="1" dirty="0" smtClean="0"/>
              <a:t>a omezeného množství povolených přísad vymezeným technologickým postupem dle zvláštního předpisu a pod kontrolním režimem</a:t>
            </a:r>
            <a:r>
              <a:rPr lang="cs-CZ" b="1" dirty="0" smtClean="0"/>
              <a:t>.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0000"/>
                </a:solidFill>
              </a:rPr>
              <a:t>Bioprodukty </a:t>
            </a:r>
            <a:r>
              <a:rPr lang="cs-CZ" b="1" dirty="0" smtClean="0"/>
              <a:t>jsou </a:t>
            </a:r>
            <a:r>
              <a:rPr lang="cs-CZ" b="1" dirty="0" smtClean="0">
                <a:solidFill>
                  <a:srgbClr val="FFFF00"/>
                </a:solidFill>
              </a:rPr>
              <a:t>přímé zemědělské produkty </a:t>
            </a:r>
            <a:r>
              <a:rPr lang="cs-CZ" b="1" dirty="0" smtClean="0"/>
              <a:t>ze systému hospodaření, které podléhá </a:t>
            </a:r>
            <a:r>
              <a:rPr lang="cs-CZ" b="1" dirty="0" smtClean="0">
                <a:solidFill>
                  <a:srgbClr val="FFFF00"/>
                </a:solidFill>
              </a:rPr>
              <a:t>zvláštnímu předpisu a režimu kontroly pro ekologické zemědělství. </a:t>
            </a:r>
            <a:endParaRPr lang="cs-CZ" b="1" dirty="0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b="1" dirty="0" smtClean="0"/>
              <a:t>Sem </a:t>
            </a:r>
            <a:r>
              <a:rPr lang="cs-CZ" b="1" dirty="0" smtClean="0"/>
              <a:t>patří i volně sbírané plody z pozemků neošetřených jinak než </a:t>
            </a:r>
            <a:r>
              <a:rPr lang="cs-CZ" b="1" dirty="0" smtClean="0"/>
              <a:t>ekologicky.</a:t>
            </a:r>
            <a:endParaRPr lang="cs-CZ" b="1" dirty="0" smtClean="0"/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FF00"/>
                </a:solidFill>
              </a:rPr>
              <a:t>Surovina živočišného nebo rostlinného původu získaná v ekologickém zemědělství </a:t>
            </a:r>
            <a:r>
              <a:rPr lang="cs-CZ" b="1" dirty="0" smtClean="0"/>
              <a:t>a určená na základě osvědčení o původu bioproduktu k výrobě biopotravin. </a:t>
            </a:r>
            <a:r>
              <a:rPr lang="cs-CZ" b="1" dirty="0" smtClean="0">
                <a:solidFill>
                  <a:srgbClr val="FFFF00"/>
                </a:solidFill>
              </a:rPr>
              <a:t>(zákon č. 242/2000 Sb.).</a:t>
            </a:r>
          </a:p>
          <a:p>
            <a:pPr>
              <a:buBlip>
                <a:blip r:embed="rId2"/>
              </a:buBlip>
            </a:pP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600" b="1" dirty="0" smtClean="0">
                <a:solidFill>
                  <a:srgbClr val="FFC000"/>
                </a:solidFill>
              </a:rPr>
              <a:t>BIOPOTRAVINY A CHEMICKÁ RIZIKA</a:t>
            </a:r>
            <a:endParaRPr lang="cs-CZ" sz="4600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FF00"/>
                </a:solidFill>
              </a:rPr>
              <a:t>U </a:t>
            </a:r>
            <a:r>
              <a:rPr lang="cs-CZ" b="1" dirty="0" smtClean="0">
                <a:solidFill>
                  <a:srgbClr val="FFFF00"/>
                </a:solidFill>
              </a:rPr>
              <a:t>látek </a:t>
            </a:r>
            <a:r>
              <a:rPr lang="cs-CZ" b="1" dirty="0" smtClean="0">
                <a:solidFill>
                  <a:srgbClr val="FFFF00"/>
                </a:solidFill>
              </a:rPr>
              <a:t>přirozeně s</a:t>
            </a:r>
            <a:r>
              <a:rPr lang="cs-CZ" b="1" i="1" dirty="0" smtClean="0">
                <a:solidFill>
                  <a:srgbClr val="FFFF00"/>
                </a:solidFill>
              </a:rPr>
              <a:t>e </a:t>
            </a:r>
            <a:r>
              <a:rPr lang="cs-CZ" b="1" dirty="0" smtClean="0">
                <a:solidFill>
                  <a:srgbClr val="FFFF00"/>
                </a:solidFill>
              </a:rPr>
              <a:t>vyskytujících </a:t>
            </a:r>
            <a:r>
              <a:rPr lang="cs-CZ" b="1" dirty="0" smtClean="0"/>
              <a:t>nelze předpokládat zásadní rozdíly v jejich obsahu u konvenčních potravin a biopotravin. </a:t>
            </a:r>
            <a:endParaRPr lang="cs-CZ" b="1" dirty="0" smtClean="0"/>
          </a:p>
          <a:p>
            <a:pPr>
              <a:buBlip>
                <a:blip r:embed="rId2"/>
              </a:buBlip>
            </a:pPr>
            <a:r>
              <a:rPr lang="cs-CZ" b="1" dirty="0" smtClean="0"/>
              <a:t>Výjimkou </a:t>
            </a:r>
            <a:r>
              <a:rPr lang="cs-CZ" b="1" dirty="0" smtClean="0"/>
              <a:t>mohou být mykotoxiny. Chemická ochrana plodin proti plísním je u biopotravin výrazně nižší, lze u těchto produktů předpokládat vyšší výskyt plísní, </a:t>
            </a:r>
            <a:r>
              <a:rPr lang="cs-CZ" b="1" dirty="0" smtClean="0">
                <a:solidFill>
                  <a:srgbClr val="FF0000"/>
                </a:solidFill>
              </a:rPr>
              <a:t>ale není to pravidlem. 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b="1" dirty="0" smtClean="0"/>
              <a:t>Na </a:t>
            </a:r>
            <a:r>
              <a:rPr lang="cs-CZ" b="1" dirty="0" smtClean="0"/>
              <a:t>druhé straně masivnější chemická ochrana může u </a:t>
            </a:r>
            <a:r>
              <a:rPr lang="cs-CZ" b="1" dirty="0" err="1" smtClean="0"/>
              <a:t>toxikogenních</a:t>
            </a:r>
            <a:r>
              <a:rPr lang="cs-CZ" b="1" dirty="0" smtClean="0"/>
              <a:t> plísní vyvolat </a:t>
            </a:r>
            <a:r>
              <a:rPr lang="cs-CZ" b="1" dirty="0" smtClean="0">
                <a:solidFill>
                  <a:srgbClr val="FFFF00"/>
                </a:solidFill>
              </a:rPr>
              <a:t>vyšší produkci mykotoxinů jako odezvu na použití fungicidů. 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Blip>
                <a:blip r:embed="rId2"/>
              </a:buBlip>
            </a:pPr>
            <a:r>
              <a:rPr lang="cs-CZ" b="1" dirty="0" smtClean="0"/>
              <a:t>Také rozdíly mezi obsahem </a:t>
            </a:r>
            <a:r>
              <a:rPr lang="cs-CZ" b="1" dirty="0" smtClean="0">
                <a:solidFill>
                  <a:srgbClr val="FF0000"/>
                </a:solidFill>
              </a:rPr>
              <a:t>kontaminantů</a:t>
            </a:r>
            <a:r>
              <a:rPr lang="cs-CZ" b="1" dirty="0" smtClean="0"/>
              <a:t> u biopotravin a konvenčních potravin nelze předpokládat. </a:t>
            </a:r>
            <a:endParaRPr lang="cs-CZ" b="1" dirty="0" smtClean="0"/>
          </a:p>
          <a:p>
            <a:pPr>
              <a:buBlip>
                <a:blip r:embed="rId2"/>
              </a:buBlip>
            </a:pPr>
            <a:r>
              <a:rPr lang="cs-CZ" b="1" dirty="0" smtClean="0"/>
              <a:t>Jako </a:t>
            </a:r>
            <a:r>
              <a:rPr lang="cs-CZ" b="1" dirty="0" smtClean="0"/>
              <a:t>příklad lze uvést případ </a:t>
            </a:r>
            <a:r>
              <a:rPr lang="cs-CZ" b="1" dirty="0" err="1" smtClean="0"/>
              <a:t>polyaromatických</a:t>
            </a:r>
            <a:r>
              <a:rPr lang="cs-CZ" b="1" dirty="0" smtClean="0"/>
              <a:t> uhlovodíků (PAH), které vznikají nedokonalým spalováním organických látek. </a:t>
            </a:r>
            <a:endParaRPr lang="cs-CZ" b="1" dirty="0" smtClean="0"/>
          </a:p>
          <a:p>
            <a:pPr>
              <a:buBlip>
                <a:blip r:embed="rId2"/>
              </a:buBlip>
            </a:pPr>
            <a:r>
              <a:rPr lang="cs-CZ" b="1" dirty="0" smtClean="0"/>
              <a:t>Jsou </a:t>
            </a:r>
            <a:r>
              <a:rPr lang="cs-CZ" b="1" dirty="0" smtClean="0"/>
              <a:t>obsaženy v atmosféře v důsledku sopečné činnosti, lesních </a:t>
            </a:r>
            <a:r>
              <a:rPr lang="cs-CZ" b="1" dirty="0" smtClean="0"/>
              <a:t>požárů, </a:t>
            </a:r>
            <a:r>
              <a:rPr lang="cs-CZ" b="1" dirty="0" smtClean="0"/>
              <a:t>ale jsou i přirozeným metabolitem mnohých rostlin (oliv, zelí, póru, rajčat, špenátu aj.).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0000"/>
                </a:solidFill>
              </a:rPr>
              <a:t>REZIDUA </a:t>
            </a:r>
            <a:r>
              <a:rPr lang="cs-CZ" b="1" dirty="0" smtClean="0"/>
              <a:t>- lze </a:t>
            </a:r>
            <a:r>
              <a:rPr lang="cs-CZ" b="1" dirty="0" smtClean="0"/>
              <a:t>připustit vyšší obsah </a:t>
            </a:r>
            <a:r>
              <a:rPr lang="cs-CZ" b="1" dirty="0" smtClean="0">
                <a:solidFill>
                  <a:srgbClr val="FFFF00"/>
                </a:solidFill>
              </a:rPr>
              <a:t>dusičnanů a dusitanů </a:t>
            </a:r>
            <a:r>
              <a:rPr lang="cs-CZ" b="1" dirty="0" smtClean="0"/>
              <a:t>v konvenčních potravinách, </a:t>
            </a:r>
            <a:endParaRPr lang="cs-CZ" b="1" dirty="0" smtClean="0"/>
          </a:p>
          <a:p>
            <a:pPr>
              <a:buBlip>
                <a:blip r:embed="rId2"/>
              </a:buBlip>
            </a:pPr>
            <a:r>
              <a:rPr lang="cs-CZ" b="1" dirty="0" smtClean="0"/>
              <a:t>Přitom </a:t>
            </a:r>
            <a:r>
              <a:rPr lang="cs-CZ" b="1" dirty="0" smtClean="0"/>
              <a:t>největší podíl na příjem dusičnanů je ze zeleniny, ale vztah mezi příjmem zeleniny a rizikem rakoviny je nepřímý. </a:t>
            </a:r>
            <a:endParaRPr lang="cs-CZ" b="1" dirty="0" smtClean="0"/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FF00"/>
                </a:solidFill>
              </a:rPr>
              <a:t>Rezidua PCB </a:t>
            </a:r>
            <a:r>
              <a:rPr lang="cs-CZ" b="1" dirty="0" smtClean="0"/>
              <a:t>(polychlorovaných bifenylů</a:t>
            </a:r>
            <a:r>
              <a:rPr lang="cs-CZ" b="1" dirty="0" smtClean="0"/>
              <a:t>) - jsou nacházena </a:t>
            </a:r>
            <a:r>
              <a:rPr lang="cs-CZ" b="1" dirty="0" smtClean="0"/>
              <a:t>ve větším množství i v tkáních volně žijících zvířat </a:t>
            </a:r>
            <a:r>
              <a:rPr lang="cs-CZ" b="1" dirty="0" smtClean="0"/>
              <a:t>.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Vyskytují </a:t>
            </a:r>
            <a:r>
              <a:rPr lang="cs-CZ" b="1" dirty="0" smtClean="0"/>
              <a:t>se tedy ve volné přírodě a odtud přecházejí do jejich produktů, </a:t>
            </a:r>
            <a:r>
              <a:rPr lang="cs-CZ" b="1" dirty="0" smtClean="0">
                <a:solidFill>
                  <a:srgbClr val="FFFF00"/>
                </a:solidFill>
              </a:rPr>
              <a:t>tedy i biopotravin</a:t>
            </a:r>
            <a:r>
              <a:rPr lang="cs-CZ" b="1" dirty="0" smtClean="0"/>
              <a:t>. </a:t>
            </a:r>
            <a:endParaRPr lang="cs-CZ" b="1" dirty="0" smtClean="0"/>
          </a:p>
          <a:p>
            <a:pPr>
              <a:buBlip>
                <a:blip r:embed="rId2"/>
              </a:buBlip>
            </a:pPr>
            <a:r>
              <a:rPr lang="cs-CZ" b="1" dirty="0" smtClean="0"/>
              <a:t>Obsah reziduí </a:t>
            </a:r>
            <a:r>
              <a:rPr lang="cs-CZ" b="1" dirty="0" smtClean="0"/>
              <a:t>veterinárních léčiv, hormonálních látek, růstových stimulátorů a dalších je přísně regulován veterinárním zákonem a chemickými požadavky na </a:t>
            </a:r>
            <a:r>
              <a:rPr lang="cs-CZ" b="1" dirty="0" smtClean="0"/>
              <a:t>potraviny a Zákonem </a:t>
            </a:r>
            <a:r>
              <a:rPr lang="cs-CZ" b="1" dirty="0" smtClean="0"/>
              <a:t>o </a:t>
            </a:r>
            <a:r>
              <a:rPr lang="cs-CZ" b="1" dirty="0" smtClean="0"/>
              <a:t>potravinách.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 </a:t>
            </a:r>
            <a:r>
              <a:rPr lang="cs-CZ" b="1" dirty="0" smtClean="0"/>
              <a:t>Na druhé straně zákon o ekologickém zemědělství doporučuje při onemocnění hospodářských zvířat použít přednostně </a:t>
            </a:r>
            <a:r>
              <a:rPr lang="cs-CZ" b="1" dirty="0" smtClean="0"/>
              <a:t>homeopatika. 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0000"/>
                </a:solidFill>
              </a:rPr>
              <a:t>Látky přídatné a aromatizující </a:t>
            </a:r>
            <a:r>
              <a:rPr lang="cs-CZ" b="1" dirty="0" smtClean="0"/>
              <a:t>jsou u </a:t>
            </a:r>
            <a:r>
              <a:rPr lang="cs-CZ" b="1" dirty="0" smtClean="0"/>
              <a:t>konvenčních potravin </a:t>
            </a:r>
            <a:r>
              <a:rPr lang="cs-CZ" b="1" dirty="0" smtClean="0"/>
              <a:t>obecné rizikovější.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0000"/>
                </a:solidFill>
              </a:rPr>
              <a:t>GMO -</a:t>
            </a:r>
            <a:r>
              <a:rPr lang="cs-CZ" b="1" dirty="0" smtClean="0"/>
              <a:t> ekologické </a:t>
            </a:r>
            <a:r>
              <a:rPr lang="cs-CZ" b="1" dirty="0" smtClean="0"/>
              <a:t>zemědělství a biopotraviny se musí zřící použití GMO. </a:t>
            </a:r>
            <a:endParaRPr lang="cs-CZ" b="1" dirty="0" smtClean="0"/>
          </a:p>
          <a:p>
            <a:pPr>
              <a:buBlip>
                <a:blip r:embed="rId2"/>
              </a:buBlip>
            </a:pPr>
            <a:r>
              <a:rPr lang="cs-CZ" b="1" dirty="0" smtClean="0"/>
              <a:t>Zde </a:t>
            </a:r>
            <a:r>
              <a:rPr lang="cs-CZ" b="1" dirty="0" smtClean="0"/>
              <a:t>je třeba si uvědomit, že v důsledku chemické identity stavebních složek je toxikologický profil nukleových kyselin z GMO a konvenčních potravin naprosto identický. </a:t>
            </a:r>
            <a:endParaRPr lang="cs-CZ" b="1" dirty="0" smtClean="0"/>
          </a:p>
          <a:p>
            <a:pPr>
              <a:buBlip>
                <a:blip r:embed="rId2"/>
              </a:buBlip>
            </a:pPr>
            <a:r>
              <a:rPr lang="cs-CZ" b="1" dirty="0" smtClean="0"/>
              <a:t>Nebylo </a:t>
            </a:r>
            <a:r>
              <a:rPr lang="cs-CZ" b="1" dirty="0" smtClean="0"/>
              <a:t>prokázáno, že DNA má alergenní nebo jiné imunologické účinky. </a:t>
            </a:r>
            <a:endParaRPr lang="cs-CZ" b="1" dirty="0" smtClean="0"/>
          </a:p>
          <a:p>
            <a:pPr>
              <a:buBlip>
                <a:blip r:embed="rId2"/>
              </a:buBlip>
            </a:pPr>
            <a:r>
              <a:rPr lang="cs-CZ" b="1" dirty="0" smtClean="0"/>
              <a:t>Lidský </a:t>
            </a:r>
            <a:r>
              <a:rPr lang="cs-CZ" b="1" dirty="0" smtClean="0"/>
              <a:t>organismus musí zpracovat všechnu přijatou DNA, z biopotravin i konvenčních potravin. Riziko je tedy stejné a GMO jej nezvyšuje. </a:t>
            </a:r>
            <a:r>
              <a:rPr lang="cs-CZ" b="1" dirty="0" smtClean="0"/>
              <a:t> 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85800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cs-CZ" dirty="0" smtClean="0"/>
          </a:p>
          <a:p>
            <a:pPr>
              <a:buBlip>
                <a:blip r:embed="rId2"/>
              </a:buBlip>
            </a:pPr>
            <a:r>
              <a:rPr lang="cs-CZ" b="1" dirty="0" smtClean="0"/>
              <a:t>Biopotraviny </a:t>
            </a:r>
            <a:r>
              <a:rPr lang="cs-CZ" b="1" dirty="0" smtClean="0"/>
              <a:t>garantují určitý předepsaný způsob pěstování či chovu s omezeným použitím agrochemikálií, </a:t>
            </a:r>
            <a:r>
              <a:rPr lang="cs-CZ" b="1" dirty="0" smtClean="0">
                <a:solidFill>
                  <a:srgbClr val="FFFF00"/>
                </a:solidFill>
              </a:rPr>
              <a:t>ale nechrání potraviny před sekundárním znečištěním, např. mykotoxiny, pokud není dodržen běžný předepsaný způsob skladování</a:t>
            </a:r>
            <a:r>
              <a:rPr lang="cs-CZ" b="1" dirty="0" smtClean="0">
                <a:solidFill>
                  <a:srgbClr val="FFFF00"/>
                </a:solidFill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Biopotraviny </a:t>
            </a:r>
            <a:r>
              <a:rPr lang="cs-CZ" b="1" dirty="0" smtClean="0"/>
              <a:t>na rozdíl od klasických potravin </a:t>
            </a:r>
            <a:r>
              <a:rPr lang="cs-CZ" b="1" dirty="0" smtClean="0">
                <a:solidFill>
                  <a:srgbClr val="FFFF00"/>
                </a:solidFill>
              </a:rPr>
              <a:t>neobsahují chemická aditiva, </a:t>
            </a:r>
            <a:r>
              <a:rPr lang="cs-CZ" b="1" dirty="0" err="1" smtClean="0">
                <a:solidFill>
                  <a:srgbClr val="FFFF00"/>
                </a:solidFill>
              </a:rPr>
              <a:t>konzervanty</a:t>
            </a:r>
            <a:r>
              <a:rPr lang="cs-CZ" b="1" dirty="0" smtClean="0">
                <a:solidFill>
                  <a:srgbClr val="FFFF00"/>
                </a:solidFill>
              </a:rPr>
              <a:t>, stabilizátory, umělá barviva atd. </a:t>
            </a:r>
            <a:endParaRPr lang="cs-CZ" b="1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b="1" smtClean="0"/>
              <a:t>Je </a:t>
            </a:r>
            <a:r>
              <a:rPr lang="cs-CZ" b="1" dirty="0" smtClean="0"/>
              <a:t>prokázáno, že biopotraviny mají lepší výživnou hodnotu (vyšší obsah vitamínů, zejména vitamínů C a E, vyšší obsah minerálních látek). Ekologicky vypěstovaná zelenina má nižší obsah dusičnanů až o 50% a nižší obsah pesticidů o více než 90% v porovnání s konvenční zeleninou. 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660</TotalTime>
  <Words>517</Words>
  <Application>Microsoft Office PowerPoint</Application>
  <PresentationFormat>Předvádění na obrazovce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Metro</vt:lpstr>
      <vt:lpstr>biopotraviny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biopotraviny</dc:title>
  <dc:creator>Ptacek</dc:creator>
  <cp:lastModifiedBy>Ptacek</cp:lastModifiedBy>
  <cp:revision>4</cp:revision>
  <dcterms:created xsi:type="dcterms:W3CDTF">2016-11-11T14:56:49Z</dcterms:created>
  <dcterms:modified xsi:type="dcterms:W3CDTF">2016-11-12T02:25:08Z</dcterms:modified>
</cp:coreProperties>
</file>