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7" r:id="rId5"/>
    <p:sldId id="270" r:id="rId6"/>
    <p:sldId id="271" r:id="rId7"/>
    <p:sldId id="269" r:id="rId8"/>
    <p:sldId id="272" r:id="rId9"/>
    <p:sldId id="273" r:id="rId10"/>
    <p:sldId id="275" r:id="rId11"/>
    <p:sldId id="276" r:id="rId12"/>
    <p:sldId id="258" r:id="rId13"/>
    <p:sldId id="274" r:id="rId14"/>
    <p:sldId id="26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lářová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-47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02A4118-F19C-4125-B057-AC8CED896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EEFB63F-084E-40D4-BC4A-F5325BB1A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7DC446C-DE21-454A-BE53-194BCDC2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D62D7F6-EA0F-4D46-9540-A130A3938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3FFF34E-026E-4E6A-A828-DAE2FEEA6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0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F7C10D9-C384-4452-A026-273F0AEDC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915BAF03-87C0-4BCA-915C-ADB49F079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4E94AC8F-14C5-4CF7-816E-ABA44C42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2B2D7BA-2A56-48C2-8698-F819A545D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E3BF530-BDE6-45B8-A4A7-6EA69EEA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48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019F76B5-3034-4CDA-94FC-DD27244E3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77ED79CC-FA13-47BE-A91D-5519CE60A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03A189D-6083-42CE-A370-D5DE94C31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C0884E2-4303-477E-80EF-A95241DF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AD5DD4B-8A28-43E6-82C3-830DDC1CA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5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260A6EE-731A-4CEE-8C9D-E82CB2804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132A59F-8A5C-43AB-8023-652C0FF5D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9E9F78E-5CE9-48FD-8765-129A971E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A9D28BE-345C-4C43-8FF3-E90B3205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0148E9B-27C7-4A82-8EBF-CCC2C150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5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A78F2AB-BEEF-4EF0-9010-690287A9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CD8A3F1C-7791-42E3-996A-65DCEC367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047E98E-50E8-4E21-AE1E-DA10567B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FA62462-0458-4A85-A51D-8D268302D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7BA8378-AB51-46E7-804B-C7767E65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29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C65D539-22CF-4398-A2D7-3683F23B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34496EF-E67B-4DE5-A15B-65D4D82C9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F675097D-D3BC-4FCE-8CAD-22C44787F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531D98ED-B45C-4003-A86C-93664DE00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E335082B-EDFC-49E0-8BE2-D25AF8BE0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5082FFC6-1664-46C0-AE73-FDBCD48B9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7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8DFC1E2-19E1-4647-93D8-EFBF6CA1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49B82C42-0C7F-4DF8-9B11-A45AEB312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0B59205E-8CDC-4A45-B8ED-B3D4A6651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1CA0D3FB-45EA-468A-A5CE-AB6ACCCFA8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91D61E5F-E915-4FDD-BC13-8B6FF5119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63D65865-E169-4537-93CF-C27D3BAC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78AE3C50-2BA6-42AB-B440-6CEE6866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33916A43-D2CE-4DAF-9615-F8531A00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89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C160F07-4CD0-49C6-B0D0-FAF526C51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10CA0AA8-EE95-40FA-A589-F46EEF963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92CA7140-1707-4034-BCC2-004605BF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3E5B28FD-72AC-45AE-A191-5D73F2E0B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48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C437ABD1-51E5-4B2D-BF4D-CACAF7A51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066C3405-6A9A-4131-8BE0-3902FA1F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646A1A19-6E2C-4E0D-B294-1C09AC83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406352A-3BC1-4A6D-A300-9E9C5069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963C440-1D8F-4923-A885-E408B726D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3BC1DE3-73C2-4C4E-9E22-DBB170F37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3672FA75-89D0-47FF-9DA1-7F8B50F4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0B73B1BD-2B98-4322-9290-610A711B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491D2C4-B0F9-4001-8D31-615962C2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85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D05BE0B-72F2-49D0-9D5B-E55C5A97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1A810368-64A1-464E-933F-1D18043AA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7FEE9F15-486D-40CD-AE9A-5E17B41ED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1C7FD5F0-4EF1-4A9D-A3BB-F9480D8CF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E2CB770A-61C0-4A37-A58D-B527B9ACC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C4AD3C5D-AEAD-4D98-9788-215CA4E12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90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3BEB8980-0827-4477-A655-524038F9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9B136592-2AA0-46CB-B47C-9BB7F1203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8DE8F09-E1FA-4903-856C-74BE56F8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42D1-63AD-4BA3-8F63-C464941EAB62}" type="datetimeFigureOut">
              <a:rPr lang="cs-CZ" smtClean="0"/>
              <a:t>13.8.2020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DC836EF-3B33-4B24-9B8D-8863CFBBF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3AE615CC-7C08-4C14-8EEE-0D47925D4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33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="" xmlns:a16="http://schemas.microsoft.com/office/drawing/2014/main" id="{59BDAC7A-6EF2-4A1D-A2D4-C5879A7D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Přívlastek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="" xmlns:a16="http://schemas.microsoft.com/office/drawing/2014/main" id="{6FC41BB4-3B5E-43DB-BA76-EA4C2BFEA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Přívlastek je větný </a:t>
            </a:r>
            <a:r>
              <a:rPr lang="cs-CZ" dirty="0" smtClean="0"/>
              <a:t>člen </a:t>
            </a:r>
            <a:r>
              <a:rPr lang="cs-CZ" dirty="0">
                <a:solidFill>
                  <a:srgbClr val="FF0000"/>
                </a:solidFill>
              </a:rPr>
              <a:t>rozvíjející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Vyjadřuje </a:t>
            </a:r>
            <a:r>
              <a:rPr lang="cs-CZ" dirty="0"/>
              <a:t>v širokém slova </a:t>
            </a:r>
            <a:r>
              <a:rPr lang="cs-CZ" dirty="0" smtClean="0"/>
              <a:t>smyslu </a:t>
            </a:r>
            <a:r>
              <a:rPr lang="cs-CZ" dirty="0">
                <a:solidFill>
                  <a:srgbClr val="FF0000"/>
                </a:solidFill>
              </a:rPr>
              <a:t>vlastnost toho, co pojmenovává řídící jméno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Může být vyjádřen </a:t>
            </a:r>
            <a:r>
              <a:rPr lang="cs-CZ" dirty="0">
                <a:solidFill>
                  <a:srgbClr val="FF0000"/>
                </a:solidFill>
              </a:rPr>
              <a:t>všemi </a:t>
            </a:r>
            <a:r>
              <a:rPr lang="cs-CZ" dirty="0" smtClean="0">
                <a:solidFill>
                  <a:srgbClr val="FF0000"/>
                </a:solidFill>
              </a:rPr>
              <a:t>ohebnými </a:t>
            </a:r>
            <a:r>
              <a:rPr lang="cs-CZ" dirty="0" smtClean="0"/>
              <a:t>slovními druhy, </a:t>
            </a:r>
            <a:r>
              <a:rPr lang="cs-CZ" dirty="0" smtClean="0">
                <a:solidFill>
                  <a:srgbClr val="FF0000"/>
                </a:solidFill>
              </a:rPr>
              <a:t>slovesným infinitivem i příslovcem </a:t>
            </a:r>
            <a:r>
              <a:rPr lang="cs-CZ" dirty="0" smtClean="0"/>
              <a:t>(to platí jen pro přívlastek neshodný).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="" xmlns:a16="http://schemas.microsoft.com/office/drawing/2014/main" id="{0A747578-8E1B-4FE5-B9DE-9A313A50C44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několikanásobný a postupně rozvíjející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Přívlastek postupně rozvíjející vyjadřuje jednu postupně upřesňovanou vlastnost. Členy přívlastku postupně rozvíjejícího jsou v takovém vztahu, že slovo stojící hned před podstatným jménem rozvíjí pouze podstatné jméno, slova další rozvíjejí vždy celé spojení před sebou.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Projížděli jsme </a:t>
            </a:r>
            <a:r>
              <a:rPr lang="cs-CZ" dirty="0" smtClean="0">
                <a:solidFill>
                  <a:srgbClr val="FF0000"/>
                </a:solidFill>
              </a:rPr>
              <a:t>večerními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přeplněnými městskými </a:t>
            </a:r>
            <a:r>
              <a:rPr lang="cs-CZ" dirty="0" smtClean="0"/>
              <a:t>ulicemi.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400" dirty="0" smtClean="0"/>
              <a:t>slovo </a:t>
            </a:r>
            <a:r>
              <a:rPr lang="cs-CZ" sz="2400" i="1" dirty="0" smtClean="0">
                <a:solidFill>
                  <a:srgbClr val="FF0000"/>
                </a:solidFill>
              </a:rPr>
              <a:t>městskými</a:t>
            </a:r>
            <a:r>
              <a:rPr lang="cs-CZ" sz="2400" dirty="0" smtClean="0"/>
              <a:t> rozvíjí podstatné jméno </a:t>
            </a:r>
            <a:r>
              <a:rPr lang="cs-CZ" sz="2400" i="1" dirty="0" smtClean="0"/>
              <a:t>ulicemi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slovo </a:t>
            </a:r>
            <a:r>
              <a:rPr lang="cs-CZ" sz="2400" i="1" dirty="0" smtClean="0">
                <a:solidFill>
                  <a:srgbClr val="FF0000"/>
                </a:solidFill>
              </a:rPr>
              <a:t>přeplněnými</a:t>
            </a:r>
            <a:r>
              <a:rPr lang="cs-CZ" sz="2400" dirty="0" smtClean="0"/>
              <a:t> rozvíjí celé spojení </a:t>
            </a:r>
            <a:r>
              <a:rPr lang="cs-CZ" sz="2400" i="1" dirty="0" smtClean="0"/>
              <a:t>městskými ulicemi 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slovo </a:t>
            </a:r>
            <a:r>
              <a:rPr lang="cs-CZ" sz="2400" i="1" dirty="0" smtClean="0">
                <a:solidFill>
                  <a:srgbClr val="FF0000"/>
                </a:solidFill>
              </a:rPr>
              <a:t>večerními</a:t>
            </a:r>
            <a:r>
              <a:rPr lang="cs-CZ" sz="2400" dirty="0" smtClean="0"/>
              <a:t> rozvíjí celé spojení </a:t>
            </a:r>
            <a:r>
              <a:rPr lang="cs-CZ" sz="2400" i="1" dirty="0" smtClean="0"/>
              <a:t>přeplněnými městskými ulicemi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061100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několikanásobný a postupně rozvíjející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Přívlastek </a:t>
            </a:r>
            <a:r>
              <a:rPr lang="cs-CZ" b="1" dirty="0" smtClean="0"/>
              <a:t>několikanásobný</a:t>
            </a:r>
            <a:r>
              <a:rPr lang="cs-CZ" dirty="0" smtClean="0"/>
              <a:t> vyjadřuje na sobě nezávislé vlastnosti. Jeho části mohou být v poměru slučovacím, stupňovacím, vylučovacím i odporovacím: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Mám ráda </a:t>
            </a:r>
            <a:r>
              <a:rPr lang="cs-CZ" dirty="0" smtClean="0">
                <a:solidFill>
                  <a:srgbClr val="FF0000"/>
                </a:solidFill>
              </a:rPr>
              <a:t>jarní i letní </a:t>
            </a:r>
            <a:r>
              <a:rPr lang="cs-CZ" dirty="0" smtClean="0"/>
              <a:t>květiny.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Mám ráda </a:t>
            </a:r>
            <a:r>
              <a:rPr lang="cs-CZ" dirty="0" smtClean="0">
                <a:solidFill>
                  <a:srgbClr val="FF0000"/>
                </a:solidFill>
              </a:rPr>
              <a:t>nejen jarní, ale i letní </a:t>
            </a:r>
            <a:r>
              <a:rPr lang="cs-CZ" dirty="0" smtClean="0"/>
              <a:t>květiny.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Na obraze mají být </a:t>
            </a:r>
            <a:r>
              <a:rPr lang="cs-CZ" dirty="0" smtClean="0">
                <a:solidFill>
                  <a:srgbClr val="FF0000"/>
                </a:solidFill>
              </a:rPr>
              <a:t>buď jarní, nebo letní </a:t>
            </a:r>
            <a:r>
              <a:rPr lang="cs-CZ" dirty="0" smtClean="0"/>
              <a:t>květiny.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K narozeninám bych jí chtěla dán </a:t>
            </a:r>
            <a:r>
              <a:rPr lang="cs-CZ" dirty="0" smtClean="0">
                <a:solidFill>
                  <a:srgbClr val="FF0000"/>
                </a:solidFill>
              </a:rPr>
              <a:t>nikoliv jarní, ale letní </a:t>
            </a:r>
            <a:r>
              <a:rPr lang="cs-CZ" dirty="0" smtClean="0"/>
              <a:t>květiny.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20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6D695B6-B0CF-4FE6-9B45-1662C838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volný a těsný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C58FEB3-C6F0-4F01-AA3C-CBB18F5C7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Podle těsnosti významového vztahu k řídícímu jménu </a:t>
            </a:r>
            <a:r>
              <a:rPr lang="cs-CZ" dirty="0" smtClean="0"/>
              <a:t>rozlišujeme </a:t>
            </a:r>
            <a:r>
              <a:rPr lang="cs-CZ" dirty="0">
                <a:solidFill>
                  <a:srgbClr val="FF0000"/>
                </a:solidFill>
              </a:rPr>
              <a:t>přívlastek volný a přívlastek </a:t>
            </a:r>
            <a:r>
              <a:rPr lang="cs-CZ" dirty="0" smtClean="0">
                <a:solidFill>
                  <a:srgbClr val="FF0000"/>
                </a:solidFill>
              </a:rPr>
              <a:t>těsný.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Rozhodovat, zda je přívlastek volný, nebo těsný, má smysl u rozvitého přívlastku shodného, který stojí za jménem.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 smtClean="0"/>
              <a:t>Sleva na jízdném se týká cestujících </a:t>
            </a:r>
            <a:r>
              <a:rPr lang="cs-CZ" i="1" dirty="0" smtClean="0">
                <a:solidFill>
                  <a:srgbClr val="0070C0"/>
                </a:solidFill>
              </a:rPr>
              <a:t>starších</a:t>
            </a:r>
            <a:r>
              <a:rPr lang="cs-CZ" i="1" dirty="0" smtClean="0"/>
              <a:t> než 65 let</a:t>
            </a:r>
            <a:r>
              <a:rPr lang="cs-CZ" dirty="0" smtClean="0"/>
              <a:t>. – PŘÍVLASTEK TĚSNÝ.</a:t>
            </a:r>
          </a:p>
          <a:p>
            <a:r>
              <a:rPr lang="cs-CZ" i="1" dirty="0" smtClean="0"/>
              <a:t>Projížděli jsme osvětlenými večerními ulicemi města, </a:t>
            </a:r>
            <a:r>
              <a:rPr lang="cs-CZ" i="1" dirty="0" smtClean="0">
                <a:solidFill>
                  <a:srgbClr val="0070C0"/>
                </a:solidFill>
              </a:rPr>
              <a:t>plnými</a:t>
            </a:r>
            <a:r>
              <a:rPr lang="cs-CZ" i="1" dirty="0" smtClean="0"/>
              <a:t> chodců a různých dopravních prostředků. </a:t>
            </a:r>
            <a:r>
              <a:rPr lang="cs-CZ" dirty="0" smtClean="0"/>
              <a:t>– PŘÍVLASTEK VOLNÝ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8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6D695B6-B0CF-4FE6-9B45-1662C838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C58FEB3-C6F0-4F01-AA3C-CBB18F5C7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Podle těsnosti významového vztahu k řídícímu jménu </a:t>
            </a:r>
            <a:r>
              <a:rPr lang="cs-CZ" dirty="0" smtClean="0"/>
              <a:t>rozlišujeme </a:t>
            </a:r>
            <a:r>
              <a:rPr lang="cs-CZ" dirty="0">
                <a:solidFill>
                  <a:srgbClr val="FF0000"/>
                </a:solidFill>
              </a:rPr>
              <a:t>přívlastek volný a přívlastek </a:t>
            </a:r>
            <a:r>
              <a:rPr lang="cs-CZ" dirty="0" smtClean="0">
                <a:solidFill>
                  <a:srgbClr val="FF0000"/>
                </a:solidFill>
              </a:rPr>
              <a:t>těsný.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Rozhodovat, zda je přívlastek volný, nebo těsný, má smysl u rozvitého přívlastku shodného, který stojí za jménem.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 smtClean="0"/>
              <a:t>Sleva na jízdném se týká cestujících </a:t>
            </a:r>
            <a:r>
              <a:rPr lang="cs-CZ" i="1" dirty="0" smtClean="0">
                <a:solidFill>
                  <a:srgbClr val="0070C0"/>
                </a:solidFill>
              </a:rPr>
              <a:t>starších</a:t>
            </a:r>
            <a:r>
              <a:rPr lang="cs-CZ" i="1" dirty="0" smtClean="0"/>
              <a:t> než 65 let</a:t>
            </a:r>
            <a:r>
              <a:rPr lang="cs-CZ" dirty="0" smtClean="0"/>
              <a:t>. – PŘÍVLASTEK TĚSNÝ.</a:t>
            </a:r>
          </a:p>
          <a:p>
            <a:r>
              <a:rPr lang="cs-CZ" i="1" dirty="0" smtClean="0"/>
              <a:t>Projížděli jsme osvětlenými večerními ulicemi města, </a:t>
            </a:r>
            <a:r>
              <a:rPr lang="cs-CZ" i="1" dirty="0" smtClean="0">
                <a:solidFill>
                  <a:srgbClr val="0070C0"/>
                </a:solidFill>
              </a:rPr>
              <a:t>plnými</a:t>
            </a:r>
            <a:r>
              <a:rPr lang="cs-CZ" i="1" dirty="0" smtClean="0"/>
              <a:t> chodců a různých dopravních prostředků. </a:t>
            </a:r>
            <a:r>
              <a:rPr lang="cs-CZ" dirty="0" smtClean="0"/>
              <a:t>– PŘÍVLASTEK VOLNÝ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88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6EAF7B1-2AB4-4F59-92A6-643BCBAB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volný a těsný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6BDDC5B-3751-46B3-B325-A4BAB2754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Přívlastek těsný </a:t>
            </a:r>
            <a:r>
              <a:rPr lang="cs-CZ" dirty="0"/>
              <a:t>je relevantní (rozhodující) </a:t>
            </a:r>
            <a:r>
              <a:rPr lang="cs-CZ" dirty="0" smtClean="0"/>
              <a:t>pro význam věty, tj. je pro ni nezbytný.</a:t>
            </a:r>
            <a:endParaRPr lang="cs-CZ" dirty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 smtClean="0"/>
              <a:t>	Sleva </a:t>
            </a:r>
            <a:r>
              <a:rPr lang="cs-CZ" i="1" dirty="0"/>
              <a:t>na jízdném se týká cestujících </a:t>
            </a:r>
            <a:r>
              <a:rPr lang="cs-CZ" i="1" dirty="0">
                <a:solidFill>
                  <a:srgbClr val="0070C0"/>
                </a:solidFill>
              </a:rPr>
              <a:t>starších</a:t>
            </a:r>
            <a:r>
              <a:rPr lang="cs-CZ" i="1" dirty="0"/>
              <a:t> než 65 let</a:t>
            </a:r>
            <a:r>
              <a:rPr lang="cs-CZ" dirty="0"/>
              <a:t>. – </a:t>
            </a:r>
            <a:r>
              <a:rPr lang="cs-CZ" dirty="0" smtClean="0"/>
              <a:t>PŘÍVLASTEK 	TĚSNÝ. – při vynechání přívlastkové vazby by měla 						věta zcela jiný význam, resp. podávala by zcela odlišnou informaci.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Projížděli </a:t>
            </a:r>
            <a:r>
              <a:rPr lang="cs-CZ" i="1" dirty="0"/>
              <a:t>jsme osvětlenými večerními ulicemi města, </a:t>
            </a:r>
            <a:r>
              <a:rPr lang="cs-CZ" i="1" dirty="0">
                <a:solidFill>
                  <a:srgbClr val="0070C0"/>
                </a:solidFill>
              </a:rPr>
              <a:t>plnými</a:t>
            </a:r>
            <a:r>
              <a:rPr lang="cs-CZ" i="1" dirty="0"/>
              <a:t> chodců a </a:t>
            </a:r>
            <a:r>
              <a:rPr lang="cs-CZ" i="1" dirty="0" smtClean="0"/>
              <a:t>	různých </a:t>
            </a:r>
            <a:r>
              <a:rPr lang="cs-CZ" i="1" dirty="0"/>
              <a:t>dopravních prostředků. </a:t>
            </a:r>
            <a:r>
              <a:rPr lang="cs-CZ" dirty="0"/>
              <a:t>– PŘÍVLASTEK </a:t>
            </a:r>
            <a:r>
              <a:rPr lang="cs-CZ" dirty="0" smtClean="0"/>
              <a:t>VOLNÝ – dokresluje 						podobu města, ale při jeho vynechání věta základní 					význam nemění, nepodává odlišnou informaci.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6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Přívlastek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Závisí na </a:t>
            </a:r>
            <a:r>
              <a:rPr lang="cs-CZ" altLang="cs-CZ" dirty="0">
                <a:solidFill>
                  <a:srgbClr val="FF0000"/>
                </a:solidFill>
              </a:rPr>
              <a:t>podstatném jméně 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méně často na zájmenu: </a:t>
            </a:r>
            <a:r>
              <a:rPr lang="cs-CZ" altLang="cs-CZ" u="sng" dirty="0"/>
              <a:t>nic </a:t>
            </a:r>
            <a:r>
              <a:rPr lang="cs-CZ" altLang="cs-CZ" u="sng" dirty="0">
                <a:solidFill>
                  <a:srgbClr val="FF0000"/>
                </a:solidFill>
              </a:rPr>
              <a:t>nového</a:t>
            </a:r>
            <a:endParaRPr lang="cs-CZ" altLang="cs-CZ" u="sng" dirty="0"/>
          </a:p>
          <a:p>
            <a:pPr marL="0" indent="0">
              <a:buNone/>
            </a:pPr>
            <a:r>
              <a:rPr lang="cs-CZ" altLang="cs-CZ" dirty="0"/>
              <a:t>méně často na číslovce: </a:t>
            </a:r>
            <a:r>
              <a:rPr lang="cs-CZ" altLang="cs-CZ" u="sng" dirty="0">
                <a:solidFill>
                  <a:srgbClr val="FF0000"/>
                </a:solidFill>
              </a:rPr>
              <a:t>velká</a:t>
            </a:r>
            <a:r>
              <a:rPr lang="cs-CZ" altLang="cs-CZ" u="sng" dirty="0"/>
              <a:t> čtyřka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81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DAF379A-5CD4-475B-96B9-B6D156EC2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(pokračování)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0C9442B-2CEF-45FB-9E45-299D3D70D5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Podle </a:t>
            </a:r>
            <a:r>
              <a:rPr lang="cs-CZ" b="1" dirty="0"/>
              <a:t>gramatického</a:t>
            </a:r>
            <a:r>
              <a:rPr lang="cs-CZ" dirty="0"/>
              <a:t> vztahu k řídícímu jménu rozlišujeme: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počtu členů v přívlastku rozlišujeme: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To však platí pouze pro přívlastek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FE19F11D-DBCB-4361-B0D6-1FAF31054F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přívlastek shodný a přívlastek neshodný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přívlastek jednoduchý, několikanásobný nebo postupně rozvíjející.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shodný, přívlastek neshodný není postupně rozvíjející.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9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shodný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slovem se vždy </a:t>
            </a:r>
            <a:r>
              <a:rPr lang="cs-CZ" dirty="0" smtClean="0">
                <a:solidFill>
                  <a:srgbClr val="FF0000"/>
                </a:solidFill>
              </a:rPr>
              <a:t>shoduje v pádě </a:t>
            </a:r>
            <a:r>
              <a:rPr lang="cs-CZ" dirty="0" smtClean="0"/>
              <a:t>a většinou i </a:t>
            </a:r>
            <a:r>
              <a:rPr lang="cs-CZ" dirty="0" smtClean="0">
                <a:solidFill>
                  <a:srgbClr val="FF0000"/>
                </a:solidFill>
              </a:rPr>
              <a:t>v rodě a čísle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Přívlastek shodný vyjádřený </a:t>
            </a:r>
            <a:r>
              <a:rPr lang="cs-CZ" b="1" dirty="0" smtClean="0"/>
              <a:t>přídavným jménem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Pozorovali jsme </a:t>
            </a:r>
            <a:r>
              <a:rPr lang="cs-CZ" dirty="0" smtClean="0">
                <a:solidFill>
                  <a:srgbClr val="FF0000"/>
                </a:solidFill>
              </a:rPr>
              <a:t>pasoucí se </a:t>
            </a:r>
            <a:r>
              <a:rPr lang="cs-CZ" dirty="0" smtClean="0"/>
              <a:t>srnky.</a:t>
            </a:r>
            <a:endParaRPr lang="cs-CZ" dirty="0"/>
          </a:p>
          <a:p>
            <a:pPr>
              <a:buNone/>
            </a:pPr>
            <a:r>
              <a:rPr lang="cs-CZ" altLang="cs-CZ" dirty="0" smtClean="0"/>
              <a:t>Děti </a:t>
            </a:r>
            <a:r>
              <a:rPr lang="cs-CZ" altLang="cs-CZ" dirty="0"/>
              <a:t>pozorovaly psa </a:t>
            </a:r>
            <a:r>
              <a:rPr lang="cs-CZ" altLang="cs-CZ" dirty="0">
                <a:solidFill>
                  <a:srgbClr val="FF3300"/>
                </a:solidFill>
              </a:rPr>
              <a:t>hrajícího</a:t>
            </a:r>
            <a:r>
              <a:rPr lang="cs-CZ" altLang="cs-CZ" dirty="0"/>
              <a:t> si na zahradě.</a:t>
            </a:r>
          </a:p>
          <a:p>
            <a:pPr>
              <a:buNone/>
            </a:pPr>
            <a:r>
              <a:rPr lang="cs-CZ" altLang="cs-CZ" dirty="0"/>
              <a:t>Krabice </a:t>
            </a:r>
            <a:r>
              <a:rPr lang="cs-CZ" altLang="cs-CZ" dirty="0">
                <a:solidFill>
                  <a:srgbClr val="FF3300"/>
                </a:solidFill>
              </a:rPr>
              <a:t>vykládaná</a:t>
            </a:r>
            <a:r>
              <a:rPr lang="cs-CZ" altLang="cs-CZ" dirty="0"/>
              <a:t> perletí se přenášela obtížně.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15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shodný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slovem se vždy </a:t>
            </a:r>
            <a:r>
              <a:rPr lang="cs-CZ" dirty="0" smtClean="0">
                <a:solidFill>
                  <a:srgbClr val="FF0000"/>
                </a:solidFill>
              </a:rPr>
              <a:t>shoduje v pádě </a:t>
            </a:r>
            <a:r>
              <a:rPr lang="cs-CZ" dirty="0" smtClean="0"/>
              <a:t>a většinou i </a:t>
            </a:r>
            <a:r>
              <a:rPr lang="cs-CZ" dirty="0" smtClean="0">
                <a:solidFill>
                  <a:srgbClr val="FF0000"/>
                </a:solidFill>
              </a:rPr>
              <a:t>v rodě a čísle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Přívlastek shodný vyjádřený </a:t>
            </a:r>
            <a:r>
              <a:rPr lang="cs-CZ" b="1" dirty="0" smtClean="0"/>
              <a:t>přídavným jménem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Pozorovali jsme </a:t>
            </a:r>
            <a:r>
              <a:rPr lang="cs-CZ" dirty="0" smtClean="0">
                <a:solidFill>
                  <a:srgbClr val="FF0000"/>
                </a:solidFill>
              </a:rPr>
              <a:t>pasoucí se </a:t>
            </a:r>
            <a:r>
              <a:rPr lang="cs-CZ" dirty="0" smtClean="0"/>
              <a:t>srnky.</a:t>
            </a:r>
            <a:endParaRPr lang="cs-CZ" dirty="0"/>
          </a:p>
          <a:p>
            <a:pPr>
              <a:buNone/>
            </a:pPr>
            <a:r>
              <a:rPr lang="cs-CZ" altLang="cs-CZ" dirty="0" smtClean="0"/>
              <a:t>Děti </a:t>
            </a:r>
            <a:r>
              <a:rPr lang="cs-CZ" altLang="cs-CZ" dirty="0"/>
              <a:t>pozorovaly psa </a:t>
            </a:r>
            <a:r>
              <a:rPr lang="cs-CZ" altLang="cs-CZ" dirty="0">
                <a:solidFill>
                  <a:srgbClr val="FF3300"/>
                </a:solidFill>
              </a:rPr>
              <a:t>hrajícího</a:t>
            </a:r>
            <a:r>
              <a:rPr lang="cs-CZ" altLang="cs-CZ" dirty="0"/>
              <a:t> si na zahradě.</a:t>
            </a:r>
          </a:p>
          <a:p>
            <a:pPr>
              <a:buNone/>
            </a:pPr>
            <a:r>
              <a:rPr lang="cs-CZ" altLang="cs-CZ" dirty="0"/>
              <a:t>Krabice </a:t>
            </a:r>
            <a:r>
              <a:rPr lang="cs-CZ" altLang="cs-CZ" dirty="0">
                <a:solidFill>
                  <a:srgbClr val="FF3300"/>
                </a:solidFill>
              </a:rPr>
              <a:t>vykládaná</a:t>
            </a:r>
            <a:r>
              <a:rPr lang="cs-CZ" altLang="cs-CZ" dirty="0"/>
              <a:t> perletí se přenášela obtížně.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7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shodný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slovem se vždy </a:t>
            </a:r>
            <a:r>
              <a:rPr lang="cs-CZ" dirty="0" smtClean="0">
                <a:solidFill>
                  <a:srgbClr val="FF0000"/>
                </a:solidFill>
              </a:rPr>
              <a:t>shoduje v pádě </a:t>
            </a:r>
            <a:r>
              <a:rPr lang="cs-CZ" dirty="0" smtClean="0"/>
              <a:t>a většinou i </a:t>
            </a:r>
            <a:r>
              <a:rPr lang="cs-CZ" dirty="0" smtClean="0">
                <a:solidFill>
                  <a:srgbClr val="FF0000"/>
                </a:solidFill>
              </a:rPr>
              <a:t>v rodě a čísle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Přívlastek shodný vyjádřený </a:t>
            </a:r>
            <a:r>
              <a:rPr lang="cs-CZ" b="1" dirty="0" smtClean="0"/>
              <a:t>číslovkou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Vytáhl z regálu </a:t>
            </a:r>
            <a:r>
              <a:rPr lang="cs-CZ" b="1" dirty="0" smtClean="0">
                <a:solidFill>
                  <a:srgbClr val="FF0000"/>
                </a:solidFill>
              </a:rPr>
              <a:t>tři</a:t>
            </a:r>
            <a:r>
              <a:rPr lang="cs-CZ" dirty="0" smtClean="0"/>
              <a:t> knihy.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Dvacet</a:t>
            </a:r>
            <a:r>
              <a:rPr lang="cs-CZ" dirty="0" smtClean="0"/>
              <a:t> dětí se zvedlo z lavic.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Třetí</a:t>
            </a:r>
            <a:r>
              <a:rPr lang="cs-CZ" dirty="0" smtClean="0"/>
              <a:t> běžec dobíhal do cíle s větší časovou ztrátou.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378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shodný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slovem se vždy </a:t>
            </a:r>
            <a:r>
              <a:rPr lang="cs-CZ" dirty="0" smtClean="0">
                <a:solidFill>
                  <a:srgbClr val="FF0000"/>
                </a:solidFill>
              </a:rPr>
              <a:t>shoduje v pádě </a:t>
            </a:r>
            <a:r>
              <a:rPr lang="cs-CZ" dirty="0" smtClean="0"/>
              <a:t>a většinou i </a:t>
            </a:r>
            <a:r>
              <a:rPr lang="cs-CZ" dirty="0" smtClean="0">
                <a:solidFill>
                  <a:srgbClr val="FF0000"/>
                </a:solidFill>
              </a:rPr>
              <a:t>v rodě a čísle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Přívlastek shodný vyjádřený </a:t>
            </a:r>
            <a:r>
              <a:rPr lang="cs-CZ" b="1" dirty="0" smtClean="0"/>
              <a:t>podstatným jménem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altLang="cs-CZ" dirty="0" smtClean="0"/>
          </a:p>
          <a:p>
            <a:pPr>
              <a:buNone/>
            </a:pPr>
            <a:r>
              <a:rPr lang="cs-CZ" altLang="cs-CZ" dirty="0" smtClean="0"/>
              <a:t>U </a:t>
            </a:r>
            <a:r>
              <a:rPr lang="cs-CZ" altLang="cs-CZ" dirty="0"/>
              <a:t>nás hnízdí sýkory </a:t>
            </a:r>
            <a:r>
              <a:rPr lang="cs-CZ" altLang="cs-CZ" dirty="0">
                <a:solidFill>
                  <a:srgbClr val="FF0000"/>
                </a:solidFill>
              </a:rPr>
              <a:t>koňadry</a:t>
            </a:r>
            <a:r>
              <a:rPr lang="cs-CZ" altLang="cs-CZ" dirty="0">
                <a:solidFill>
                  <a:srgbClr val="FF3300"/>
                </a:solidFill>
              </a:rPr>
              <a:t>.</a:t>
            </a:r>
          </a:p>
          <a:p>
            <a:pPr>
              <a:buNone/>
            </a:pPr>
            <a:r>
              <a:rPr lang="cs-CZ" altLang="cs-CZ" dirty="0"/>
              <a:t>Na Slovensku můžete potkat medvěda </a:t>
            </a:r>
            <a:r>
              <a:rPr lang="cs-CZ" altLang="cs-CZ" dirty="0">
                <a:solidFill>
                  <a:srgbClr val="FF0000"/>
                </a:solidFill>
              </a:rPr>
              <a:t>brtníka</a:t>
            </a:r>
            <a:r>
              <a:rPr lang="cs-CZ" altLang="cs-CZ" dirty="0"/>
              <a:t>.</a:t>
            </a:r>
          </a:p>
          <a:p>
            <a:pPr>
              <a:buNone/>
            </a:pPr>
            <a:r>
              <a:rPr lang="cs-CZ" altLang="cs-CZ" dirty="0"/>
              <a:t>Viděli jsme kvést první jaterník </a:t>
            </a:r>
            <a:r>
              <a:rPr lang="cs-CZ" altLang="cs-CZ" dirty="0">
                <a:solidFill>
                  <a:srgbClr val="FF0000"/>
                </a:solidFill>
              </a:rPr>
              <a:t>podléšku</a:t>
            </a:r>
            <a:r>
              <a:rPr lang="cs-CZ" altLang="cs-CZ" dirty="0"/>
              <a:t>.</a:t>
            </a:r>
          </a:p>
          <a:p>
            <a:pPr>
              <a:buNone/>
            </a:pPr>
            <a:r>
              <a:rPr lang="cs-CZ" altLang="cs-CZ" dirty="0"/>
              <a:t>Les je plný rostlin kapradi </a:t>
            </a:r>
            <a:r>
              <a:rPr lang="cs-CZ" altLang="cs-CZ" dirty="0">
                <a:solidFill>
                  <a:srgbClr val="FF0000"/>
                </a:solidFill>
              </a:rPr>
              <a:t>samce</a:t>
            </a:r>
            <a:r>
              <a:rPr lang="cs-CZ" alt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598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neshodný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jménem se </a:t>
            </a:r>
            <a:r>
              <a:rPr lang="cs-CZ" b="1" dirty="0" smtClean="0"/>
              <a:t>NESHODUJE</a:t>
            </a:r>
            <a:r>
              <a:rPr lang="cs-CZ" dirty="0" smtClean="0"/>
              <a:t>, zůstává nesklonný.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altLang="cs-CZ" dirty="0"/>
              <a:t>Tramvaj zastavuje na </a:t>
            </a:r>
            <a:r>
              <a:rPr lang="cs-CZ" altLang="cs-CZ" dirty="0">
                <a:solidFill>
                  <a:schemeClr val="accent2"/>
                </a:solidFill>
              </a:rPr>
              <a:t>Komenského</a:t>
            </a:r>
            <a:r>
              <a:rPr lang="cs-CZ" altLang="cs-CZ" dirty="0"/>
              <a:t> náměstí. // na náměstí Komenského</a:t>
            </a:r>
          </a:p>
          <a:p>
            <a:pPr>
              <a:buNone/>
            </a:pPr>
            <a:r>
              <a:rPr lang="cs-CZ" altLang="cs-CZ" dirty="0"/>
              <a:t>Auto zaparkovalo v ulici </a:t>
            </a:r>
            <a:r>
              <a:rPr lang="cs-CZ" altLang="cs-CZ" dirty="0">
                <a:solidFill>
                  <a:schemeClr val="accent2"/>
                </a:solidFill>
              </a:rPr>
              <a:t>Vrchlického</a:t>
            </a:r>
            <a:r>
              <a:rPr lang="cs-CZ" altLang="cs-CZ" dirty="0"/>
              <a:t>. // ve </a:t>
            </a:r>
            <a:r>
              <a:rPr lang="cs-CZ" altLang="cs-CZ" dirty="0">
                <a:solidFill>
                  <a:schemeClr val="accent2"/>
                </a:solidFill>
              </a:rPr>
              <a:t>Vrchlického</a:t>
            </a:r>
            <a:r>
              <a:rPr lang="cs-CZ" altLang="cs-CZ" dirty="0"/>
              <a:t> ulici.</a:t>
            </a:r>
          </a:p>
          <a:p>
            <a:pPr>
              <a:buNone/>
            </a:pPr>
            <a:r>
              <a:rPr lang="cs-CZ" altLang="cs-CZ" dirty="0"/>
              <a:t>Projeli jsme celý kraj </a:t>
            </a:r>
            <a:r>
              <a:rPr lang="cs-CZ" altLang="cs-CZ" dirty="0">
                <a:solidFill>
                  <a:schemeClr val="accent2"/>
                </a:solidFill>
              </a:rPr>
              <a:t>Vysočina</a:t>
            </a:r>
            <a:r>
              <a:rPr lang="cs-CZ" altLang="cs-CZ" dirty="0"/>
              <a:t>.</a:t>
            </a:r>
          </a:p>
          <a:p>
            <a:pPr>
              <a:buNone/>
            </a:pPr>
            <a:r>
              <a:rPr lang="cs-CZ" altLang="cs-CZ" dirty="0"/>
              <a:t>Stalo se to na území bývalého okresu </a:t>
            </a:r>
            <a:r>
              <a:rPr lang="cs-CZ" altLang="cs-CZ" dirty="0">
                <a:solidFill>
                  <a:schemeClr val="accent2"/>
                </a:solidFill>
              </a:rPr>
              <a:t>Vyškov</a:t>
            </a:r>
            <a:r>
              <a:rPr lang="cs-CZ" altLang="cs-CZ" dirty="0"/>
              <a:t>.</a:t>
            </a:r>
          </a:p>
          <a:p>
            <a:pPr>
              <a:buNone/>
            </a:pPr>
            <a:r>
              <a:rPr lang="cs-CZ" altLang="cs-CZ" dirty="0"/>
              <a:t>Stavili jsme se ve firmě </a:t>
            </a:r>
            <a:r>
              <a:rPr lang="cs-CZ" altLang="cs-CZ" dirty="0">
                <a:solidFill>
                  <a:schemeClr val="accent2"/>
                </a:solidFill>
              </a:rPr>
              <a:t>Novák a syn</a:t>
            </a:r>
            <a:r>
              <a:rPr lang="cs-CZ" alt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272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neshodný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 řídícím jménem se </a:t>
            </a:r>
            <a:r>
              <a:rPr lang="cs-CZ" b="1" dirty="0" smtClean="0"/>
              <a:t>NESHODUJE</a:t>
            </a:r>
            <a:r>
              <a:rPr lang="cs-CZ" dirty="0" smtClean="0"/>
              <a:t>, zůstává nesklonný.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Infinitivní přívlastek neshodný</a:t>
            </a:r>
          </a:p>
          <a:p>
            <a:pPr>
              <a:buFontTx/>
              <a:buNone/>
            </a:pPr>
            <a:r>
              <a:rPr lang="cs-CZ" altLang="cs-CZ" dirty="0" smtClean="0"/>
              <a:t>Snaha </a:t>
            </a:r>
            <a:r>
              <a:rPr lang="cs-CZ" altLang="cs-CZ" dirty="0">
                <a:solidFill>
                  <a:srgbClr val="FF3300"/>
                </a:solidFill>
              </a:rPr>
              <a:t>prosadit se</a:t>
            </a:r>
          </a:p>
          <a:p>
            <a:pPr>
              <a:buFontTx/>
              <a:buNone/>
            </a:pPr>
            <a:r>
              <a:rPr lang="cs-CZ" altLang="cs-CZ" dirty="0"/>
              <a:t>Zvyk</a:t>
            </a:r>
            <a:r>
              <a:rPr lang="cs-CZ" altLang="cs-CZ" dirty="0">
                <a:solidFill>
                  <a:srgbClr val="FF3300"/>
                </a:solidFill>
              </a:rPr>
              <a:t> vstávat </a:t>
            </a:r>
            <a:r>
              <a:rPr lang="cs-CZ" altLang="cs-CZ" dirty="0"/>
              <a:t>(brzy)</a:t>
            </a:r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Přívlastek neshodný vyjádřený příslovcem</a:t>
            </a:r>
          </a:p>
          <a:p>
            <a:pPr>
              <a:buFontTx/>
              <a:buNone/>
            </a:pPr>
            <a:r>
              <a:rPr lang="cs-CZ" altLang="cs-CZ" dirty="0"/>
              <a:t>Cesta </a:t>
            </a:r>
            <a:r>
              <a:rPr lang="cs-CZ" altLang="cs-CZ" dirty="0">
                <a:solidFill>
                  <a:srgbClr val="FF3300"/>
                </a:solidFill>
              </a:rPr>
              <a:t>domů</a:t>
            </a:r>
          </a:p>
          <a:p>
            <a:pPr>
              <a:buFontTx/>
              <a:buNone/>
            </a:pPr>
            <a:r>
              <a:rPr lang="cs-CZ" altLang="cs-CZ" dirty="0"/>
              <a:t>Místo </a:t>
            </a:r>
            <a:r>
              <a:rPr lang="cs-CZ" altLang="cs-CZ" dirty="0">
                <a:solidFill>
                  <a:srgbClr val="FF3300"/>
                </a:solidFill>
              </a:rPr>
              <a:t>nahoře</a:t>
            </a:r>
            <a:r>
              <a:rPr lang="cs-CZ" alt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7538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617</Words>
  <Application>Microsoft Office PowerPoint</Application>
  <PresentationFormat>Vlastní</PresentationFormat>
  <Paragraphs>111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Přívlastek</vt:lpstr>
      <vt:lpstr>Přívlastek</vt:lpstr>
      <vt:lpstr>Přívlastek (pokračování)</vt:lpstr>
      <vt:lpstr>Přívlastek shodný</vt:lpstr>
      <vt:lpstr>Přívlastek shodný</vt:lpstr>
      <vt:lpstr>Přívlastek shodný</vt:lpstr>
      <vt:lpstr>Přívlastek shodný</vt:lpstr>
      <vt:lpstr>Přívlastek neshodný </vt:lpstr>
      <vt:lpstr>Přívlastek neshodný </vt:lpstr>
      <vt:lpstr>Přívlastek několikanásobný a postupně rozvíjející</vt:lpstr>
      <vt:lpstr>Přívlastek několikanásobný a postupně rozvíjející</vt:lpstr>
      <vt:lpstr>Přívlastek volný a těsný</vt:lpstr>
      <vt:lpstr>Přívlastek</vt:lpstr>
      <vt:lpstr>Přívlastek volný a těsný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</dc:title>
  <dc:creator>Kolářová</dc:creator>
  <cp:lastModifiedBy>Kolarova</cp:lastModifiedBy>
  <cp:revision>13</cp:revision>
  <dcterms:created xsi:type="dcterms:W3CDTF">2020-03-03T11:47:27Z</dcterms:created>
  <dcterms:modified xsi:type="dcterms:W3CDTF">2020-08-13T14:05:13Z</dcterms:modified>
</cp:coreProperties>
</file>