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84" r:id="rId2"/>
    <p:sldId id="418" r:id="rId3"/>
    <p:sldId id="285" r:id="rId4"/>
    <p:sldId id="413" r:id="rId5"/>
    <p:sldId id="289" r:id="rId6"/>
    <p:sldId id="416" r:id="rId7"/>
    <p:sldId id="286" r:id="rId8"/>
    <p:sldId id="335" r:id="rId9"/>
    <p:sldId id="417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5952" cy="6858000"/>
          </a:xfrm>
        </p:spPr>
      </p:pic>
    </p:spTree>
    <p:extLst>
      <p:ext uri="{BB962C8B-B14F-4D97-AF65-F5344CB8AC3E}">
        <p14:creationId xmlns:p14="http://schemas.microsoft.com/office/powerpoint/2010/main" val="150597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Mareš, J. (2013)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Čáp, J. (</a:t>
            </a:r>
            <a:r>
              <a:rPr lang="cs-CZ" dirty="0" smtClean="0"/>
              <a:t>2007 </a:t>
            </a:r>
            <a:r>
              <a:rPr lang="cs-CZ" dirty="0"/>
              <a:t>). </a:t>
            </a:r>
            <a:r>
              <a:rPr lang="cs-CZ" b="1" dirty="0"/>
              <a:t>Psychologie pro učitele</a:t>
            </a:r>
            <a:r>
              <a:rPr lang="cs-CZ" dirty="0"/>
              <a:t>. Vyd. 1. Praha: Portál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Fontana</a:t>
            </a:r>
            <a:r>
              <a:rPr lang="cs-CZ" dirty="0"/>
              <a:t>. D. (</a:t>
            </a:r>
            <a:r>
              <a:rPr lang="cs-CZ" dirty="0" smtClean="0"/>
              <a:t>2003) </a:t>
            </a:r>
            <a:r>
              <a:rPr lang="cs-CZ" b="1" dirty="0"/>
              <a:t>Psychologie ve školní praxi</a:t>
            </a:r>
            <a:r>
              <a:rPr lang="cs-CZ" dirty="0"/>
              <a:t>. Portál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Mareš</a:t>
            </a:r>
            <a:r>
              <a:rPr lang="cs-CZ" dirty="0"/>
              <a:t>, </a:t>
            </a:r>
            <a:r>
              <a:rPr lang="cs-CZ" dirty="0" smtClean="0"/>
              <a:t>J. (1998). </a:t>
            </a:r>
            <a:r>
              <a:rPr lang="cs-CZ" b="1" dirty="0" smtClean="0"/>
              <a:t>Styly </a:t>
            </a:r>
            <a:r>
              <a:rPr lang="cs-CZ" b="1" dirty="0"/>
              <a:t>učení žáků a </a:t>
            </a:r>
            <a:r>
              <a:rPr lang="cs-CZ" b="1" dirty="0" smtClean="0"/>
              <a:t>studentů</a:t>
            </a:r>
            <a:r>
              <a:rPr lang="cs-CZ" dirty="0" smtClean="0"/>
              <a:t>. Praha: Portál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Průcha, J. (2020). </a:t>
            </a:r>
            <a:r>
              <a:rPr lang="cs-CZ" b="1" dirty="0" smtClean="0"/>
              <a:t>Psychologie učen</a:t>
            </a:r>
            <a:r>
              <a:rPr lang="cs-CZ" dirty="0" smtClean="0"/>
              <a:t>í.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4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566" y="-18256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sz="2000" b="1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5566" y="1124744"/>
            <a:ext cx="7860850" cy="4873625"/>
          </a:xfrm>
        </p:spPr>
        <p:txBody>
          <a:bodyPr/>
          <a:lstStyle/>
          <a:p>
            <a:r>
              <a:rPr lang="cs-CZ" i="1" dirty="0" smtClean="0"/>
              <a:t>Psychologický </a:t>
            </a:r>
            <a:r>
              <a:rPr lang="cs-CZ" i="1" dirty="0"/>
              <a:t>slovník</a:t>
            </a:r>
            <a:r>
              <a:rPr lang="cs-CZ" dirty="0"/>
              <a:t>. (Hartl, Hartlová, 2000).</a:t>
            </a:r>
          </a:p>
          <a:p>
            <a:pPr marL="0" indent="0">
              <a:buNone/>
            </a:pPr>
            <a:r>
              <a:rPr lang="cs-CZ" dirty="0" smtClean="0"/>
              <a:t>   Disciplína, která se zabývá psychologickými </a:t>
            </a:r>
          </a:p>
          <a:p>
            <a:pPr marL="0" indent="0">
              <a:buNone/>
            </a:pPr>
            <a:r>
              <a:rPr lang="cs-CZ" dirty="0" smtClean="0"/>
              <a:t>   otázkami vyučování. Využívá poznatky psychologie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/>
              <a:t>v </a:t>
            </a:r>
            <a:r>
              <a:rPr lang="cs-CZ" dirty="0" smtClean="0"/>
              <a:t>didaktice, vychází z poznatků kognitivní</a:t>
            </a:r>
          </a:p>
          <a:p>
            <a:pPr marL="0" indent="0">
              <a:buNone/>
            </a:pPr>
            <a:r>
              <a:rPr lang="cs-CZ" dirty="0" smtClean="0"/>
              <a:t>   psychologie. Podstatou </a:t>
            </a:r>
            <a:r>
              <a:rPr lang="cs-CZ" dirty="0"/>
              <a:t>je poznání, že vzdělávací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procesy </a:t>
            </a:r>
            <a:r>
              <a:rPr lang="cs-CZ" dirty="0"/>
              <a:t>je </a:t>
            </a:r>
            <a:r>
              <a:rPr lang="cs-CZ" dirty="0" smtClean="0"/>
              <a:t>nutno vysvětlovat </a:t>
            </a:r>
            <a:r>
              <a:rPr lang="cs-CZ" dirty="0"/>
              <a:t>z psychologických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zřetelů.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(kognitivní psychologie, biochemické mechanismy paměti a učení, neurofyziologie, ..)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Pedagogický slovník</a:t>
            </a:r>
            <a:r>
              <a:rPr lang="cs-CZ" dirty="0"/>
              <a:t>. (Průcha, J., Walterová, E., Mareš, J. 2003)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Psychodidaktika je interdisciplinární </a:t>
            </a:r>
            <a:r>
              <a:rPr lang="cs-CZ" dirty="0"/>
              <a:t>teorie propojující přístupy a poznatky obecné didaktiky, psychologie učení, kognitivní psychologie, kybernetiky, komunikačních technologií a dalších odvětví.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38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Psychodidaktika </a:t>
            </a:r>
            <a:r>
              <a:rPr lang="cs-CZ" sz="1400" b="1" dirty="0" smtClean="0"/>
              <a:t>(</a:t>
            </a:r>
            <a:r>
              <a:rPr lang="cs-CZ" sz="1400" b="1" dirty="0"/>
              <a:t>90. léta 20. stol., </a:t>
            </a:r>
            <a:r>
              <a:rPr lang="cs-CZ" sz="1400" b="1" dirty="0" err="1"/>
              <a:t>Štech</a:t>
            </a:r>
            <a:r>
              <a:rPr lang="cs-CZ" sz="1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Využití poznatků psychologie v procesu učení a vyučování tak, aby bylo učení a vyučování </a:t>
            </a:r>
            <a:r>
              <a:rPr lang="cs-CZ" dirty="0"/>
              <a:t>efektivní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Koncept celoživotního učení (děti, dospělí)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Efektivní metody učení (žák), vyučování (učitel)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549275" y="615157"/>
            <a:ext cx="8229600" cy="1399032"/>
          </a:xfrm>
        </p:spPr>
        <p:txBody>
          <a:bodyPr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200" cap="none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Psychodidaktika        Didaktika</a:t>
            </a: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sz="4200" cap="none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70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03238" y="17732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– přemýšlení o myšlení, uvědomování si vlastních kognitivních procesů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Řízení</a:t>
            </a:r>
            <a:r>
              <a:rPr lang="cs-CZ" sz="2000" smtClean="0">
                <a:latin typeface="+mj-lt"/>
              </a:rPr>
              <a:t>, autoregulace  </a:t>
            </a:r>
            <a:r>
              <a:rPr lang="cs-CZ" sz="2000" dirty="0" smtClean="0">
                <a:latin typeface="+mj-lt"/>
              </a:rPr>
              <a:t>vlastního učení</a:t>
            </a:r>
          </a:p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rozvíjí žákovské a studentské kompetence k učení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Učit se učit, řešit problémy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Přemýšlet o podstatě pojmů, problémů </a:t>
            </a:r>
            <a:r>
              <a:rPr lang="cs-CZ" sz="2000" dirty="0" smtClean="0">
                <a:latin typeface="Arial" charset="0"/>
              </a:rPr>
              <a:t>..</a:t>
            </a:r>
            <a:r>
              <a:rPr lang="cs-CZ" sz="2000" dirty="0" smtClean="0"/>
              <a:t> </a:t>
            </a:r>
          </a:p>
        </p:txBody>
      </p:sp>
      <p:sp>
        <p:nvSpPr>
          <p:cNvPr id="7270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smtClean="0">
                <a:latin typeface="+mj-lt"/>
              </a:rPr>
              <a:t>Kognice -  vázána na kontext, učení s porozuměním, znalost, interpretace, aplikace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Kognitivní kompetence – porozumět, aplikovat porovnat, vysvětlit,..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Strategie učení, kognitivní styl a učební styl žáka</a:t>
            </a:r>
          </a:p>
          <a:p>
            <a:r>
              <a:rPr lang="cs-CZ" dirty="0" smtClean="0">
                <a:latin typeface="+mj-lt"/>
              </a:rPr>
              <a:t>Vyučovací styl učitele (učitelovo pojetí výuky)</a:t>
            </a:r>
          </a:p>
          <a:p>
            <a:r>
              <a:rPr lang="cs-CZ" dirty="0" smtClean="0">
                <a:latin typeface="+mj-lt"/>
              </a:rPr>
              <a:t>Dětské pojetí učiva, dětské </a:t>
            </a:r>
            <a:r>
              <a:rPr lang="cs-CZ" dirty="0" err="1" smtClean="0">
                <a:latin typeface="+mj-lt"/>
              </a:rPr>
              <a:t>prekoncepty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Pedagogický konstruktivismus, konstruktivní vyučování</a:t>
            </a:r>
          </a:p>
          <a:p>
            <a:r>
              <a:rPr lang="cs-CZ" dirty="0" smtClean="0">
                <a:latin typeface="+mj-lt"/>
              </a:rPr>
              <a:t>Neurofyziologické základy paměti a učení</a:t>
            </a:r>
          </a:p>
          <a:p>
            <a:r>
              <a:rPr lang="cs-CZ" dirty="0" smtClean="0">
                <a:latin typeface="+mj-lt"/>
              </a:rPr>
              <a:t>Školní diagnostika jako nástroj psychodidaktiky</a:t>
            </a:r>
          </a:p>
          <a:p>
            <a:r>
              <a:rPr lang="cs-CZ" dirty="0" smtClean="0">
                <a:latin typeface="+mj-lt"/>
              </a:rPr>
              <a:t>Hodnocení, sebehodnocení</a:t>
            </a:r>
          </a:p>
          <a:p>
            <a:r>
              <a:rPr lang="cs-CZ" dirty="0" smtClean="0">
                <a:latin typeface="+mj-lt"/>
              </a:rPr>
              <a:t>Využití </a:t>
            </a:r>
            <a:r>
              <a:rPr lang="cs-CZ" dirty="0" err="1" smtClean="0">
                <a:latin typeface="+mj-lt"/>
              </a:rPr>
              <a:t>psychodidaktických</a:t>
            </a:r>
            <a:r>
              <a:rPr lang="cs-CZ" dirty="0" smtClean="0">
                <a:latin typeface="+mj-lt"/>
              </a:rPr>
              <a:t> poznatků při učení a vyučování</a:t>
            </a:r>
          </a:p>
          <a:p>
            <a:r>
              <a:rPr lang="cs-CZ" dirty="0" smtClean="0">
                <a:latin typeface="+mj-lt"/>
              </a:rPr>
              <a:t>Postupy efektivní učení a vyučování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94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5422</TotalTime>
  <Words>404</Words>
  <Application>Microsoft Office PowerPoint</Application>
  <PresentationFormat>Předvádění na obrazovce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Wingdings</vt:lpstr>
      <vt:lpstr>Wingdings 2</vt:lpstr>
      <vt:lpstr>Arkýř</vt:lpstr>
      <vt:lpstr>PSYCHODIDAKTIKA</vt:lpstr>
      <vt:lpstr>Prezentace aplikace PowerPoint</vt:lpstr>
      <vt:lpstr>literatura</vt:lpstr>
      <vt:lpstr>literatura</vt:lpstr>
      <vt:lpstr>Psychodidaktika</vt:lpstr>
      <vt:lpstr>psychodidaktika</vt:lpstr>
      <vt:lpstr>Psychodidaktika (90. léta 20. stol., Štech)</vt:lpstr>
      <vt:lpstr>Psychodidaktika        Didaktika  </vt:lpstr>
      <vt:lpstr>Psychodidaktika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198</cp:revision>
  <dcterms:created xsi:type="dcterms:W3CDTF">2010-10-29T12:24:12Z</dcterms:created>
  <dcterms:modified xsi:type="dcterms:W3CDTF">2021-03-02T10:20:32Z</dcterms:modified>
</cp:coreProperties>
</file>