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57C3F-0FB2-4B2E-BA6A-FEEEFF1AF7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57400" y="685801"/>
            <a:ext cx="8115300" cy="3046228"/>
          </a:xfrm>
        </p:spPr>
        <p:txBody>
          <a:bodyPr anchor="b">
            <a:normAutofit/>
          </a:bodyPr>
          <a:lstStyle>
            <a:lvl1pPr algn="ctr">
              <a:defRPr sz="3600"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583AE9-1CC1-4572-A6E5-E97F80E476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7400" y="4114800"/>
            <a:ext cx="8115300" cy="2057400"/>
          </a:xfrm>
        </p:spPr>
        <p:txBody>
          <a:bodyPr/>
          <a:lstStyle>
            <a:lvl1pPr marL="0" indent="0" algn="ctr">
              <a:buNone/>
              <a:defRPr sz="24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04DE7C-68AB-403D-B9D8-7398C292C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EA57E-7C1A-457B-A4CD-5DCEB057B502}" type="datetime1">
              <a:rPr lang="en-US" smtClean="0"/>
              <a:t>10/28/2020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003E50-6613-4D86-AA22-43B14E727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069AB5-A56D-471F-9236-EFA981E2E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8490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2744C-12E6-455B-B646-2EA92DE0E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D71C4D-C062-4EEE-9A9A-31ADCC5C87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44DC97-C26E-407A-9E29-68C52D547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89749-A4CD-447F-8298-2B7988C91CEA}" type="datetime1">
              <a:rPr lang="en-US" smtClean="0"/>
              <a:t>10/28/2020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2E9353-B771-47FF-975E-72337414E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A5A858-B8B2-4364-A7D0-B2E8FAE0A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956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A6BABE-D80C-4F54-A03C-E1F9EBCA83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285191-EF5B-48BE-AB5D-B7BA4C3D09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FA387A-1231-4FE3-8574-D4331A343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444D3-C0BA-4587-A56C-581AB9F841BE}" type="datetime1">
              <a:rPr lang="en-US" smtClean="0"/>
              <a:t>10/28/2020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F21559-4901-4AD3-ABE7-DF0235457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F6C18E-B751-4E7B-9CD8-1BF44DAB8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933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9B412-EBAB-4569-B3D9-6B346BF83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486900" cy="1371600"/>
          </a:xfrm>
        </p:spPr>
        <p:txBody>
          <a:bodyPr>
            <a:normAutofit/>
          </a:bodyPr>
          <a:lstStyle>
            <a:lvl1pPr algn="l">
              <a:defRPr sz="3200"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E7C8AE-B0F4-404F-BCAD-A14C18E50D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AA9CAD-DAFB-4DE3-9C41-7FD03EA8D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AF2CE-4F37-411C-A3EE-BBBE223265BF}" type="datetime1">
              <a:rPr lang="en-US" smtClean="0"/>
              <a:t>10/28/2020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CE3137-8136-46C5-AC2F-49E5F55E4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1AB6EF-A0B1-4706-AE44-253A6B182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416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02F68-BF19-468D-B422-54B6D189F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77407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CBF7D7-84D4-4A39-B44E-9B029EEB1F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641624"/>
            <a:ext cx="10515600" cy="1448026"/>
          </a:xfrm>
        </p:spPr>
        <p:txBody>
          <a:bodyPr/>
          <a:lstStyle>
            <a:lvl1pPr marL="0" indent="0" algn="ctr">
              <a:buNone/>
              <a:defRPr sz="2400" i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E29709-D243-41E8-89FA-62FA7AEB5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83D4-708C-4BB5-B4FD-30CE9FA12FD5}" type="datetime1">
              <a:rPr lang="en-US" smtClean="0"/>
              <a:t>10/28/2020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AB99C0-DC2A-4133-A10D-D43A1E05B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122EFD-A17E-47F5-8AC9-EFD6D813D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482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C668D-BFBE-4765-A294-8303931B5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6071" y="566278"/>
            <a:ext cx="9512429" cy="965458"/>
          </a:xfrm>
        </p:spPr>
        <p:txBody>
          <a:bodyPr/>
          <a:lstStyle>
            <a:lvl1pPr algn="ctr">
              <a:defRPr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B3C212-F55F-4D0D-BFA7-F00A33CAA1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09758" y="2057400"/>
            <a:ext cx="5031521" cy="4119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54BDD7-2575-4E82-887D-DCAF9EB159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65408" y="2057401"/>
            <a:ext cx="5016834" cy="41195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CAECC8-3C3A-4A5D-AB7A-1F99E5023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239B2-65BC-4C2A-A62B-3EABFE9590E4}" type="datetime1">
              <a:rPr lang="en-US" smtClean="0"/>
              <a:t>10/28/2020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47609B-ACA4-4323-9340-C7DB166D7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409EA3-C5C7-4AC6-956A-DB9A3B4F3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710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0CDE0-7431-4F05-AA47-F10EB46C9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276552" cy="1149350"/>
          </a:xfrm>
        </p:spPr>
        <p:txBody>
          <a:bodyPr>
            <a:normAutofit/>
          </a:bodyPr>
          <a:lstStyle>
            <a:lvl1pPr algn="ctr">
              <a:defRPr sz="3200" cap="all" spc="3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D9FFA7-D3EA-4CB8-A471-94235AD625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 i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5360D2-88E8-43C8-92D1-67AB23BBE2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C768F6-20A1-47A1-90FE-903135EEFD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555EC1-268F-4324-A003-3608AA0D84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55C8E4-FCB8-4E06-9C43-0ACD949A7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05F5A-E4A3-476F-A89E-C2B73F2431E4}" type="datetime1">
              <a:rPr lang="en-US" smtClean="0"/>
              <a:t>10/28/2020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B01C005-C973-4D82-942A-334F1D431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FB6186-6570-4DE8-8603-70B0A51DF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972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5ADD3-88C8-4B01-8CC6-808C0E416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634E6A-1390-4101-B78E-759231340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61515-4A26-4F31-9F61-5A10B1FABBFC}" type="datetime1">
              <a:rPr lang="en-US" smtClean="0"/>
              <a:t>10/28/2020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BC7B90-4C99-4653-872A-3572A02DA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B03516-4D31-49D2-9488-33C734A7A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953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0D8488-CF25-431B-A87A-AAF141BD0B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DC65-7D1F-4BAB-9695-F7E734143E14}" type="datetime1">
              <a:rPr lang="en-US" smtClean="0"/>
              <a:t>10/28/2020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2F58E5-C92D-4C64-B867-0576B1EAD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216797-ABEC-4FE0-AFDE-36107B967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198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8F2B0-990D-418E-9D10-2464E9866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881131-AFFD-4339-9F30-D408B5105C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7C47F4-7968-4698-8BD3-A583099FAA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12BC6F-3996-4B2B-B8F2-DD3A82CCF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24077-BD55-4036-8E92-6558FDF3B653}" type="datetime1">
              <a:rPr lang="en-US" smtClean="0"/>
              <a:t>10/28/2020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832E66-581A-4CF2-A40A-4E24FAAC4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3B1C89-C625-4618-81A2-FB34E4DA07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721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1486F-443A-4F2D-AB1F-8B1F4C4DE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A21213-E7FB-406A-B8CD-735AAC7AD0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F41A03-500E-49F7-8D99-A1EAFE4D34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91523D-69E9-4EAE-A610-B3A237B75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225F2-7107-4609-BCC2-77C63064A5E8}" type="datetime1">
              <a:rPr lang="en-US" smtClean="0"/>
              <a:t>10/28/2020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DB852F-4134-4AB5-BA87-483B1E1AD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34C5CB-918E-4A09-8222-D36E37B63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28480-1C08-4458-AD97-0283E6FFD0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276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AA0686-7BAC-45C0-BA30-0D0CBCE5C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4869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4202DE-82CD-407D-8C68-174B0CBB57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599" y="2254103"/>
            <a:ext cx="9486901" cy="39180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54AC9D-6E1B-46D3-959F-A068A1EDBD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9800022" y="3223751"/>
            <a:ext cx="4114801" cy="4105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300" baseline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fld id="{D3FE42E8-8B57-452D-A122-4DCE9AC771EF}" type="datetime1">
              <a:rPr lang="en-US" smtClean="0"/>
              <a:t>10/28/2020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FC0015-9EFB-40F8-BC00-AC2483D609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708136" y="3223750"/>
            <a:ext cx="4114800" cy="4105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300" baseline="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72C732-0E3E-49E0-A72E-D4C08CB445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16340" y="6356350"/>
            <a:ext cx="8718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spc="300">
                <a:solidFill>
                  <a:schemeClr val="tx2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fld id="{F8E28480-1C08-4458-AD97-0283E6FFD0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908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45" r:id="rId6"/>
    <p:sldLayoutId id="2147483741" r:id="rId7"/>
    <p:sldLayoutId id="2147483742" r:id="rId8"/>
    <p:sldLayoutId id="2147483743" r:id="rId9"/>
    <p:sldLayoutId id="2147483744" r:id="rId10"/>
    <p:sldLayoutId id="2147483746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70000"/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SzPct val="70000"/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auth/el/ped/podzim2020/RJ2000/index.qwarp?prejit=5606851#_ftn1" TargetMode="External"/><Relationship Id="rId2" Type="http://schemas.openxmlformats.org/officeDocument/2006/relationships/hyperlink" Target="https://youtu.be/IH_r9Qx8fUo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0103171-0BA0-4AF0-AF05-04AFA1A4AC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2F5C379-7737-4610-9D8C-9B682F3AEE0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950" r="31695" b="-1"/>
          <a:stretch/>
        </p:blipFill>
        <p:spPr>
          <a:xfrm>
            <a:off x="20" y="10"/>
            <a:ext cx="4762480" cy="6857989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E128B901-D4EA-4C4D-A150-23D2A6DEC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09459" y="1"/>
            <a:ext cx="7482541" cy="6857999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A760B08A-B322-4C79-AB6D-7E4246352E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0200" y="685800"/>
            <a:ext cx="6099101" cy="5486400"/>
          </a:xfrm>
          <a:prstGeom prst="rect">
            <a:avLst/>
          </a:prstGeom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8623D7-D0CC-4A07-B1DA-05EB91E0F6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1371599"/>
            <a:ext cx="4762500" cy="2360429"/>
          </a:xfrm>
        </p:spPr>
        <p:txBody>
          <a:bodyPr>
            <a:normAutofit/>
          </a:bodyPr>
          <a:lstStyle/>
          <a:p>
            <a:r>
              <a:rPr lang="ru-RU" dirty="0"/>
              <a:t>Дидактические средства обучения</a:t>
            </a:r>
          </a:p>
        </p:txBody>
      </p:sp>
    </p:spTree>
    <p:extLst>
      <p:ext uri="{BB962C8B-B14F-4D97-AF65-F5344CB8AC3E}">
        <p14:creationId xmlns:p14="http://schemas.microsoft.com/office/powerpoint/2010/main" val="5108552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9CD6474-47AA-4D47-AF35-32FA3089BD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1FEFA6-7D4F-4746-AE64-D4D52FE76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75000"/>
              <a:lumOff val="25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F8DA3CF-9D4B-403A-9AD4-BB177DAB6C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5800" y="685800"/>
            <a:ext cx="10820400" cy="5486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97B3985-2784-48D3-8156-DDA539FDBE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099930"/>
            <a:ext cx="9486901" cy="4678864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Благодаря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возможности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подключения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различного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оборудования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и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разнообразию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устанавливаемых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программ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сегодня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компьютер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можно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использовать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как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визуальное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аудиальное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или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аудиовизуальное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средство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а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также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в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качестве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интерактивного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дидактического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средства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в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более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широком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смысле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Компактные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размеры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современных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компьютеров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ноутбук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нетбук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планшетный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компьютер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),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их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надёжность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и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совместимость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с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другими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техническими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средствами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делают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компьютер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удобным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и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эффективным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средством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обучения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20041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FF9146B-4CCD-4CDB-AB9C-458005307E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1FEFA6-7D4F-4746-AE64-D4D52FE76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F8DA3CF-9D4B-403A-9AD4-BB177DAB6C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5800" y="685800"/>
            <a:ext cx="10820400" cy="5486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9BA8C4E-967E-48BA-B46D-4720FFB0A9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17983"/>
            <a:ext cx="9486901" cy="432891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Основным дидактическим средством обучения русскому языку в основной школе в настоящее время являются учебно-методические комплексы.</a:t>
            </a:r>
            <a:endParaRPr lang="ru-RU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4255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FF9146B-4CCD-4CDB-AB9C-458005307E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1FEFA6-7D4F-4746-AE64-D4D52FE76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F8DA3CF-9D4B-403A-9AD4-BB177DAB6C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5800" y="685800"/>
            <a:ext cx="10820400" cy="5486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ADF60A2-8921-482F-B5F5-4F4EAE33F6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7618" y="1490639"/>
            <a:ext cx="9486901" cy="3540642"/>
          </a:xfrm>
        </p:spPr>
        <p:txBody>
          <a:bodyPr>
            <a:normAutofit/>
          </a:bodyPr>
          <a:lstStyle/>
          <a:p>
            <a:pPr marL="0" indent="0">
              <a:buNone/>
            </a:pPr>
            <a:br>
              <a:rPr lang="cs-CZ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cs-CZ" sz="32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Дидактические</a:t>
            </a:r>
            <a:r>
              <a:rPr lang="cs-CZ" sz="3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32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средства</a:t>
            </a:r>
            <a:r>
              <a:rPr lang="cs-CZ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- </a:t>
            </a:r>
            <a:r>
              <a:rPr lang="cs-CZ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это</a:t>
            </a:r>
            <a:r>
              <a:rPr lang="cs-CZ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комплекс</a:t>
            </a:r>
            <a:r>
              <a:rPr lang="cs-CZ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пособий</a:t>
            </a:r>
            <a:r>
              <a:rPr lang="cs-CZ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</a:t>
            </a:r>
            <a:r>
              <a:rPr lang="cs-CZ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материалов</a:t>
            </a:r>
            <a:r>
              <a:rPr lang="cs-CZ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и </a:t>
            </a:r>
            <a:r>
              <a:rPr lang="cs-CZ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технических</a:t>
            </a:r>
            <a:r>
              <a:rPr lang="cs-CZ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приспособлений</a:t>
            </a:r>
            <a:r>
              <a:rPr lang="cs-CZ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с </a:t>
            </a:r>
            <a:r>
              <a:rPr lang="cs-CZ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помощью</a:t>
            </a:r>
            <a:r>
              <a:rPr lang="cs-CZ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которых</a:t>
            </a:r>
            <a:r>
              <a:rPr lang="cs-CZ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осуществляется</a:t>
            </a:r>
            <a:r>
              <a:rPr lang="cs-CZ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деятельность</a:t>
            </a:r>
            <a:r>
              <a:rPr lang="cs-CZ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преподавателя</a:t>
            </a:r>
            <a:r>
              <a:rPr lang="cs-CZ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по</a:t>
            </a:r>
            <a:r>
              <a:rPr lang="cs-CZ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обучению</a:t>
            </a:r>
            <a:r>
              <a:rPr lang="cs-CZ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языку</a:t>
            </a:r>
            <a:r>
              <a:rPr lang="cs-CZ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и </a:t>
            </a:r>
            <a:r>
              <a:rPr lang="cs-CZ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деятельность</a:t>
            </a:r>
            <a:r>
              <a:rPr lang="cs-CZ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учащися</a:t>
            </a:r>
            <a:r>
              <a:rPr lang="cs-CZ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по</a:t>
            </a:r>
            <a:r>
              <a:rPr lang="cs-CZ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изучению</a:t>
            </a:r>
            <a:r>
              <a:rPr lang="cs-CZ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cs-CZ" sz="3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языка</a:t>
            </a:r>
            <a:r>
              <a:rPr lang="ru-RU" sz="3200" dirty="0"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  <a:endParaRPr lang="ru-RU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9679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9CD6474-47AA-4D47-AF35-32FA3089BD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1FEFA6-7D4F-4746-AE64-D4D52FE76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75000"/>
              <a:lumOff val="25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F8DA3CF-9D4B-403A-9AD4-BB177DAB6C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5800" y="685800"/>
            <a:ext cx="10820400" cy="5486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00AEF8F-6EAB-4C8C-AFCC-9C53419984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166191"/>
            <a:ext cx="9486901" cy="4612603"/>
          </a:xfrm>
        </p:spPr>
        <p:txBody>
          <a:bodyPr>
            <a:normAutofit lnSpcReduction="10000"/>
          </a:bodyPr>
          <a:lstStyle/>
          <a:p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Дидактические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средства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чаще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всего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классифицируются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в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зависимости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от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того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через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какие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органы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чувств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и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способы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подачи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информации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происходит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их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влияние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на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учебный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процесс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этому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признаку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дидактические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средства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можно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подразделить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на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визуальные</a:t>
            </a:r>
            <a:endParaRPr lang="ru-RU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аудиальные</a:t>
            </a:r>
            <a:endParaRPr lang="ru-RU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аудиовизуальные</a:t>
            </a:r>
            <a:endParaRPr lang="ru-RU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cs-CZ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технические</a:t>
            </a:r>
            <a:endParaRPr lang="ru-RU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интерактивные</a:t>
            </a: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ru-RU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универсальные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6942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5B098B6-88A1-4935-AF43-01286C94CF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94DEED-5E0F-4E41-A445-58C14864C3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26781" y="1663995"/>
            <a:ext cx="3390900" cy="354330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0F5B8B-29EA-4FC0-AFF4-4F3C436E5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6781" y="2057401"/>
            <a:ext cx="3390900" cy="2743200"/>
          </a:xfrm>
        </p:spPr>
        <p:txBody>
          <a:bodyPr anchor="ctr">
            <a:normAutofit/>
          </a:bodyPr>
          <a:lstStyle/>
          <a:p>
            <a:pPr algn="ctr"/>
            <a:r>
              <a:rPr lang="ru-RU" dirty="0">
                <a:solidFill>
                  <a:schemeClr val="bg2"/>
                </a:solidFill>
              </a:rPr>
              <a:t>Визуальные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ACF965A-C3F5-4668-84CB-0FEAA876F2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1" y="579473"/>
            <a:ext cx="5410200" cy="5762847"/>
          </a:xfrm>
        </p:spPr>
        <p:txBody>
          <a:bodyPr anchor="ctr">
            <a:normAutofit/>
          </a:bodyPr>
          <a:lstStyle/>
          <a:p>
            <a:pPr marL="0" marR="0" indent="0" algn="just">
              <a:spcBef>
                <a:spcPts val="0"/>
              </a:spcBef>
              <a:spcAft>
                <a:spcPts val="1000"/>
              </a:spcAft>
              <a:buNone/>
            </a:pP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ru-RU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1000"/>
              </a:spcAft>
              <a:buNone/>
            </a:pP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 </a:t>
            </a:r>
            <a:r>
              <a:rPr lang="cs-CZ" b="1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печатные</a:t>
            </a:r>
            <a:r>
              <a:rPr lang="cs-CZ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b="1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текстовые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средства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учебники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и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учебные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пособия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печатные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рабочие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тетради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словари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справочники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1000"/>
              </a:spcAft>
              <a:buNone/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 </a:t>
            </a:r>
            <a:r>
              <a:rPr lang="cs-CZ" b="1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простые</a:t>
            </a:r>
            <a:r>
              <a:rPr lang="cs-CZ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b="1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визуальные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средства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натуральные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объекты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модели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макеты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муляжи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репродукции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таблицы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схемы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диаграммы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карты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и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т.д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.;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1000"/>
              </a:spcAft>
              <a:buNone/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 </a:t>
            </a:r>
            <a:r>
              <a:rPr lang="cs-CZ" b="1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технические</a:t>
            </a:r>
            <a:r>
              <a:rPr lang="cs-CZ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b="1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визуальные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средства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мультимедийные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электронные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средства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например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слайд-презентации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);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1129341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F5B098B6-88A1-4935-AF43-01286C94CF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A94DEED-5E0F-4E41-A445-58C14864C3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26781" y="1663995"/>
            <a:ext cx="3390900" cy="354330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CDC3D7-007D-4CB8-9405-F50AA6104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6781" y="2057401"/>
            <a:ext cx="3390900" cy="2743200"/>
          </a:xfrm>
        </p:spPr>
        <p:txBody>
          <a:bodyPr anchor="ctr">
            <a:normAutofit/>
          </a:bodyPr>
          <a:lstStyle/>
          <a:p>
            <a:pPr algn="ctr"/>
            <a:r>
              <a:rPr lang="ru-RU" dirty="0">
                <a:solidFill>
                  <a:schemeClr val="bg2"/>
                </a:solidFill>
              </a:rPr>
              <a:t>аудиальные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95BC6E5-9961-4B3A-B4DC-CC92A3E5FD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1" y="579473"/>
            <a:ext cx="5410200" cy="5762847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cs-CZ" sz="3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Аудиальные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cs-CZ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средства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cs-CZ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это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средства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передачи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звуковой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информации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cs-CZ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записывающая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и </a:t>
            </a:r>
            <a:r>
              <a:rPr lang="cs-CZ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воспроизводящая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звук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аппаратура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ru-RU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разные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виды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проигрывателей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cs-CZ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магнитофон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CD-</a:t>
            </a:r>
            <a:r>
              <a:rPr lang="cs-CZ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плейер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и </a:t>
            </a:r>
            <a:r>
              <a:rPr lang="cs-CZ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т.д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.), </a:t>
            </a:r>
            <a:r>
              <a:rPr lang="cs-CZ" sz="3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аудиозаписи</a:t>
            </a:r>
            <a:r>
              <a:rPr lang="cs-CZ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endParaRPr lang="ru-RU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6415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5B098B6-88A1-4935-AF43-01286C94CF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94DEED-5E0F-4E41-A445-58C14864C3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26781" y="1663995"/>
            <a:ext cx="3390900" cy="354330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96BE67-336F-4AC0-BC58-ED10B8474A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7652" y="1878091"/>
            <a:ext cx="4903304" cy="2614395"/>
          </a:xfrm>
        </p:spPr>
        <p:txBody>
          <a:bodyPr anchor="ctr">
            <a:normAutofit/>
          </a:bodyPr>
          <a:lstStyle/>
          <a:p>
            <a:pPr algn="ctr"/>
            <a:r>
              <a:rPr lang="ru-RU" sz="2000" dirty="0">
                <a:solidFill>
                  <a:schemeClr val="bg2"/>
                </a:solidFill>
              </a:rPr>
              <a:t>аудиовизуальные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16BC017-DF40-4BDE-A823-A7A781F00A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1" y="579473"/>
            <a:ext cx="5410200" cy="5762847"/>
          </a:xfrm>
        </p:spPr>
        <p:txBody>
          <a:bodyPr anchor="ctr">
            <a:normAutofit/>
          </a:bodyPr>
          <a:lstStyle/>
          <a:p>
            <a:pPr algn="just"/>
            <a:r>
              <a:rPr lang="cs-CZ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Аудиовизуальные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средства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соединяют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в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себе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возможности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передачи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звуковой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и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зрительной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информации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ним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относятся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видео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и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веб-камеры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транслирующая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и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воспроизводящая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аппаратура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телевизор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видео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и DVD-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плейеры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и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др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.),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мультимедийные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электронные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средства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видеоуроки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и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используемые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в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учебном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процессе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видеоролики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);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87417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FF9146B-4CCD-4CDB-AB9C-458005307E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1FEFA6-7D4F-4746-AE64-D4D52FE76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F8DA3CF-9D4B-403A-9AD4-BB177DAB6C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5800" y="685800"/>
            <a:ext cx="10820400" cy="5486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9CFBD0-5674-41E2-A8E2-E42A5EA436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5886" y="2091846"/>
            <a:ext cx="3969027" cy="1010088"/>
          </a:xfrm>
        </p:spPr>
        <p:txBody>
          <a:bodyPr anchor="b">
            <a:normAutofit/>
          </a:bodyPr>
          <a:lstStyle/>
          <a:p>
            <a:pPr algn="ctr"/>
            <a:r>
              <a:rPr lang="ru-RU" dirty="0"/>
              <a:t>Технические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DCF57FC-2CF9-408E-B100-925F1503FD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7813" y="1331613"/>
            <a:ext cx="5517875" cy="354064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Технические</a:t>
            </a: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средства</a:t>
            </a:r>
            <a:r>
              <a:rPr lang="cs-CZ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ориентированы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на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формирование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отдельных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умений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При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обучении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иностранным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языкам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к 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этой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группе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дидактических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средств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относятся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например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лингафонное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оборудование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компьютеры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ноутбуки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планшеты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), 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различные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виды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проекторов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интерактивная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доска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а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также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используемые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с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ними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носители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информации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06095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5B098B6-88A1-4935-AF43-01286C94CF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94DEED-5E0F-4E41-A445-58C14864C3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26781" y="1663995"/>
            <a:ext cx="3390900" cy="3543300"/>
          </a:xfrm>
          <a:prstGeom prst="rect">
            <a:avLst/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AA6943-DA23-492A-9950-413D3420A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3228" y="2057401"/>
            <a:ext cx="2859272" cy="2743200"/>
          </a:xfrm>
        </p:spPr>
        <p:txBody>
          <a:bodyPr anchor="ctr">
            <a:normAutofit/>
          </a:bodyPr>
          <a:lstStyle/>
          <a:p>
            <a:pPr algn="ctr"/>
            <a:r>
              <a:rPr lang="ru-RU" sz="2000" dirty="0">
                <a:solidFill>
                  <a:schemeClr val="bg2"/>
                </a:solidFill>
              </a:rPr>
              <a:t>интерактивные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4E28DEB-6FA7-4FAA-859F-AEEC5023D2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1" y="579473"/>
            <a:ext cx="5410200" cy="5762847"/>
          </a:xfrm>
        </p:spPr>
        <p:txBody>
          <a:bodyPr anchor="ctr">
            <a:normAutofit lnSpcReduction="10000"/>
          </a:bodyPr>
          <a:lstStyle/>
          <a:p>
            <a:pPr marL="0" indent="0" algn="just">
              <a:lnSpc>
                <a:spcPct val="90000"/>
              </a:lnSpc>
              <a:buNone/>
            </a:pPr>
            <a:r>
              <a:rPr lang="cs-CZ" sz="2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Интерактивные</a:t>
            </a:r>
            <a:r>
              <a:rPr lang="cs-CZ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(</a:t>
            </a:r>
            <a:r>
              <a:rPr lang="cs-CZ" sz="22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тренировочные</a:t>
            </a:r>
            <a:r>
              <a:rPr lang="cs-CZ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) 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– </a:t>
            </a:r>
            <a:r>
              <a:rPr lang="cs-CZ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дидактические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средства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cs-CZ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создающие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условия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для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наиболее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эффективной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отработки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(</a:t>
            </a:r>
            <a:r>
              <a:rPr lang="cs-CZ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тренировки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) и </a:t>
            </a:r>
            <a:r>
              <a:rPr lang="cs-CZ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формирования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практических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r>
              <a:rPr lang="cs-CZ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умений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и </a:t>
            </a:r>
            <a:r>
              <a:rPr lang="cs-CZ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навыков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 </a:t>
            </a:r>
            <a:endParaRPr lang="ru-RU" sz="2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just">
              <a:lnSpc>
                <a:spcPct val="90000"/>
              </a:lnSpc>
              <a:buNone/>
            </a:pP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К </a:t>
            </a:r>
            <a:r>
              <a:rPr lang="cs-CZ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таким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средстам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относятся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cs-CZ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например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cs-CZ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интерактивные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программы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 </a:t>
            </a:r>
            <a:r>
              <a:rPr lang="cs-CZ" sz="22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интернет-приложения</a:t>
            </a:r>
            <a:r>
              <a:rPr lang="cs-CZ" sz="2200" u="sng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[1]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</a:t>
            </a:r>
            <a:endParaRPr lang="ru-RU" sz="2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 algn="just">
              <a:lnSpc>
                <a:spcPct val="90000"/>
              </a:lnSpc>
              <a:buNone/>
            </a:pPr>
            <a:r>
              <a:rPr lang="cs-CZ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Однако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в </a:t>
            </a:r>
            <a:r>
              <a:rPr lang="cs-CZ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учебном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процессе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давно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используются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и </a:t>
            </a:r>
            <a:r>
              <a:rPr lang="cs-CZ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простые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(</a:t>
            </a:r>
            <a:r>
              <a:rPr lang="cs-CZ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нетехнические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) </a:t>
            </a:r>
            <a:r>
              <a:rPr lang="cs-CZ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тренировочные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средства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 </a:t>
            </a:r>
            <a:r>
              <a:rPr lang="cs-CZ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среди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которых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наибольшее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распространение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получили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разнообразные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карточки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или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тетради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с </a:t>
            </a:r>
            <a:r>
              <a:rPr lang="cs-CZ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упражнениями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 </a:t>
            </a:r>
            <a:r>
              <a:rPr lang="cs-CZ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настольные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игры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 </a:t>
            </a:r>
            <a:r>
              <a:rPr lang="cs-CZ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используемые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с </a:t>
            </a:r>
            <a:r>
              <a:rPr lang="cs-CZ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целью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выполнения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упражнений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r>
              <a:rPr lang="cs-CZ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для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развития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навыков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отдельных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речевых</a:t>
            </a:r>
            <a:r>
              <a:rPr lang="cs-CZ" sz="2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умений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22059182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9CD6474-47AA-4D47-AF35-32FA3089BD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1FEFA6-7D4F-4746-AE64-D4D52FE76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75000"/>
              <a:lumOff val="25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BF8DA3CF-9D4B-403A-9AD4-BB177DAB6C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5800" y="685800"/>
            <a:ext cx="10820400" cy="5486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CD7BD9-0CD1-4009-8BF9-392DF06EE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3499" y="2432939"/>
            <a:ext cx="4227444" cy="996061"/>
          </a:xfrm>
        </p:spPr>
        <p:txBody>
          <a:bodyPr anchor="b">
            <a:normAutofit/>
          </a:bodyPr>
          <a:lstStyle/>
          <a:p>
            <a:pPr algn="ctr"/>
            <a:r>
              <a:rPr lang="ru-RU" sz="2400" dirty="0"/>
              <a:t>Универсальные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1294A6A-36EA-4669-B558-E6F9E9C606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73148" y="1391478"/>
            <a:ext cx="5385353" cy="4387316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Универсальными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дидактическими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средствами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являются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компьютер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и 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сетевые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информационные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системы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локальные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компьютерные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сети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и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глобальная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сеть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Интернет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). 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Использование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в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учебном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процессе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сети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Интернет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практически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снимает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территориальные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ограничения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доступа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к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информации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позволяя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использовать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ресурсы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крупнейших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электронных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библиотек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и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образовательных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порталов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на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качественно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новом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уровне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организовать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дистанционное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обучение</a:t>
            </a: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8849342"/>
      </p:ext>
    </p:extLst>
  </p:cSld>
  <p:clrMapOvr>
    <a:masterClrMapping/>
  </p:clrMapOvr>
</p:sld>
</file>

<file path=ppt/theme/theme1.xml><?xml version="1.0" encoding="utf-8"?>
<a:theme xmlns:a="http://schemas.openxmlformats.org/drawingml/2006/main" name="ClassicFrameVTI">
  <a:themeElements>
    <a:clrScheme name="AnalogousFromLightSeedLeftStep">
      <a:dk1>
        <a:srgbClr val="000000"/>
      </a:dk1>
      <a:lt1>
        <a:srgbClr val="FFFFFF"/>
      </a:lt1>
      <a:dk2>
        <a:srgbClr val="412430"/>
      </a:dk2>
      <a:lt2>
        <a:srgbClr val="E2E5E8"/>
      </a:lt2>
      <a:accent1>
        <a:srgbClr val="C89A6B"/>
      </a:accent1>
      <a:accent2>
        <a:srgbClr val="CA776F"/>
      </a:accent2>
      <a:accent3>
        <a:srgbClr val="D389A2"/>
      </a:accent3>
      <a:accent4>
        <a:srgbClr val="CA6FB3"/>
      </a:accent4>
      <a:accent5>
        <a:srgbClr val="C789D3"/>
      </a:accent5>
      <a:accent6>
        <a:srgbClr val="956FCA"/>
      </a:accent6>
      <a:hlink>
        <a:srgbClr val="6084A9"/>
      </a:hlink>
      <a:folHlink>
        <a:srgbClr val="7F7F7F"/>
      </a:folHlink>
    </a:clrScheme>
    <a:fontScheme name="Goudy and Gill Sans">
      <a:majorFont>
        <a:latin typeface="Goudy Old Style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lassicFrameVTI" id="{4FA2A165-EC65-4FB0-B019-8C8876A1D8E3}" vid="{9D78F1F1-8226-42FD-A1A3-975EDF6D60F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467</Words>
  <Application>Microsoft Office PowerPoint</Application>
  <PresentationFormat>Широкоэкранный</PresentationFormat>
  <Paragraphs>32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Gill Sans MT</vt:lpstr>
      <vt:lpstr>Goudy Old Style</vt:lpstr>
      <vt:lpstr>Times New Roman</vt:lpstr>
      <vt:lpstr>ClassicFrameVTI</vt:lpstr>
      <vt:lpstr>Дидактические средства обучения</vt:lpstr>
      <vt:lpstr>Презентация PowerPoint</vt:lpstr>
      <vt:lpstr>Презентация PowerPoint</vt:lpstr>
      <vt:lpstr>Визуальные</vt:lpstr>
      <vt:lpstr>аудиальные</vt:lpstr>
      <vt:lpstr>аудиовизуальные</vt:lpstr>
      <vt:lpstr>Технические </vt:lpstr>
      <vt:lpstr>интерактивные</vt:lpstr>
      <vt:lpstr>Универсальные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Дидактические средства обучение</dc:title>
  <dc:creator>Tatiana Savchenko</dc:creator>
  <cp:lastModifiedBy>Tatiana Savchenko</cp:lastModifiedBy>
  <cp:revision>3</cp:revision>
  <dcterms:created xsi:type="dcterms:W3CDTF">2020-10-27T14:43:56Z</dcterms:created>
  <dcterms:modified xsi:type="dcterms:W3CDTF">2020-10-28T10:02:52Z</dcterms:modified>
</cp:coreProperties>
</file>