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handoutMasterIdLst>
    <p:handoutMasterId r:id="rId11"/>
  </p:handout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33" autoAdjust="0"/>
  </p:normalViewPr>
  <p:slideViewPr>
    <p:cSldViewPr snapToGrid="0">
      <p:cViewPr varScale="1">
        <p:scale>
          <a:sx n="105" d="100"/>
          <a:sy n="105" d="100"/>
        </p:scale>
        <p:origin x="120" y="21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cs" dirty="0"/>
            <a:t>VÝZNAM</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cs" dirty="0"/>
            <a:t>POZMĚNIT KONTEXT VEŘEJNÉHO PROSTORU</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cs" dirty="0"/>
            <a:t>MATERIÁL</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cs" dirty="0"/>
            <a:t>TEXTÍLIE</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cs" dirty="0"/>
            <a:t>TECHNIKA</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cs" dirty="0"/>
            <a:t>INSTALACE V PROSTORU</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LinFactNeighborX="-794" custLinFactNeighborY="1205">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VÝZNAM</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cs" sz="1100" kern="1200" dirty="0"/>
            <a:t>POZMĚNIT KONTEXT VEŘEJNÉHO PROSTORU</a:t>
          </a:r>
        </a:p>
      </dsp:txBody>
      <dsp:txXfrm>
        <a:off x="3280" y="0"/>
        <a:ext cx="2237291" cy="1166701"/>
      </dsp:txXfrm>
    </dsp:sp>
    <dsp:sp modelId="{4FB3A766-643A-4ACA-8E5D-2C95FFB87076}">
      <dsp:nvSpPr>
        <dsp:cNvPr id="0" name=""/>
        <dsp:cNvSpPr/>
      </dsp:nvSpPr>
      <dsp:spPr>
        <a:xfrm rot="29534">
          <a:off x="1927339" y="1825607"/>
          <a:ext cx="613673" cy="0"/>
        </a:xfrm>
        <a:custGeom>
          <a:avLst/>
          <a:gdLst/>
          <a:ahLst/>
          <a:cxnLst/>
          <a:rect l="0" t="0" r="0" b="0"/>
          <a:pathLst>
            <a:path>
              <a:moveTo>
                <a:pt x="0" y="0"/>
              </a:moveTo>
              <a:lnTo>
                <a:pt x="613673"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41002" y="1609486"/>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MATERIÁL</a:t>
          </a:r>
        </a:p>
      </dsp:txBody>
      <dsp:txXfrm>
        <a:off x="2733574" y="1661789"/>
        <a:ext cx="1225705" cy="332907"/>
      </dsp:txXfrm>
    </dsp:sp>
    <dsp:sp modelId="{5E76ADAA-D3EE-462D-A737-9D3772B6C76F}">
      <dsp:nvSpPr>
        <dsp:cNvPr id="0" name=""/>
        <dsp:cNvSpPr/>
      </dsp:nvSpPr>
      <dsp:spPr>
        <a:xfrm>
          <a:off x="2227781" y="2484512"/>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cs" sz="1100" kern="1200" dirty="0"/>
            <a:t>TEXTÍLIE</a:t>
          </a:r>
        </a:p>
      </dsp:txBody>
      <dsp:txXfrm>
        <a:off x="2227781" y="2484512"/>
        <a:ext cx="2237291" cy="1166701"/>
      </dsp:txXfrm>
    </dsp:sp>
    <dsp:sp modelId="{6C1697D8-F9A2-4451-950E-C8D8168BBC75}">
      <dsp:nvSpPr>
        <dsp:cNvPr id="0" name=""/>
        <dsp:cNvSpPr/>
      </dsp:nvSpPr>
      <dsp:spPr>
        <a:xfrm rot="21571648">
          <a:off x="4151840" y="1825607"/>
          <a:ext cx="639253" cy="0"/>
        </a:xfrm>
        <a:custGeom>
          <a:avLst/>
          <a:gdLst/>
          <a:ahLst/>
          <a:cxnLst/>
          <a:rect l="0" t="0" r="0" b="0"/>
          <a:pathLst>
            <a:path>
              <a:moveTo>
                <a:pt x="0" y="0"/>
              </a:moveTo>
              <a:lnTo>
                <a:pt x="639253"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46426" y="2046999"/>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09967" y="2411593"/>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TECHNIKA</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cs" sz="1100" kern="1200" dirty="0"/>
            <a:t>INSTALACE V PROSTORU</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15.10.2021</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15.10.2021</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
          </p:nvPr>
        </p:nvSpPr>
        <p:spPr/>
        <p:txBody>
          <a:bodyPr/>
          <a:lstStyle/>
          <a:p>
            <a:pPr rtl="0"/>
            <a:fld id="{3AF60672-C8C4-4DCF-B877-02C0D340BCEB}" type="datetime1">
              <a:rPr lang="cs-CZ" smtClean="0"/>
              <a:t>15.10.2021</a:t>
            </a:fld>
            <a:endParaRPr lang="en-US"/>
          </a:p>
        </p:txBody>
      </p:sp>
      <p:sp>
        <p:nvSpPr>
          <p:cNvPr id="5" name="Zástupný symbol pro číslo snímku 4"/>
          <p:cNvSpPr>
            <a:spLocks noGrp="1"/>
          </p:cNvSpPr>
          <p:nvPr>
            <p:ph type="sldNum" sz="quarter" idx="5"/>
          </p:nvPr>
        </p:nvSpPr>
        <p:spPr/>
        <p:txBody>
          <a:bodyPr/>
          <a:lstStyle/>
          <a:p>
            <a:pPr rtl="0"/>
            <a:fld id="{98E40627-AA7D-471F-B5F2-0BF9E4C68EB6}" type="slidenum">
              <a:rPr lang="en-US" smtClean="0"/>
              <a:t>2</a:t>
            </a:fld>
            <a:endParaRPr lang="en-US"/>
          </a:p>
        </p:txBody>
      </p:sp>
    </p:spTree>
    <p:extLst>
      <p:ext uri="{BB962C8B-B14F-4D97-AF65-F5344CB8AC3E}">
        <p14:creationId xmlns:p14="http://schemas.microsoft.com/office/powerpoint/2010/main" val="11637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Obdélní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Obdélní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élní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Přímá spojnice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sp>
        <p:nvSpPr>
          <p:cNvPr id="3" name="Podnadpis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en-US" dirty="0"/>
          </a:p>
        </p:txBody>
      </p:sp>
      <p:sp>
        <p:nvSpPr>
          <p:cNvPr id="20" name="Zástupný symbol pro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757A148-3510-4E72-9938-6FB6C73F01AC}" type="datetime1">
              <a:rPr lang="cs-CZ" smtClean="0"/>
              <a:t>15.10.2021</a:t>
            </a:fld>
            <a:endParaRPr lang="en-US" dirty="0"/>
          </a:p>
        </p:txBody>
      </p:sp>
      <p:sp>
        <p:nvSpPr>
          <p:cNvPr id="21" name="Zástupný symbol pro zápatí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Zástupný symbol pro číslo snímku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17E6C2A9-410E-448A-954E-0040863DDA94}" type="datetime1">
              <a:rPr lang="cs-CZ" smtClean="0"/>
              <a:t>15.10.2021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91600" y="762000"/>
            <a:ext cx="2362200" cy="5257800"/>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762000"/>
            <a:ext cx="8077200" cy="5257800"/>
          </a:xfrm>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F6186496-C224-4F0F-BC29-D327824892BA}" type="datetime1">
              <a:rPr lang="cs-CZ" smtClean="0"/>
              <a:t>15.10.2021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C2783BFF-2158-4E0B-955F-F81B2C6829E3}" type="datetime1">
              <a:rPr lang="cs-CZ" smtClean="0"/>
              <a:t>15.10.2021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Obdélní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Obdélní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élní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Přímá spojnice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Zástupný symbol pro tex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4" name="Zástupný symbol pro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271FC348-A95B-4D9B-BC81-C3F6E322B261}" type="datetime1">
              <a:rPr lang="cs-CZ" smtClean="0"/>
              <a:t>15.10.2021</a:t>
            </a:fld>
            <a:endParaRPr lang="en-US" dirty="0"/>
          </a:p>
        </p:txBody>
      </p:sp>
      <p:sp>
        <p:nvSpPr>
          <p:cNvPr id="5" name="Zástupný symbol pro zápatí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25BDC50C-9840-4518-A15D-DE61D385DE31}" type="datetime1">
              <a:rPr lang="cs-CZ" smtClean="0"/>
              <a:t>15.10.2021</a:t>
            </a:fld>
            <a:endParaRPr lang="en-US"/>
          </a:p>
        </p:txBody>
      </p:sp>
      <p:sp>
        <p:nvSpPr>
          <p:cNvPr id="6" name="Zástupný symbol pro zápatí 5"/>
          <p:cNvSpPr>
            <a:spLocks noGrp="1"/>
          </p:cNvSpPr>
          <p:nvPr>
            <p:ph type="ftr" sz="quarter" idx="11"/>
          </p:nvPr>
        </p:nvSpPr>
        <p:spPr/>
        <p:txBody>
          <a:bodyPr rtlCol="0"/>
          <a:lstStyle/>
          <a:p>
            <a:pPr rtl="0"/>
            <a:endParaRPr lang="en-US"/>
          </a:p>
        </p:txBody>
      </p:sp>
      <p:sp>
        <p:nvSpPr>
          <p:cNvPr id="7" name="Zástupný symbol pro číslo snímku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5" name="Zástupný symbol pro tex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7" name="Zástupný symbol pro datum 6"/>
          <p:cNvSpPr>
            <a:spLocks noGrp="1"/>
          </p:cNvSpPr>
          <p:nvPr>
            <p:ph type="dt" sz="half" idx="10"/>
          </p:nvPr>
        </p:nvSpPr>
        <p:spPr/>
        <p:txBody>
          <a:bodyPr rtlCol="0"/>
          <a:lstStyle/>
          <a:p>
            <a:pPr rtl="0"/>
            <a:fld id="{F12BF9D8-50CB-422B-BC87-9B56A47F9A28}" type="datetime1">
              <a:rPr lang="cs-CZ" smtClean="0"/>
              <a:t>15.10.2021</a:t>
            </a:fld>
            <a:endParaRPr lang="en-US"/>
          </a:p>
        </p:txBody>
      </p:sp>
      <p:sp>
        <p:nvSpPr>
          <p:cNvPr id="8" name="Zástupný symbol pro zápatí 7"/>
          <p:cNvSpPr>
            <a:spLocks noGrp="1"/>
          </p:cNvSpPr>
          <p:nvPr>
            <p:ph type="ftr" sz="quarter" idx="11"/>
          </p:nvPr>
        </p:nvSpPr>
        <p:spPr/>
        <p:txBody>
          <a:bodyPr rtlCol="0"/>
          <a:lstStyle/>
          <a:p>
            <a:pPr rtl="0"/>
            <a:endParaRPr lang="en-US"/>
          </a:p>
        </p:txBody>
      </p:sp>
      <p:sp>
        <p:nvSpPr>
          <p:cNvPr id="9" name="Zástupný symbol pro číslo snímku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964B211D-397E-49F0-987A-37031B73686F}" type="datetime1">
              <a:rPr lang="cs-CZ" smtClean="0"/>
              <a:t>15.10.2021</a:t>
            </a:fld>
            <a:endParaRPr lang="en-US"/>
          </a:p>
        </p:txBody>
      </p:sp>
      <p:sp>
        <p:nvSpPr>
          <p:cNvPr id="4" name="Zástupný symbol pro zápatí 3"/>
          <p:cNvSpPr>
            <a:spLocks noGrp="1"/>
          </p:cNvSpPr>
          <p:nvPr>
            <p:ph type="ftr" sz="quarter" idx="11"/>
          </p:nvPr>
        </p:nvSpPr>
        <p:spPr/>
        <p:txBody>
          <a:bodyPr rtlCol="0"/>
          <a:lstStyle/>
          <a:p>
            <a:pPr rtl="0"/>
            <a:endParaRPr lang="en-US"/>
          </a:p>
        </p:txBody>
      </p:sp>
      <p:sp>
        <p:nvSpPr>
          <p:cNvPr id="5" name="Zástupný symbol pro číslo snímku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3E34C11A-E9E6-4EAB-A5B4-F531E006532C}" type="datetime1">
              <a:rPr lang="cs-CZ" smtClean="0"/>
              <a:t>15.10.2021</a:t>
            </a:fld>
            <a:endParaRPr lang="en-US"/>
          </a:p>
        </p:txBody>
      </p:sp>
      <p:sp>
        <p:nvSpPr>
          <p:cNvPr id="3" name="Zástupný symbol pro zápatí 2"/>
          <p:cNvSpPr>
            <a:spLocks noGrp="1"/>
          </p:cNvSpPr>
          <p:nvPr>
            <p:ph type="ftr" sz="quarter" idx="11"/>
          </p:nvPr>
        </p:nvSpPr>
        <p:spPr/>
        <p:txBody>
          <a:bodyPr rtlCol="0"/>
          <a:lstStyle/>
          <a:p>
            <a:pPr rtl="0"/>
            <a:endParaRPr lang="en-US"/>
          </a:p>
        </p:txBody>
      </p:sp>
      <p:sp>
        <p:nvSpPr>
          <p:cNvPr id="4" name="Zástupný symbol pro číslo snímku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bdélní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cs-CZ"/>
              <a:t>Kliknutím lze upravit styl.</a:t>
            </a:r>
            <a:endParaRPr lang="en-US" dirty="0"/>
          </a:p>
        </p:txBody>
      </p:sp>
      <p:sp>
        <p:nvSpPr>
          <p:cNvPr id="3" name="Zástupný symbol pro obsah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99B5957E-EBD5-4B87-9533-1B323153FD8F}" type="datetime1">
              <a:rPr lang="cs-CZ" smtClean="0"/>
              <a:t>15.10.2021</a:t>
            </a:fld>
            <a:endParaRPr lang="en-US"/>
          </a:p>
        </p:txBody>
      </p:sp>
      <p:sp>
        <p:nvSpPr>
          <p:cNvPr id="9" name="Zástupný symbol pro zápatí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Zástupný symbol pro číslo snímku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5" name="Zástupný symbol pro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F885618-289D-4BD4-B88D-CDA7C867FA3E}" type="datetime1">
              <a:rPr lang="cs-CZ" smtClean="0"/>
              <a:t>15.10.2021</a:t>
            </a:fld>
            <a:endParaRPr lang="en-US" dirty="0"/>
          </a:p>
        </p:txBody>
      </p:sp>
      <p:sp>
        <p:nvSpPr>
          <p:cNvPr id="6" name="Zástupný symbol pro zápatí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Zástupný symbol pro číslo snímku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Obdélní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Obdélní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bdélní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Obdélní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Zástupný symbol pro nadpis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016DE02-4111-4D63-947B-220D0222A625}" type="datetime1">
              <a:rPr lang="cs-CZ" smtClean="0"/>
              <a:t>15.10.2021</a:t>
            </a:fld>
            <a:endParaRPr lang="en-US" dirty="0"/>
          </a:p>
        </p:txBody>
      </p:sp>
      <p:sp>
        <p:nvSpPr>
          <p:cNvPr id="5" name="Zástupné zápatí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itgallery.com/" TargetMode="External"/><Relationship Id="rId2" Type="http://schemas.openxmlformats.org/officeDocument/2006/relationships/hyperlink" Target="https://www.galerierudolfinum.cz/en/exhibitions/cach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barevné, skupina&#10;&#10;Popis byl vytvořen automaticky">
            <a:extLst>
              <a:ext uri="{FF2B5EF4-FFF2-40B4-BE49-F238E27FC236}">
                <a16:creationId xmlns:a16="http://schemas.microsoft.com/office/drawing/2014/main" id="{18E6C0BE-32EC-496F-99AB-D13BD7660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4" name="Obdélník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Obdélník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cs" sz="4400" dirty="0">
                <a:solidFill>
                  <a:schemeClr val="tx1"/>
                </a:solidFill>
              </a:rPr>
              <a:t>Téma: </a:t>
            </a:r>
            <a:r>
              <a:rPr lang="cs" sz="4400" b="1" dirty="0">
                <a:solidFill>
                  <a:schemeClr val="tx1"/>
                </a:solidFill>
              </a:rPr>
              <a:t>zaplŇ</a:t>
            </a:r>
          </a:p>
        </p:txBody>
      </p:sp>
      <p:sp>
        <p:nvSpPr>
          <p:cNvPr id="3" name="Podnadpis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92500" lnSpcReduction="20000"/>
          </a:bodyPr>
          <a:lstStyle/>
          <a:p>
            <a:pPr rtl="0"/>
            <a:r>
              <a:rPr lang="cs-CZ" dirty="0">
                <a:solidFill>
                  <a:schemeClr val="tx1"/>
                </a:solidFill>
              </a:rPr>
              <a:t>P</a:t>
            </a:r>
            <a:r>
              <a:rPr lang="cs" dirty="0">
                <a:solidFill>
                  <a:schemeClr val="tx1"/>
                </a:solidFill>
              </a:rPr>
              <a:t>ráce se zadaným tématem v předmětu Umění a tvorba 1</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Obdélník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bdélník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algn="ctr" rtl="0"/>
            <a:r>
              <a:rPr lang="cs-CZ" dirty="0">
                <a:solidFill>
                  <a:schemeClr val="tx1">
                    <a:lumMod val="75000"/>
                    <a:lumOff val="25000"/>
                  </a:schemeClr>
                </a:solidFill>
              </a:rPr>
              <a:t>k</a:t>
            </a:r>
            <a:r>
              <a:rPr lang="cs" dirty="0">
                <a:solidFill>
                  <a:schemeClr val="tx1">
                    <a:lumMod val="75000"/>
                    <a:lumOff val="25000"/>
                  </a:schemeClr>
                </a:solidFill>
              </a:rPr>
              <a:t>rok č.1: </a:t>
            </a:r>
            <a:br>
              <a:rPr lang="cs" dirty="0">
                <a:solidFill>
                  <a:schemeClr val="tx1">
                    <a:lumMod val="75000"/>
                    <a:lumOff val="25000"/>
                  </a:schemeClr>
                </a:solidFill>
              </a:rPr>
            </a:br>
            <a:r>
              <a:rPr lang="cs" dirty="0">
                <a:solidFill>
                  <a:srgbClr val="FF0000"/>
                </a:solidFill>
              </a:rPr>
              <a:t>VYTVOŘTE SI MYŠLENKOVOU MAPU</a:t>
            </a:r>
            <a:endParaRPr lang="en-US" dirty="0">
              <a:solidFill>
                <a:srgbClr val="FF0000"/>
              </a:solidFill>
            </a:endParaRPr>
          </a:p>
        </p:txBody>
      </p:sp>
      <p:graphicFrame>
        <p:nvGraphicFramePr>
          <p:cNvPr id="31" name="Zástupný symbol pro obsah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36452551"/>
              </p:ext>
            </p:extLst>
          </p:nvPr>
        </p:nvGraphicFramePr>
        <p:xfrm>
          <a:off x="4727964" y="2830524"/>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Obrázek 11" descr="Obsah obrázku text, tkanina&#10;&#10;Popis byl vytvořen automaticky">
            <a:extLst>
              <a:ext uri="{FF2B5EF4-FFF2-40B4-BE49-F238E27FC236}">
                <a16:creationId xmlns:a16="http://schemas.microsoft.com/office/drawing/2014/main" id="{8B82E8FD-0090-4DE7-BE61-B24243D4E272}"/>
              </a:ext>
            </a:extLst>
          </p:cNvPr>
          <p:cNvPicPr>
            <a:picLocks noChangeAspect="1"/>
          </p:cNvPicPr>
          <p:nvPr/>
        </p:nvPicPr>
        <p:blipFill rotWithShape="1">
          <a:blip r:embed="rId8">
            <a:extLst>
              <a:ext uri="{28A0092B-C50C-407E-A947-70E740481C1C}">
                <a14:useLocalDpi xmlns:a14="http://schemas.microsoft.com/office/drawing/2010/main" val="0"/>
              </a:ext>
            </a:extLst>
          </a:blip>
          <a:srcRect r="18399"/>
          <a:stretch/>
        </p:blipFill>
        <p:spPr>
          <a:xfrm>
            <a:off x="390963" y="387096"/>
            <a:ext cx="3870709" cy="6096000"/>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B6119-DB4F-4C5D-ACD8-D1508C72EAAC}"/>
              </a:ext>
            </a:extLst>
          </p:cNvPr>
          <p:cNvSpPr>
            <a:spLocks noGrp="1"/>
          </p:cNvSpPr>
          <p:nvPr>
            <p:ph type="title"/>
          </p:nvPr>
        </p:nvSpPr>
        <p:spPr>
          <a:xfrm>
            <a:off x="1066800" y="1072362"/>
            <a:ext cx="10058400" cy="1371600"/>
          </a:xfrm>
        </p:spPr>
        <p:txBody>
          <a:bodyPr>
            <a:normAutofit fontScale="90000"/>
          </a:bodyPr>
          <a:lstStyle/>
          <a:p>
            <a:r>
              <a:rPr lang="cs-CZ" dirty="0">
                <a:solidFill>
                  <a:schemeClr val="tx1">
                    <a:lumMod val="75000"/>
                    <a:lumOff val="25000"/>
                  </a:schemeClr>
                </a:solidFill>
              </a:rPr>
              <a:t>k</a:t>
            </a:r>
            <a:r>
              <a:rPr lang="cs" dirty="0">
                <a:solidFill>
                  <a:schemeClr val="tx1">
                    <a:lumMod val="75000"/>
                    <a:lumOff val="25000"/>
                  </a:schemeClr>
                </a:solidFill>
              </a:rPr>
              <a:t>rok č.2: </a:t>
            </a:r>
            <a:br>
              <a:rPr lang="cs" dirty="0">
                <a:solidFill>
                  <a:schemeClr val="tx1">
                    <a:lumMod val="75000"/>
                    <a:lumOff val="25000"/>
                  </a:schemeClr>
                </a:solidFill>
              </a:rPr>
            </a:br>
            <a:r>
              <a:rPr lang="cs" sz="4400" dirty="0">
                <a:solidFill>
                  <a:srgbClr val="FF0000"/>
                </a:solidFill>
              </a:rPr>
              <a:t>ROZHODNĚTE SE</a:t>
            </a:r>
            <a:br>
              <a:rPr lang="cs" sz="4400" dirty="0">
                <a:solidFill>
                  <a:srgbClr val="FF0000"/>
                </a:solidFill>
              </a:rPr>
            </a:br>
            <a:r>
              <a:rPr lang="cs" sz="4400" dirty="0">
                <a:solidFill>
                  <a:srgbClr val="FF0000"/>
                </a:solidFill>
              </a:rPr>
              <a:t>V JAKÉM MÉDIU BUDETE TVOŘIT</a:t>
            </a:r>
            <a:endParaRPr lang="cs-CZ" sz="4400" dirty="0">
              <a:solidFill>
                <a:srgbClr val="FF0000"/>
              </a:solidFill>
            </a:endParaRPr>
          </a:p>
        </p:txBody>
      </p:sp>
      <p:pic>
        <p:nvPicPr>
          <p:cNvPr id="5" name="Zástupný obsah 4" descr="Obsah obrázku text&#10;&#10;Popis byl vytvořen automaticky">
            <a:extLst>
              <a:ext uri="{FF2B5EF4-FFF2-40B4-BE49-F238E27FC236}">
                <a16:creationId xmlns:a16="http://schemas.microsoft.com/office/drawing/2014/main" id="{7053A423-AE7C-47C3-96F5-99C0FD9CED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387" t="-423" b="1"/>
          <a:stretch/>
        </p:blipFill>
        <p:spPr>
          <a:xfrm>
            <a:off x="6620750" y="2619958"/>
            <a:ext cx="4161129" cy="3415082"/>
          </a:xfrm>
          <a:prstGeom prst="rect">
            <a:avLst/>
          </a:prstGeom>
        </p:spPr>
      </p:pic>
      <p:sp>
        <p:nvSpPr>
          <p:cNvPr id="6" name="TextovéPole 5">
            <a:extLst>
              <a:ext uri="{FF2B5EF4-FFF2-40B4-BE49-F238E27FC236}">
                <a16:creationId xmlns:a16="http://schemas.microsoft.com/office/drawing/2014/main" id="{28AD03BD-D3A6-4FD9-A344-97B11BAD9BDF}"/>
              </a:ext>
            </a:extLst>
          </p:cNvPr>
          <p:cNvSpPr txBox="1"/>
          <p:nvPr/>
        </p:nvSpPr>
        <p:spPr>
          <a:xfrm>
            <a:off x="1797826" y="3136392"/>
            <a:ext cx="5458968" cy="2308324"/>
          </a:xfrm>
          <a:prstGeom prst="rect">
            <a:avLst/>
          </a:prstGeom>
          <a:noFill/>
        </p:spPr>
        <p:txBody>
          <a:bodyPr wrap="square" rtlCol="0">
            <a:spAutoFit/>
          </a:bodyPr>
          <a:lstStyle/>
          <a:p>
            <a:pPr marL="342900" indent="-342900">
              <a:buAutoNum type="arabicPeriod"/>
            </a:pPr>
            <a:r>
              <a:rPr lang="cs-CZ" dirty="0"/>
              <a:t>KRESBA</a:t>
            </a:r>
          </a:p>
          <a:p>
            <a:pPr marL="342900" indent="-342900">
              <a:buAutoNum type="arabicPeriod"/>
            </a:pPr>
            <a:r>
              <a:rPr lang="cs-CZ" dirty="0"/>
              <a:t>MALBA</a:t>
            </a:r>
          </a:p>
          <a:p>
            <a:pPr marL="342900" indent="-342900">
              <a:buAutoNum type="arabicPeriod"/>
            </a:pPr>
            <a:r>
              <a:rPr lang="cs-CZ" dirty="0"/>
              <a:t>KOLÁŽ</a:t>
            </a:r>
          </a:p>
          <a:p>
            <a:pPr marL="342900" indent="-342900">
              <a:buAutoNum type="arabicPeriod"/>
            </a:pPr>
            <a:r>
              <a:rPr lang="cs-CZ" dirty="0"/>
              <a:t>FOTOGRAFIE</a:t>
            </a:r>
          </a:p>
          <a:p>
            <a:pPr marL="342900" indent="-342900">
              <a:buAutoNum type="arabicPeriod"/>
            </a:pPr>
            <a:r>
              <a:rPr lang="cs-CZ" dirty="0"/>
              <a:t>VIDEOART</a:t>
            </a:r>
          </a:p>
          <a:p>
            <a:pPr marL="342900" indent="-342900">
              <a:buAutoNum type="arabicPeriod"/>
            </a:pPr>
            <a:r>
              <a:rPr lang="cs-CZ" dirty="0"/>
              <a:t>PROSTOROVÁ TVORBA</a:t>
            </a:r>
          </a:p>
          <a:p>
            <a:pPr marL="342900" indent="-342900">
              <a:buAutoNum type="arabicPeriod"/>
            </a:pPr>
            <a:r>
              <a:rPr lang="cs-CZ" dirty="0"/>
              <a:t>HAPPENING</a:t>
            </a:r>
          </a:p>
          <a:p>
            <a:pPr marL="342900" indent="-342900">
              <a:buAutoNum type="arabicPeriod"/>
            </a:pPr>
            <a:r>
              <a:rPr lang="cs-CZ" dirty="0"/>
              <a:t>…</a:t>
            </a:r>
          </a:p>
        </p:txBody>
      </p:sp>
    </p:spTree>
    <p:extLst>
      <p:ext uri="{BB962C8B-B14F-4D97-AF65-F5344CB8AC3E}">
        <p14:creationId xmlns:p14="http://schemas.microsoft.com/office/powerpoint/2010/main" val="319165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2BB57-1752-40A5-A3EE-D806B31C927E}"/>
              </a:ext>
            </a:extLst>
          </p:cNvPr>
          <p:cNvSpPr>
            <a:spLocks noGrp="1"/>
          </p:cNvSpPr>
          <p:nvPr>
            <p:ph type="title"/>
          </p:nvPr>
        </p:nvSpPr>
        <p:spPr/>
        <p:txBody>
          <a:bodyPr/>
          <a:lstStyle/>
          <a:p>
            <a:r>
              <a:rPr lang="cs-CZ" dirty="0">
                <a:solidFill>
                  <a:schemeClr val="tx1">
                    <a:lumMod val="75000"/>
                    <a:lumOff val="25000"/>
                  </a:schemeClr>
                </a:solidFill>
              </a:rPr>
              <a:t>k</a:t>
            </a:r>
            <a:r>
              <a:rPr lang="cs" dirty="0">
                <a:solidFill>
                  <a:schemeClr val="tx1">
                    <a:lumMod val="75000"/>
                    <a:lumOff val="25000"/>
                  </a:schemeClr>
                </a:solidFill>
              </a:rPr>
              <a:t>rok č.3: </a:t>
            </a:r>
            <a:r>
              <a:rPr lang="cs" dirty="0">
                <a:solidFill>
                  <a:srgbClr val="FF0000"/>
                </a:solidFill>
              </a:rPr>
              <a:t>UDĚLEJTE SI SKICI</a:t>
            </a:r>
            <a:endParaRPr lang="cs-CZ" dirty="0">
              <a:solidFill>
                <a:srgbClr val="FF0000"/>
              </a:solidFill>
            </a:endParaRPr>
          </a:p>
        </p:txBody>
      </p:sp>
      <p:pic>
        <p:nvPicPr>
          <p:cNvPr id="6" name="Zástupný obsah 5" descr="Obsah obrázku text&#10;&#10;Popis byl vytvořen automaticky">
            <a:extLst>
              <a:ext uri="{FF2B5EF4-FFF2-40B4-BE49-F238E27FC236}">
                <a16:creationId xmlns:a16="http://schemas.microsoft.com/office/drawing/2014/main" id="{232DFC83-8A2E-4CDF-B0FE-6DFC60A9F2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6156" y="2014194"/>
            <a:ext cx="4669431" cy="3849687"/>
          </a:xfrm>
        </p:spPr>
      </p:pic>
      <p:sp>
        <p:nvSpPr>
          <p:cNvPr id="7" name="TextovéPole 6">
            <a:extLst>
              <a:ext uri="{FF2B5EF4-FFF2-40B4-BE49-F238E27FC236}">
                <a16:creationId xmlns:a16="http://schemas.microsoft.com/office/drawing/2014/main" id="{9024F2E7-D09D-49AA-8D98-33AC676EEA21}"/>
              </a:ext>
            </a:extLst>
          </p:cNvPr>
          <p:cNvSpPr txBox="1"/>
          <p:nvPr/>
        </p:nvSpPr>
        <p:spPr>
          <a:xfrm>
            <a:off x="1271239" y="4571796"/>
            <a:ext cx="4482790" cy="1292085"/>
          </a:xfrm>
          <a:prstGeom prst="rect">
            <a:avLst/>
          </a:prstGeom>
          <a:noFill/>
        </p:spPr>
        <p:txBody>
          <a:bodyPr wrap="square" rtlCol="0">
            <a:spAutoFit/>
          </a:bodyPr>
          <a:lstStyle/>
          <a:p>
            <a:pPr algn="just">
              <a:lnSpc>
                <a:spcPct val="150000"/>
              </a:lnSpc>
            </a:pPr>
            <a:r>
              <a:rPr lang="cs-CZ" dirty="0"/>
              <a:t>Skica podobně jako myšlenková mapa slouží k tomu, abychom si ujasnili náš nápad a zvolili vhodnou techniku.</a:t>
            </a:r>
          </a:p>
        </p:txBody>
      </p:sp>
    </p:spTree>
    <p:extLst>
      <p:ext uri="{BB962C8B-B14F-4D97-AF65-F5344CB8AC3E}">
        <p14:creationId xmlns:p14="http://schemas.microsoft.com/office/powerpoint/2010/main" val="317400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30BB2-3A3B-472E-8C99-55CDF57F891B}"/>
              </a:ext>
            </a:extLst>
          </p:cNvPr>
          <p:cNvSpPr>
            <a:spLocks noGrp="1"/>
          </p:cNvSpPr>
          <p:nvPr>
            <p:ph type="title"/>
          </p:nvPr>
        </p:nvSpPr>
        <p:spPr/>
        <p:txBody>
          <a:bodyPr/>
          <a:lstStyle/>
          <a:p>
            <a:pPr algn="ctr"/>
            <a:r>
              <a:rPr lang="cs" dirty="0">
                <a:solidFill>
                  <a:srgbClr val="FF0000"/>
                </a:solidFill>
              </a:rPr>
              <a:t>DŮLEŽITÉ PODNĚTY</a:t>
            </a:r>
            <a:endParaRPr lang="cs-CZ" dirty="0"/>
          </a:p>
        </p:txBody>
      </p:sp>
      <p:sp>
        <p:nvSpPr>
          <p:cNvPr id="3" name="Zástupný obsah 2">
            <a:extLst>
              <a:ext uri="{FF2B5EF4-FFF2-40B4-BE49-F238E27FC236}">
                <a16:creationId xmlns:a16="http://schemas.microsoft.com/office/drawing/2014/main" id="{71DD49E1-9F69-4F4E-BF81-1400E7B50D88}"/>
              </a:ext>
            </a:extLst>
          </p:cNvPr>
          <p:cNvSpPr>
            <a:spLocks noGrp="1"/>
          </p:cNvSpPr>
          <p:nvPr>
            <p:ph idx="1"/>
          </p:nvPr>
        </p:nvSpPr>
        <p:spPr>
          <a:xfrm>
            <a:off x="1066800" y="1892808"/>
            <a:ext cx="10058400" cy="4322598"/>
          </a:xfrm>
        </p:spPr>
        <p:txBody>
          <a:bodyPr>
            <a:normAutofit lnSpcReduction="10000"/>
          </a:bodyPr>
          <a:lstStyle/>
          <a:p>
            <a:pPr>
              <a:lnSpc>
                <a:spcPct val="150000"/>
              </a:lnSpc>
            </a:pPr>
            <a:r>
              <a:rPr lang="cs-CZ" dirty="0"/>
              <a:t>CYKLUS PRACÍ VYTVÁŘÍME TÍM, ŽE VRSTVÍME NÁPADY NA SEBE</a:t>
            </a:r>
          </a:p>
          <a:p>
            <a:pPr>
              <a:lnSpc>
                <a:spcPct val="150000"/>
              </a:lnSpc>
            </a:pPr>
            <a:r>
              <a:rPr lang="cs-CZ" dirty="0"/>
              <a:t>NEPRACUJEME S </a:t>
            </a:r>
            <a:r>
              <a:rPr lang="cs-CZ" b="1" dirty="0"/>
              <a:t>5 ROZDÍLNÝMI</a:t>
            </a:r>
            <a:r>
              <a:rPr lang="cs-CZ" dirty="0"/>
              <a:t> TÉMATY, ALE </a:t>
            </a:r>
            <a:r>
              <a:rPr lang="cs-CZ" b="1" dirty="0"/>
              <a:t>JEDNO TÉMA </a:t>
            </a:r>
            <a:r>
              <a:rPr lang="cs-CZ" dirty="0"/>
              <a:t>DÁVÁME DO 5 RŮZNÝCH KONTEXTŮ</a:t>
            </a:r>
          </a:p>
          <a:p>
            <a:pPr>
              <a:lnSpc>
                <a:spcPct val="150000"/>
              </a:lnSpc>
            </a:pPr>
            <a:r>
              <a:rPr lang="cs-CZ" dirty="0"/>
              <a:t>TECHNIKY MŮŽEME MĚNIT (KRESBA, MALBA,…), ALE MŮŽEME PRACOVAT STÁLE JEDNOU TECHNIKOU</a:t>
            </a:r>
          </a:p>
          <a:p>
            <a:pPr>
              <a:lnSpc>
                <a:spcPct val="150000"/>
              </a:lnSpc>
            </a:pPr>
            <a:r>
              <a:rPr lang="cs-CZ" dirty="0"/>
              <a:t>INSPIRUJEME SE SOUČASNÝM UMĚNÍM, NIKOLIV PINTERESTEM</a:t>
            </a:r>
          </a:p>
          <a:p>
            <a:pPr>
              <a:lnSpc>
                <a:spcPct val="150000"/>
              </a:lnSpc>
            </a:pPr>
            <a:r>
              <a:rPr lang="cs-CZ" dirty="0"/>
              <a:t>TVOŘÍME Z MATERIÁLU, KTERÝ MÁME DOSTUPNÝ NEBO KTERÝ JE PRO NÁS ZAJÍMAVÝ</a:t>
            </a:r>
          </a:p>
          <a:p>
            <a:pPr>
              <a:lnSpc>
                <a:spcPct val="150000"/>
              </a:lnSpc>
            </a:pPr>
            <a:r>
              <a:rPr lang="cs-CZ" dirty="0"/>
              <a:t>MŮŽEME TVOŘIT KLIDNĚ Z ODPADU</a:t>
            </a:r>
          </a:p>
          <a:p>
            <a:pPr>
              <a:lnSpc>
                <a:spcPct val="150000"/>
              </a:lnSpc>
            </a:pPr>
            <a:r>
              <a:rPr lang="cs-CZ" dirty="0"/>
              <a:t>NECHCEME LÍBIVÁ DÍLA, ALE PREFERUJEME PŘÍBĚH, KTERÝ ZA NIMI STOJÍ</a:t>
            </a:r>
          </a:p>
          <a:p>
            <a:pPr>
              <a:lnSpc>
                <a:spcPct val="150000"/>
              </a:lnSpc>
            </a:pPr>
            <a:r>
              <a:rPr lang="cs-CZ" dirty="0"/>
              <a:t>INSPIRACI HLEDÁME VE SVÉM VLASTNÍM ŽIVOTĚ A POHLEDU NA SVĚT</a:t>
            </a:r>
          </a:p>
          <a:p>
            <a:pPr>
              <a:lnSpc>
                <a:spcPct val="150000"/>
              </a:lnSpc>
            </a:pPr>
            <a:r>
              <a:rPr lang="cs-CZ" dirty="0"/>
              <a:t>NAŠE DÍLO MŮŽE BÝT POMÍJIVÉ</a:t>
            </a:r>
          </a:p>
          <a:p>
            <a:pPr>
              <a:lnSpc>
                <a:spcPct val="150000"/>
              </a:lnSpc>
            </a:pPr>
            <a:r>
              <a:rPr lang="cs-CZ" dirty="0"/>
              <a:t>NAŠE DÍLO NEMÁ BÝT POUHOU DEKORACÍ</a:t>
            </a:r>
          </a:p>
          <a:p>
            <a:endParaRPr lang="cs-CZ" dirty="0"/>
          </a:p>
          <a:p>
            <a:endParaRPr lang="cs-CZ" dirty="0"/>
          </a:p>
        </p:txBody>
      </p:sp>
    </p:spTree>
    <p:extLst>
      <p:ext uri="{BB962C8B-B14F-4D97-AF65-F5344CB8AC3E}">
        <p14:creationId xmlns:p14="http://schemas.microsoft.com/office/powerpoint/2010/main" val="33276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6B736-8D11-47B4-8F35-4F298E2FAA96}"/>
              </a:ext>
            </a:extLst>
          </p:cNvPr>
          <p:cNvSpPr>
            <a:spLocks noGrp="1"/>
          </p:cNvSpPr>
          <p:nvPr>
            <p:ph type="title"/>
          </p:nvPr>
        </p:nvSpPr>
        <p:spPr/>
        <p:txBody>
          <a:bodyPr>
            <a:normAutofit fontScale="90000"/>
          </a:bodyPr>
          <a:lstStyle/>
          <a:p>
            <a:r>
              <a:rPr lang="cs-CZ" dirty="0">
                <a:solidFill>
                  <a:schemeClr val="tx1">
                    <a:lumMod val="75000"/>
                    <a:lumOff val="25000"/>
                  </a:schemeClr>
                </a:solidFill>
              </a:rPr>
              <a:t>k</a:t>
            </a:r>
            <a:r>
              <a:rPr lang="cs" dirty="0">
                <a:solidFill>
                  <a:schemeClr val="tx1">
                    <a:lumMod val="75000"/>
                    <a:lumOff val="25000"/>
                  </a:schemeClr>
                </a:solidFill>
              </a:rPr>
              <a:t>rok č.4: </a:t>
            </a:r>
            <a:br>
              <a:rPr lang="cs" dirty="0">
                <a:solidFill>
                  <a:schemeClr val="tx1">
                    <a:lumMod val="75000"/>
                    <a:lumOff val="25000"/>
                  </a:schemeClr>
                </a:solidFill>
              </a:rPr>
            </a:br>
            <a:r>
              <a:rPr lang="cs" dirty="0">
                <a:solidFill>
                  <a:srgbClr val="FF0000"/>
                </a:solidFill>
              </a:rPr>
              <a:t>NAHLÉDNEME DO SOUČASNÉHO UMĚNÍ</a:t>
            </a:r>
            <a:endParaRPr lang="cs-CZ" dirty="0">
              <a:solidFill>
                <a:srgbClr val="FF0000"/>
              </a:solidFill>
            </a:endParaRPr>
          </a:p>
        </p:txBody>
      </p:sp>
      <p:sp>
        <p:nvSpPr>
          <p:cNvPr id="3" name="Zástupný obsah 2">
            <a:extLst>
              <a:ext uri="{FF2B5EF4-FFF2-40B4-BE49-F238E27FC236}">
                <a16:creationId xmlns:a16="http://schemas.microsoft.com/office/drawing/2014/main" id="{DDA23C85-8AA8-4F47-9FA4-B96670492D9A}"/>
              </a:ext>
            </a:extLst>
          </p:cNvPr>
          <p:cNvSpPr>
            <a:spLocks noGrp="1"/>
          </p:cNvSpPr>
          <p:nvPr>
            <p:ph idx="1"/>
          </p:nvPr>
        </p:nvSpPr>
        <p:spPr>
          <a:xfrm>
            <a:off x="1399032" y="2103120"/>
            <a:ext cx="9726168" cy="4325112"/>
          </a:xfrm>
        </p:spPr>
        <p:txBody>
          <a:bodyPr>
            <a:normAutofit fontScale="92500" lnSpcReduction="10000"/>
          </a:bodyPr>
          <a:lstStyle/>
          <a:p>
            <a:r>
              <a:rPr lang="cs-CZ" sz="1800" b="1" dirty="0">
                <a:solidFill>
                  <a:srgbClr val="000000"/>
                </a:solidFill>
                <a:latin typeface="Cambria" panose="02040503050406030204" pitchFamily="18" charset="0"/>
              </a:rPr>
              <a:t>Ivan Chatrný – </a:t>
            </a:r>
            <a:r>
              <a:rPr lang="cs-CZ" sz="1800" dirty="0">
                <a:solidFill>
                  <a:srgbClr val="000000"/>
                </a:solidFill>
                <a:latin typeface="Cambria" panose="02040503050406030204" pitchFamily="18" charset="0"/>
              </a:rPr>
              <a:t>kresba do emulze filmu</a:t>
            </a:r>
          </a:p>
          <a:p>
            <a:pPr rtl="0">
              <a:spcBef>
                <a:spcPts val="0"/>
              </a:spcBef>
              <a:spcAft>
                <a:spcPts val="0"/>
              </a:spcAft>
            </a:pPr>
            <a:r>
              <a:rPr lang="cs-CZ" sz="1800" b="1" i="0" u="none" strike="noStrike" dirty="0">
                <a:solidFill>
                  <a:srgbClr val="000000"/>
                </a:solidFill>
                <a:effectLst/>
                <a:latin typeface="Cambria" panose="02040503050406030204" pitchFamily="18" charset="0"/>
              </a:rPr>
              <a:t>Yves Klein</a:t>
            </a:r>
            <a:r>
              <a:rPr lang="cs-CZ" sz="1800" b="0" i="0" u="none" strike="noStrike" dirty="0">
                <a:solidFill>
                  <a:srgbClr val="000000"/>
                </a:solidFill>
                <a:effectLst/>
                <a:latin typeface="Cambria" panose="02040503050406030204" pitchFamily="18" charset="0"/>
              </a:rPr>
              <a:t> - body </a:t>
            </a:r>
            <a:r>
              <a:rPr lang="cs-CZ" sz="1800" b="0" i="0" u="none" strike="noStrike" dirty="0" err="1">
                <a:solidFill>
                  <a:srgbClr val="000000"/>
                </a:solidFill>
                <a:effectLst/>
                <a:latin typeface="Cambria" panose="02040503050406030204" pitchFamily="18" charset="0"/>
              </a:rPr>
              <a:t>painting</a:t>
            </a:r>
            <a:r>
              <a:rPr lang="cs-CZ" sz="1800" b="0" i="0" u="none" strike="noStrike" dirty="0">
                <a:solidFill>
                  <a:srgbClr val="000000"/>
                </a:solidFill>
                <a:effectLst/>
                <a:latin typeface="Cambria" panose="02040503050406030204" pitchFamily="18" charset="0"/>
              </a:rPr>
              <a:t> - otisky těla</a:t>
            </a:r>
            <a:endParaRPr lang="cs-CZ" b="0" dirty="0">
              <a:effectLst/>
            </a:endParaRPr>
          </a:p>
          <a:p>
            <a:pPr rtl="0">
              <a:spcBef>
                <a:spcPts val="0"/>
              </a:spcBef>
              <a:spcAft>
                <a:spcPts val="0"/>
              </a:spcAft>
            </a:pPr>
            <a:r>
              <a:rPr lang="cs-CZ" sz="1800" b="1" i="0" u="none" strike="noStrike" dirty="0" err="1">
                <a:solidFill>
                  <a:srgbClr val="000000"/>
                </a:solidFill>
                <a:effectLst/>
                <a:latin typeface="Cambria" panose="02040503050406030204" pitchFamily="18" charset="0"/>
              </a:rPr>
              <a:t>Yayoi</a:t>
            </a:r>
            <a:r>
              <a:rPr lang="cs-CZ" sz="1800" b="1" i="0" u="none" strike="noStrike" dirty="0">
                <a:solidFill>
                  <a:srgbClr val="000000"/>
                </a:solidFill>
                <a:effectLst/>
                <a:latin typeface="Cambria" panose="02040503050406030204" pitchFamily="18" charset="0"/>
              </a:rPr>
              <a:t> </a:t>
            </a:r>
            <a:r>
              <a:rPr lang="cs-CZ" sz="1800" b="1" i="0" u="none" strike="noStrike" dirty="0" err="1">
                <a:solidFill>
                  <a:srgbClr val="000000"/>
                </a:solidFill>
                <a:effectLst/>
                <a:latin typeface="Cambria" panose="02040503050406030204" pitchFamily="18" charset="0"/>
              </a:rPr>
              <a:t>Kusama</a:t>
            </a:r>
            <a:r>
              <a:rPr lang="cs-CZ" sz="1800" b="1" i="0" u="none" strike="noStrike" dirty="0">
                <a:solidFill>
                  <a:srgbClr val="000000"/>
                </a:solidFill>
                <a:effectLst/>
                <a:latin typeface="Cambria" panose="02040503050406030204" pitchFamily="18" charset="0"/>
              </a:rPr>
              <a:t> –</a:t>
            </a:r>
            <a:r>
              <a:rPr lang="cs-CZ" sz="1800" i="0" u="none" strike="noStrike" dirty="0">
                <a:solidFill>
                  <a:srgbClr val="000000"/>
                </a:solidFill>
                <a:effectLst/>
                <a:latin typeface="Cambria" panose="02040503050406030204" pitchFamily="18" charset="0"/>
              </a:rPr>
              <a:t> práce s bodem</a:t>
            </a:r>
          </a:p>
          <a:p>
            <a:pPr rtl="0">
              <a:spcBef>
                <a:spcPts val="0"/>
              </a:spcBef>
              <a:spcAft>
                <a:spcPts val="0"/>
              </a:spcAft>
            </a:pPr>
            <a:r>
              <a:rPr lang="cs-CZ" sz="1800" b="1" dirty="0">
                <a:solidFill>
                  <a:srgbClr val="000000"/>
                </a:solidFill>
                <a:latin typeface="Cambria" panose="02040503050406030204" pitchFamily="18" charset="0"/>
              </a:rPr>
              <a:t>Adriena Šimotová </a:t>
            </a:r>
            <a:r>
              <a:rPr lang="cs-CZ" sz="1800" dirty="0">
                <a:solidFill>
                  <a:srgbClr val="000000"/>
                </a:solidFill>
                <a:latin typeface="Cambria" panose="02040503050406030204" pitchFamily="18" charset="0"/>
              </a:rPr>
              <a:t>– haptická kresba</a:t>
            </a:r>
          </a:p>
          <a:p>
            <a:pPr rtl="0">
              <a:spcBef>
                <a:spcPts val="0"/>
              </a:spcBef>
              <a:spcAft>
                <a:spcPts val="0"/>
              </a:spcAft>
            </a:pPr>
            <a:r>
              <a:rPr lang="cs-CZ" sz="1800" b="1" dirty="0">
                <a:solidFill>
                  <a:srgbClr val="000000"/>
                </a:solidFill>
                <a:effectLst/>
                <a:latin typeface="Cambria" panose="02040503050406030204" pitchFamily="18" charset="0"/>
              </a:rPr>
              <a:t>Daisy Mrázková </a:t>
            </a:r>
            <a:r>
              <a:rPr lang="cs-CZ" sz="1800" dirty="0">
                <a:solidFill>
                  <a:srgbClr val="000000"/>
                </a:solidFill>
                <a:effectLst/>
                <a:latin typeface="Cambria" panose="02040503050406030204" pitchFamily="18" charset="0"/>
              </a:rPr>
              <a:t>– dekalk, vaječná tempera</a:t>
            </a:r>
          </a:p>
          <a:p>
            <a:pPr rtl="0">
              <a:spcBef>
                <a:spcPts val="0"/>
              </a:spcBef>
              <a:spcAft>
                <a:spcPts val="0"/>
              </a:spcAft>
            </a:pPr>
            <a:r>
              <a:rPr lang="cs-CZ" sz="1800" b="1" dirty="0">
                <a:solidFill>
                  <a:srgbClr val="000000"/>
                </a:solidFill>
                <a:latin typeface="Cambria" panose="02040503050406030204" pitchFamily="18" charset="0"/>
              </a:rPr>
              <a:t>Karel </a:t>
            </a:r>
            <a:r>
              <a:rPr lang="cs-CZ" sz="1800" b="1" dirty="0" err="1">
                <a:solidFill>
                  <a:srgbClr val="000000"/>
                </a:solidFill>
                <a:latin typeface="Cambria" panose="02040503050406030204" pitchFamily="18" charset="0"/>
              </a:rPr>
              <a:t>Malich</a:t>
            </a:r>
            <a:r>
              <a:rPr lang="cs-CZ" sz="1800" b="1" dirty="0">
                <a:solidFill>
                  <a:srgbClr val="000000"/>
                </a:solidFill>
                <a:latin typeface="Cambria" panose="02040503050406030204" pitchFamily="18" charset="0"/>
              </a:rPr>
              <a:t> </a:t>
            </a:r>
            <a:r>
              <a:rPr lang="cs-CZ" sz="1800" dirty="0">
                <a:solidFill>
                  <a:srgbClr val="000000"/>
                </a:solidFill>
                <a:latin typeface="Cambria" panose="02040503050406030204" pitchFamily="18" charset="0"/>
              </a:rPr>
              <a:t>– prostorová tvorba</a:t>
            </a:r>
          </a:p>
          <a:p>
            <a:pPr rtl="0">
              <a:spcBef>
                <a:spcPts val="0"/>
              </a:spcBef>
              <a:spcAft>
                <a:spcPts val="0"/>
              </a:spcAft>
            </a:pPr>
            <a:r>
              <a:rPr lang="cs-CZ" sz="1800" b="1" dirty="0">
                <a:solidFill>
                  <a:srgbClr val="000000"/>
                </a:solidFill>
                <a:effectLst/>
                <a:latin typeface="Cambria" panose="02040503050406030204" pitchFamily="18" charset="0"/>
              </a:rPr>
              <a:t>Zdeněk Sýkora </a:t>
            </a:r>
            <a:r>
              <a:rPr lang="cs-CZ" sz="1800" dirty="0">
                <a:solidFill>
                  <a:srgbClr val="000000"/>
                </a:solidFill>
                <a:effectLst/>
                <a:latin typeface="Cambria" panose="02040503050406030204" pitchFamily="18" charset="0"/>
              </a:rPr>
              <a:t>– využití PC</a:t>
            </a:r>
            <a:endParaRPr lang="cs-CZ" sz="1800" dirty="0">
              <a:solidFill>
                <a:srgbClr val="000000"/>
              </a:solidFill>
              <a:latin typeface="Cambria" panose="02040503050406030204" pitchFamily="18" charset="0"/>
            </a:endParaRPr>
          </a:p>
          <a:p>
            <a:pPr rtl="0">
              <a:spcBef>
                <a:spcPts val="0"/>
              </a:spcBef>
              <a:spcAft>
                <a:spcPts val="0"/>
              </a:spcAft>
            </a:pPr>
            <a:r>
              <a:rPr lang="cs-CZ" sz="1800" b="1" dirty="0">
                <a:solidFill>
                  <a:srgbClr val="000000"/>
                </a:solidFill>
                <a:latin typeface="Cambria" panose="02040503050406030204" pitchFamily="18" charset="0"/>
              </a:rPr>
              <a:t>Marian Palla </a:t>
            </a:r>
            <a:r>
              <a:rPr lang="cs-CZ" sz="1800" dirty="0">
                <a:solidFill>
                  <a:srgbClr val="000000"/>
                </a:solidFill>
                <a:latin typeface="Cambria" panose="02040503050406030204" pitchFamily="18" charset="0"/>
              </a:rPr>
              <a:t>– konceptuální umění</a:t>
            </a:r>
          </a:p>
          <a:p>
            <a:pPr rtl="0">
              <a:spcBef>
                <a:spcPts val="0"/>
              </a:spcBef>
              <a:spcAft>
                <a:spcPts val="0"/>
              </a:spcAft>
            </a:pPr>
            <a:r>
              <a:rPr lang="cs-CZ" sz="1800" b="1" dirty="0">
                <a:solidFill>
                  <a:srgbClr val="000000"/>
                </a:solidFill>
                <a:latin typeface="Cambria" panose="02040503050406030204" pitchFamily="18" charset="0"/>
              </a:rPr>
              <a:t>Milan Grygar </a:t>
            </a:r>
            <a:r>
              <a:rPr lang="cs-CZ" sz="1800" dirty="0">
                <a:solidFill>
                  <a:srgbClr val="000000"/>
                </a:solidFill>
                <a:latin typeface="Cambria" panose="02040503050406030204" pitchFamily="18" charset="0"/>
              </a:rPr>
              <a:t>– zvuk kresby</a:t>
            </a:r>
          </a:p>
          <a:p>
            <a:pPr rtl="0">
              <a:spcBef>
                <a:spcPts val="0"/>
              </a:spcBef>
              <a:spcAft>
                <a:spcPts val="0"/>
              </a:spcAft>
            </a:pPr>
            <a:r>
              <a:rPr lang="cs-CZ" sz="1800" b="1" i="0" u="none" strike="noStrike" dirty="0">
                <a:solidFill>
                  <a:srgbClr val="000000"/>
                </a:solidFill>
                <a:effectLst/>
                <a:latin typeface="Cambria" panose="02040503050406030204" pitchFamily="18" charset="0"/>
              </a:rPr>
              <a:t>Daniela Mikulášková, Petr Kovář</a:t>
            </a:r>
            <a:r>
              <a:rPr lang="cs-CZ" sz="1800" b="0" i="0" u="none" strike="noStrike" dirty="0">
                <a:solidFill>
                  <a:srgbClr val="000000"/>
                </a:solidFill>
                <a:effectLst/>
                <a:latin typeface="Cambria" panose="02040503050406030204" pitchFamily="18" charset="0"/>
              </a:rPr>
              <a:t> - kresba/malba vyšíváním</a:t>
            </a:r>
          </a:p>
          <a:p>
            <a:pPr rtl="0">
              <a:spcBef>
                <a:spcPts val="0"/>
              </a:spcBef>
              <a:spcAft>
                <a:spcPts val="0"/>
              </a:spcAft>
            </a:pPr>
            <a:r>
              <a:rPr lang="cs-CZ" sz="1800" b="1" i="0" u="none" strike="noStrike" dirty="0">
                <a:solidFill>
                  <a:srgbClr val="000000"/>
                </a:solidFill>
                <a:effectLst/>
                <a:latin typeface="Cambria" panose="02040503050406030204" pitchFamily="18" charset="0"/>
              </a:rPr>
              <a:t>Vladimír Boudník </a:t>
            </a:r>
            <a:r>
              <a:rPr lang="cs-CZ" sz="1800" b="0" i="0" u="none" strike="noStrike" dirty="0">
                <a:solidFill>
                  <a:srgbClr val="000000"/>
                </a:solidFill>
                <a:effectLst/>
                <a:latin typeface="Cambria" panose="02040503050406030204" pitchFamily="18" charset="0"/>
              </a:rPr>
              <a:t>– experiment. Grafika</a:t>
            </a:r>
          </a:p>
          <a:p>
            <a:pPr rtl="0">
              <a:spcBef>
                <a:spcPts val="0"/>
              </a:spcBef>
              <a:spcAft>
                <a:spcPts val="0"/>
              </a:spcAft>
            </a:pPr>
            <a:r>
              <a:rPr lang="cs-CZ" sz="1800" b="1" dirty="0">
                <a:latin typeface="Cambria" panose="02040503050406030204" pitchFamily="18" charset="0"/>
                <a:ea typeface="Cambria" panose="02040503050406030204" pitchFamily="18" charset="0"/>
              </a:rPr>
              <a:t>Kateřina Šedá </a:t>
            </a:r>
            <a:r>
              <a:rPr lang="cs-CZ" sz="1800" dirty="0">
                <a:latin typeface="Cambria" panose="02040503050406030204" pitchFamily="18" charset="0"/>
                <a:ea typeface="Cambria" panose="02040503050406030204" pitchFamily="18" charset="0"/>
              </a:rPr>
              <a:t>– sociální umění</a:t>
            </a:r>
          </a:p>
          <a:p>
            <a:pPr rtl="0">
              <a:spcBef>
                <a:spcPts val="0"/>
              </a:spcBef>
              <a:spcAft>
                <a:spcPts val="0"/>
              </a:spcAft>
            </a:pPr>
            <a:r>
              <a:rPr lang="cs-CZ" sz="1900" b="1" i="0" u="none" strike="noStrike" dirty="0">
                <a:solidFill>
                  <a:srgbClr val="000000"/>
                </a:solidFill>
                <a:effectLst/>
                <a:latin typeface="Cambria" panose="02040503050406030204" pitchFamily="18" charset="0"/>
                <a:ea typeface="Cambria" panose="02040503050406030204" pitchFamily="18" charset="0"/>
              </a:rPr>
              <a:t>Andy </a:t>
            </a:r>
            <a:r>
              <a:rPr lang="cs-CZ" sz="1900" b="1" i="0" u="none" strike="noStrike" dirty="0" err="1">
                <a:solidFill>
                  <a:srgbClr val="000000"/>
                </a:solidFill>
                <a:effectLst/>
                <a:latin typeface="Cambria" panose="02040503050406030204" pitchFamily="18" charset="0"/>
                <a:ea typeface="Cambria" panose="02040503050406030204" pitchFamily="18" charset="0"/>
              </a:rPr>
              <a:t>Goldsworthy</a:t>
            </a:r>
            <a:r>
              <a:rPr lang="cs-CZ" sz="1900" b="1" i="0" u="none" strike="noStrike" dirty="0">
                <a:solidFill>
                  <a:srgbClr val="000000"/>
                </a:solidFill>
                <a:effectLst/>
                <a:latin typeface="Cambria" panose="02040503050406030204" pitchFamily="18" charset="0"/>
                <a:ea typeface="Cambria" panose="02040503050406030204" pitchFamily="18" charset="0"/>
              </a:rPr>
              <a:t> – </a:t>
            </a:r>
            <a:r>
              <a:rPr lang="cs-CZ" sz="1900" i="0" u="none" strike="noStrike" dirty="0" err="1">
                <a:solidFill>
                  <a:srgbClr val="000000"/>
                </a:solidFill>
                <a:effectLst/>
                <a:latin typeface="Cambria" panose="02040503050406030204" pitchFamily="18" charset="0"/>
                <a:ea typeface="Cambria" panose="02040503050406030204" pitchFamily="18" charset="0"/>
              </a:rPr>
              <a:t>land</a:t>
            </a:r>
            <a:r>
              <a:rPr lang="cs-CZ" sz="1900" i="0" u="none" strike="noStrike" dirty="0">
                <a:solidFill>
                  <a:srgbClr val="000000"/>
                </a:solidFill>
                <a:effectLst/>
                <a:latin typeface="Cambria" panose="02040503050406030204" pitchFamily="18" charset="0"/>
                <a:ea typeface="Cambria" panose="02040503050406030204" pitchFamily="18" charset="0"/>
              </a:rPr>
              <a:t> art</a:t>
            </a:r>
          </a:p>
          <a:p>
            <a:pPr>
              <a:spcBef>
                <a:spcPts val="0"/>
              </a:spcBef>
            </a:pPr>
            <a:r>
              <a:rPr lang="cs-CZ" sz="1900" b="1" i="0" u="none" strike="noStrike" dirty="0">
                <a:solidFill>
                  <a:srgbClr val="000000"/>
                </a:solidFill>
                <a:effectLst/>
                <a:latin typeface="Cambria" panose="02040503050406030204" pitchFamily="18" charset="0"/>
              </a:rPr>
              <a:t>Dalibor Chatrný</a:t>
            </a:r>
          </a:p>
          <a:p>
            <a:pPr marL="0" indent="0">
              <a:spcBef>
                <a:spcPts val="0"/>
              </a:spcBef>
              <a:buNone/>
            </a:pPr>
            <a:r>
              <a:rPr lang="cs-CZ" sz="1900" i="1" dirty="0">
                <a:solidFill>
                  <a:srgbClr val="000000"/>
                </a:solidFill>
                <a:latin typeface="Cambria" panose="02040503050406030204" pitchFamily="18" charset="0"/>
              </a:rPr>
              <a:t>a další …</a:t>
            </a:r>
            <a:br>
              <a:rPr lang="cs-CZ" i="1" dirty="0"/>
            </a:br>
            <a:endParaRPr lang="cs-CZ" i="1" dirty="0"/>
          </a:p>
        </p:txBody>
      </p:sp>
    </p:spTree>
    <p:extLst>
      <p:ext uri="{BB962C8B-B14F-4D97-AF65-F5344CB8AC3E}">
        <p14:creationId xmlns:p14="http://schemas.microsoft.com/office/powerpoint/2010/main" val="124547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202571-8430-4D5C-A5C2-8532F778B878}"/>
              </a:ext>
            </a:extLst>
          </p:cNvPr>
          <p:cNvSpPr>
            <a:spLocks noGrp="1"/>
          </p:cNvSpPr>
          <p:nvPr>
            <p:ph type="title"/>
          </p:nvPr>
        </p:nvSpPr>
        <p:spPr/>
        <p:txBody>
          <a:bodyPr/>
          <a:lstStyle/>
          <a:p>
            <a:r>
              <a:rPr lang="cs-CZ" dirty="0">
                <a:solidFill>
                  <a:schemeClr val="tx1">
                    <a:lumMod val="75000"/>
                    <a:lumOff val="25000"/>
                  </a:schemeClr>
                </a:solidFill>
              </a:rPr>
              <a:t>k</a:t>
            </a:r>
            <a:r>
              <a:rPr lang="cs" dirty="0">
                <a:solidFill>
                  <a:schemeClr val="tx1">
                    <a:lumMod val="75000"/>
                    <a:lumOff val="25000"/>
                  </a:schemeClr>
                </a:solidFill>
              </a:rPr>
              <a:t>rok č.5: </a:t>
            </a:r>
            <a:r>
              <a:rPr lang="cs" dirty="0">
                <a:solidFill>
                  <a:srgbClr val="FF0000"/>
                </a:solidFill>
              </a:rPr>
              <a:t>NAHLÉDNEME DO GALERIÍ</a:t>
            </a:r>
            <a:endParaRPr lang="cs-CZ" dirty="0">
              <a:solidFill>
                <a:srgbClr val="FF0000"/>
              </a:solidFill>
            </a:endParaRPr>
          </a:p>
        </p:txBody>
      </p:sp>
      <p:sp>
        <p:nvSpPr>
          <p:cNvPr id="3" name="Zástupný obsah 2">
            <a:extLst>
              <a:ext uri="{FF2B5EF4-FFF2-40B4-BE49-F238E27FC236}">
                <a16:creationId xmlns:a16="http://schemas.microsoft.com/office/drawing/2014/main" id="{9E79CB0C-A5D6-4F55-9CFA-43F5B1BFA53C}"/>
              </a:ext>
            </a:extLst>
          </p:cNvPr>
          <p:cNvSpPr>
            <a:spLocks noGrp="1"/>
          </p:cNvSpPr>
          <p:nvPr>
            <p:ph idx="1"/>
          </p:nvPr>
        </p:nvSpPr>
        <p:spPr/>
        <p:txBody>
          <a:bodyPr/>
          <a:lstStyle/>
          <a:p>
            <a:r>
              <a:rPr lang="cs-CZ" dirty="0"/>
              <a:t>1. </a:t>
            </a:r>
            <a:r>
              <a:rPr lang="cs-CZ" b="1" dirty="0"/>
              <a:t>PRAHA</a:t>
            </a:r>
            <a:r>
              <a:rPr lang="cs-CZ" dirty="0"/>
              <a:t>, RUDOLFINUM: </a:t>
            </a:r>
            <a:r>
              <a:rPr lang="cs-CZ" dirty="0">
                <a:hlinkClick r:id="rId2"/>
              </a:rPr>
              <a:t>https://www.galerierudolfinum.cz/en/exhibitions/cache/</a:t>
            </a:r>
            <a:endParaRPr lang="cs-CZ" dirty="0"/>
          </a:p>
          <a:p>
            <a:pPr marL="0" indent="0">
              <a:buNone/>
            </a:pPr>
            <a:r>
              <a:rPr lang="cs-CZ" dirty="0"/>
              <a:t> </a:t>
            </a:r>
            <a:r>
              <a:rPr lang="cs-CZ" b="0" i="0" dirty="0">
                <a:solidFill>
                  <a:srgbClr val="181818"/>
                </a:solidFill>
                <a:effectLst/>
              </a:rPr>
              <a:t>Komentovaná prohlídka výstavy MEZIPAMĚŤ ve </a:t>
            </a:r>
            <a:r>
              <a:rPr lang="cs-CZ" b="1" i="0" dirty="0">
                <a:solidFill>
                  <a:srgbClr val="181818"/>
                </a:solidFill>
                <a:effectLst/>
              </a:rPr>
              <a:t>čtvrtek 21. 10.</a:t>
            </a:r>
            <a:r>
              <a:rPr lang="cs-CZ" b="0" i="0" dirty="0">
                <a:solidFill>
                  <a:srgbClr val="181818"/>
                </a:solidFill>
                <a:effectLst/>
              </a:rPr>
              <a:t> od </a:t>
            </a:r>
            <a:r>
              <a:rPr lang="cs-CZ" b="1" i="0" dirty="0">
                <a:solidFill>
                  <a:srgbClr val="181818"/>
                </a:solidFill>
                <a:effectLst/>
              </a:rPr>
              <a:t>18:00</a:t>
            </a:r>
            <a:r>
              <a:rPr lang="cs-CZ" b="0" i="0" dirty="0">
                <a:solidFill>
                  <a:srgbClr val="181818"/>
                </a:solidFill>
                <a:effectLst/>
              </a:rPr>
              <a:t>. Vstup volný.</a:t>
            </a:r>
          </a:p>
          <a:p>
            <a:pPr marL="0" indent="0">
              <a:buNone/>
            </a:pPr>
            <a:endParaRPr lang="cs-CZ" b="0" i="0" dirty="0">
              <a:solidFill>
                <a:srgbClr val="181818"/>
              </a:solidFill>
              <a:effectLst/>
            </a:endParaRPr>
          </a:p>
          <a:p>
            <a:r>
              <a:rPr lang="cs-CZ" dirty="0">
                <a:solidFill>
                  <a:srgbClr val="181818"/>
                </a:solidFill>
              </a:rPr>
              <a:t>2. </a:t>
            </a:r>
            <a:r>
              <a:rPr lang="cs-CZ" b="1" dirty="0">
                <a:solidFill>
                  <a:srgbClr val="181818"/>
                </a:solidFill>
              </a:rPr>
              <a:t>BRNO</a:t>
            </a:r>
            <a:r>
              <a:rPr lang="cs-CZ" dirty="0">
                <a:solidFill>
                  <a:srgbClr val="181818"/>
                </a:solidFill>
              </a:rPr>
              <a:t>, FAIT GALLERY: REGISTRACE STANA FILKA, </a:t>
            </a:r>
            <a:r>
              <a:rPr lang="cs-CZ" dirty="0">
                <a:solidFill>
                  <a:srgbClr val="000000"/>
                </a:solidFill>
              </a:rPr>
              <a:t>KOMENTOVANÁ PROHLÍDKA v</a:t>
            </a:r>
            <a:r>
              <a:rPr lang="pt-BR" b="0" i="0" dirty="0">
                <a:solidFill>
                  <a:srgbClr val="000000"/>
                </a:solidFill>
                <a:effectLst/>
              </a:rPr>
              <a:t> </a:t>
            </a:r>
            <a:r>
              <a:rPr lang="pt-BR" b="1" i="0" dirty="0">
                <a:solidFill>
                  <a:srgbClr val="000000"/>
                </a:solidFill>
                <a:effectLst/>
              </a:rPr>
              <a:t>úterý 19. 10. 2021 </a:t>
            </a:r>
            <a:r>
              <a:rPr lang="pt-BR" b="0" i="0" dirty="0">
                <a:solidFill>
                  <a:srgbClr val="000000"/>
                </a:solidFill>
                <a:effectLst/>
              </a:rPr>
              <a:t>v</a:t>
            </a:r>
            <a:r>
              <a:rPr lang="pt-BR" b="1" i="0" dirty="0">
                <a:solidFill>
                  <a:srgbClr val="000000"/>
                </a:solidFill>
                <a:effectLst/>
              </a:rPr>
              <a:t> 17.00  </a:t>
            </a:r>
            <a:r>
              <a:rPr lang="fr-FR" b="0" i="0" dirty="0">
                <a:solidFill>
                  <a:srgbClr val="000000"/>
                </a:solidFill>
                <a:effectLst/>
              </a:rPr>
              <a:t>Fait Gallery, Ve Vaňkovce 2, </a:t>
            </a:r>
            <a:r>
              <a:rPr lang="fr-FR" b="0" i="0" dirty="0">
                <a:solidFill>
                  <a:srgbClr val="000000"/>
                </a:solidFill>
                <a:effectLst/>
                <a:hlinkClick r:id="rId3"/>
              </a:rPr>
              <a:t>https://www.faitgallery.com/</a:t>
            </a:r>
            <a:endParaRPr lang="cs-CZ" b="0" i="0" dirty="0">
              <a:solidFill>
                <a:srgbClr val="000000"/>
              </a:solidFill>
              <a:effectLst/>
            </a:endParaRPr>
          </a:p>
          <a:p>
            <a:endParaRPr lang="cs-CZ" b="0" i="0" dirty="0">
              <a:solidFill>
                <a:srgbClr val="000000"/>
              </a:solidFill>
              <a:effectLst/>
            </a:endParaRPr>
          </a:p>
          <a:p>
            <a:r>
              <a:rPr lang="cs-CZ" dirty="0">
                <a:solidFill>
                  <a:srgbClr val="000000"/>
                </a:solidFill>
              </a:rPr>
              <a:t>3. </a:t>
            </a:r>
            <a:r>
              <a:rPr lang="cs-CZ" b="1" dirty="0">
                <a:solidFill>
                  <a:srgbClr val="000000"/>
                </a:solidFill>
              </a:rPr>
              <a:t>BRNO</a:t>
            </a:r>
            <a:r>
              <a:rPr lang="cs-CZ" dirty="0">
                <a:solidFill>
                  <a:srgbClr val="000000"/>
                </a:solidFill>
              </a:rPr>
              <a:t>, GALERIE PITEVNA: VLADIMÍR HOUDEK, </a:t>
            </a:r>
            <a:r>
              <a:rPr lang="cs-CZ" b="0" i="0" dirty="0">
                <a:solidFill>
                  <a:srgbClr val="050505"/>
                </a:solidFill>
                <a:effectLst/>
              </a:rPr>
              <a:t>6. 10. — 12. 11. 2021, https://www.facebook.com/galeriepitevna/</a:t>
            </a:r>
            <a:endParaRPr lang="fr-FR" b="0" i="0" dirty="0">
              <a:solidFill>
                <a:srgbClr val="000000"/>
              </a:solidFill>
              <a:effectLst/>
            </a:endParaRPr>
          </a:p>
          <a:p>
            <a:pPr marL="0" indent="0">
              <a:buNone/>
            </a:pPr>
            <a:endParaRPr lang="cs-CZ" b="0" i="0" dirty="0">
              <a:solidFill>
                <a:srgbClr val="181818"/>
              </a:solidFill>
              <a:effectLst/>
              <a:latin typeface="+mj-lt"/>
            </a:endParaRPr>
          </a:p>
          <a:p>
            <a:pPr marL="0" indent="0">
              <a:buNone/>
            </a:pPr>
            <a:r>
              <a:rPr lang="cs-CZ" dirty="0"/>
              <a:t>…</a:t>
            </a:r>
          </a:p>
        </p:txBody>
      </p:sp>
      <p:sp>
        <p:nvSpPr>
          <p:cNvPr id="4" name="Zástupný symbol pro datum 3">
            <a:extLst>
              <a:ext uri="{FF2B5EF4-FFF2-40B4-BE49-F238E27FC236}">
                <a16:creationId xmlns:a16="http://schemas.microsoft.com/office/drawing/2014/main" id="{9AE47826-E213-4001-BB08-9CAE433CA2E2}"/>
              </a:ext>
            </a:extLst>
          </p:cNvPr>
          <p:cNvSpPr>
            <a:spLocks noGrp="1"/>
          </p:cNvSpPr>
          <p:nvPr>
            <p:ph type="dt" sz="half" idx="10"/>
          </p:nvPr>
        </p:nvSpPr>
        <p:spPr/>
        <p:txBody>
          <a:bodyPr/>
          <a:lstStyle/>
          <a:p>
            <a:pPr rtl="0"/>
            <a:fld id="{C2783BFF-2158-4E0B-955F-F81B2C6829E3}" type="datetime1">
              <a:rPr lang="cs-CZ" smtClean="0"/>
              <a:t>15.10.2021</a:t>
            </a:fld>
            <a:endParaRPr lang="en-US"/>
          </a:p>
        </p:txBody>
      </p:sp>
    </p:spTree>
    <p:extLst>
      <p:ext uri="{BB962C8B-B14F-4D97-AF65-F5344CB8AC3E}">
        <p14:creationId xmlns:p14="http://schemas.microsoft.com/office/powerpoint/2010/main" val="143682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202571-8430-4D5C-A5C2-8532F778B878}"/>
              </a:ext>
            </a:extLst>
          </p:cNvPr>
          <p:cNvSpPr>
            <a:spLocks noGrp="1"/>
          </p:cNvSpPr>
          <p:nvPr>
            <p:ph type="title"/>
          </p:nvPr>
        </p:nvSpPr>
        <p:spPr/>
        <p:txBody>
          <a:bodyPr/>
          <a:lstStyle/>
          <a:p>
            <a:r>
              <a:rPr lang="cs-CZ" dirty="0">
                <a:solidFill>
                  <a:schemeClr val="tx1">
                    <a:lumMod val="75000"/>
                    <a:lumOff val="25000"/>
                  </a:schemeClr>
                </a:solidFill>
              </a:rPr>
              <a:t>k</a:t>
            </a:r>
            <a:r>
              <a:rPr lang="cs" dirty="0">
                <a:solidFill>
                  <a:schemeClr val="tx1">
                    <a:lumMod val="75000"/>
                    <a:lumOff val="25000"/>
                  </a:schemeClr>
                </a:solidFill>
              </a:rPr>
              <a:t>rok č.6: </a:t>
            </a:r>
            <a:r>
              <a:rPr lang="cs" dirty="0">
                <a:solidFill>
                  <a:srgbClr val="FF0000"/>
                </a:solidFill>
              </a:rPr>
              <a:t>KONZULTUJEME SVÉ NÁPADY</a:t>
            </a:r>
            <a:endParaRPr lang="cs-CZ" dirty="0">
              <a:solidFill>
                <a:srgbClr val="FF0000"/>
              </a:solidFill>
            </a:endParaRPr>
          </a:p>
        </p:txBody>
      </p:sp>
      <p:pic>
        <p:nvPicPr>
          <p:cNvPr id="6" name="Zástupný obsah 5" descr="Obsah obrázku interiér, patro, zeď, oblast&#10;&#10;Popis byl vytvořen automaticky">
            <a:extLst>
              <a:ext uri="{FF2B5EF4-FFF2-40B4-BE49-F238E27FC236}">
                <a16:creationId xmlns:a16="http://schemas.microsoft.com/office/drawing/2014/main" id="{1048400C-93F6-49FC-A4EB-B64A9F459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040" y="1806497"/>
            <a:ext cx="5387960" cy="3593728"/>
          </a:xfrm>
        </p:spPr>
      </p:pic>
      <p:pic>
        <p:nvPicPr>
          <p:cNvPr id="8" name="Obrázek 7" descr="Obsah obrázku strom, exteriér, rostlina&#10;&#10;Popis byl vytvořen automaticky">
            <a:extLst>
              <a:ext uri="{FF2B5EF4-FFF2-40B4-BE49-F238E27FC236}">
                <a16:creationId xmlns:a16="http://schemas.microsoft.com/office/drawing/2014/main" id="{5E7EA21A-70E1-46C4-B3FA-E7E1EAF43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06497"/>
            <a:ext cx="5387961" cy="3593728"/>
          </a:xfrm>
          <a:prstGeom prst="rect">
            <a:avLst/>
          </a:prstGeom>
        </p:spPr>
      </p:pic>
      <p:sp>
        <p:nvSpPr>
          <p:cNvPr id="9" name="TextovéPole 8">
            <a:extLst>
              <a:ext uri="{FF2B5EF4-FFF2-40B4-BE49-F238E27FC236}">
                <a16:creationId xmlns:a16="http://schemas.microsoft.com/office/drawing/2014/main" id="{D001D899-6BDD-4F45-B540-6E59E8DEFC33}"/>
              </a:ext>
            </a:extLst>
          </p:cNvPr>
          <p:cNvSpPr txBox="1"/>
          <p:nvPr/>
        </p:nvSpPr>
        <p:spPr>
          <a:xfrm>
            <a:off x="708040" y="5709424"/>
            <a:ext cx="10775921" cy="307777"/>
          </a:xfrm>
          <a:prstGeom prst="rect">
            <a:avLst/>
          </a:prstGeom>
          <a:noFill/>
        </p:spPr>
        <p:txBody>
          <a:bodyPr wrap="square" rtlCol="0">
            <a:spAutoFit/>
          </a:bodyPr>
          <a:lstStyle/>
          <a:p>
            <a:r>
              <a:rPr lang="cs-CZ" sz="1400" dirty="0"/>
              <a:t>INSPIRUJTE SE: https://www.prehlidkapokoje.cz/</a:t>
            </a:r>
          </a:p>
        </p:txBody>
      </p:sp>
    </p:spTree>
    <p:extLst>
      <p:ext uri="{BB962C8B-B14F-4D97-AF65-F5344CB8AC3E}">
        <p14:creationId xmlns:p14="http://schemas.microsoft.com/office/powerpoint/2010/main" val="3984269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92_TF56410444" id="{D9A60A82-AEBF-45C2-B5DF-1D3D356FACD2}" vid="{829DC7C5-F515-43FD-BAC4-4E2F13367BF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{07AC6330-0B99-4F69-8D48-E35C4E1B9755}tf56410444_win32</Template>
  <TotalTime>53</TotalTime>
  <Words>420</Words>
  <Application>Microsoft Office PowerPoint</Application>
  <PresentationFormat>Širokoúhlá obrazovka</PresentationFormat>
  <Paragraphs>61</Paragraphs>
  <Slides>8</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Avenir Next LT Pro</vt:lpstr>
      <vt:lpstr>Avenir Next LT Pro Light</vt:lpstr>
      <vt:lpstr>Calibri</vt:lpstr>
      <vt:lpstr>Cambria</vt:lpstr>
      <vt:lpstr>Garamond</vt:lpstr>
      <vt:lpstr>SavonVTI</vt:lpstr>
      <vt:lpstr>Téma: zaplŇ</vt:lpstr>
      <vt:lpstr>krok č.1:  VYTVOŘTE SI MYŠLENKOVOU MAPU</vt:lpstr>
      <vt:lpstr>krok č.2:  ROZHODNĚTE SE V JAKÉM MÉDIU BUDETE TVOŘIT</vt:lpstr>
      <vt:lpstr>krok č.3: UDĚLEJTE SI SKICI</vt:lpstr>
      <vt:lpstr>DŮLEŽITÉ PODNĚTY</vt:lpstr>
      <vt:lpstr>krok č.4:  NAHLÉDNEME DO SOUČASNÉHO UMĚNÍ</vt:lpstr>
      <vt:lpstr>krok č.5: NAHLÉDNEME DO GALERIÍ</vt:lpstr>
      <vt:lpstr>krok č.6: KONZULTUJEME SVÉ NÁPADY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Téma: zaplŇ</dc:title>
  <dc:creator>Milada Sommerová</dc:creator>
  <cp:lastModifiedBy>Milada Sommerová</cp:lastModifiedBy>
  <cp:revision>1</cp:revision>
  <dcterms:created xsi:type="dcterms:W3CDTF">2021-10-15T20:00:07Z</dcterms:created>
  <dcterms:modified xsi:type="dcterms:W3CDTF">2021-10-15T20:53:51Z</dcterms:modified>
</cp:coreProperties>
</file>