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665C576-72B7-4F3B-BE80-58B490FD212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geo.geogr.muni.cz/konflikty-smlouvy-a-organizace/suezska-krize/" TargetMode="External"/><Relationship Id="rId2" Type="http://schemas.openxmlformats.org/officeDocument/2006/relationships/hyperlink" Target="https://www.moderni-dejiny.cz/clanek/suezska-krize-1956-blizky-vychod-v-50-letec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77B48D-7BF2-470D-876B-50CD5CC8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924E6F-E890-4BAC-A5ED-28C063377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85799"/>
            <a:ext cx="4781147" cy="2971801"/>
          </a:xfrm>
        </p:spPr>
        <p:txBody>
          <a:bodyPr>
            <a:normAutofit/>
          </a:bodyPr>
          <a:lstStyle/>
          <a:p>
            <a:r>
              <a:rPr lang="cs-CZ" b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Suezská krize 1956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B958A8-8E41-4B54-A1D0-03E91ED39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4816572" cy="1947333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Obsah obrázku mapa&#10;&#10;Popis byl vytvořen automaticky">
            <a:extLst>
              <a:ext uri="{FF2B5EF4-FFF2-40B4-BE49-F238E27FC236}">
                <a16:creationId xmlns:a16="http://schemas.microsoft.com/office/drawing/2014/main" id="{F712CA7D-FC5E-4BEA-B5EA-1AD3C81A6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439"/>
          <a:stretch/>
        </p:blipFill>
        <p:spPr bwMode="auto">
          <a:xfrm>
            <a:off x="6096000" y="10"/>
            <a:ext cx="6095999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3DA8283-3FF4-47B3-9266-60768C743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3200" y="8468"/>
            <a:ext cx="5795625" cy="5874808"/>
            <a:chOff x="6108170" y="8467"/>
            <a:chExt cx="6080656" cy="61637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EB65FF-EAD9-4242-80AE-A3FC7EB1E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8B5500-48F2-41FA-BD8C-3C2400F62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7B2E66-9934-4251-A5B0-A180C0CC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DA1666-64EC-4838-B0E1-4D545ECEA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C99E35-6C12-4F89-8CDA-9FD8B3CEE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70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57368-8E06-4A61-BE6C-D33F3930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76" y="469514"/>
            <a:ext cx="8534400" cy="675795"/>
          </a:xfrm>
        </p:spPr>
        <p:txBody>
          <a:bodyPr/>
          <a:lstStyle/>
          <a:p>
            <a:r>
              <a:rPr lang="cs-CZ" dirty="0"/>
              <a:t>Operace mušketýr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626CD-D5AC-4DE9-9B12-762D0A6B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145309"/>
            <a:ext cx="8534400" cy="5643418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listopadu </a:t>
            </a:r>
            <a:r>
              <a:rPr lang="cs-CZ" sz="20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izraelské jednotky obsadily Gazu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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hned další den začala OSN projednávat sestavu mírových sil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listopadu začala rozhodující fáze </a:t>
            </a:r>
            <a:r>
              <a:rPr lang="cs-CZ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Operace Mušketýr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vylodění Britů a Francouzů v Port Saidu a Port </a:t>
            </a:r>
            <a:r>
              <a:rPr lang="cs-CZ" sz="20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Fuadu</a:t>
            </a:r>
            <a:endParaRPr lang="cs-CZ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proklamovaný cíl invaze: oddělit Izraelce od Egypťanů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Násir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 nechal potopit v průplavu 40 lodí, aby ho zablokoval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OSN jednomyslně odsoudila anglo-francouzský vpád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(velký podíl na tom měl její generální tajemník </a:t>
            </a:r>
            <a:r>
              <a:rPr lang="cs-CZ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Hammarskjöld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Američané pohrozili Britům finančními postihy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Sovětský svaz pohrozil: </a:t>
            </a:r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„Jsme plně rozhodnuti použitím síly rozdrtit agresory a obnovit mír na Blízkém východě.“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sovětském poselství Anthony </a:t>
            </a:r>
            <a:r>
              <a:rPr lang="cs-CZ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Edenovi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 píše: </a:t>
            </a:r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„V jakém postavení by se ocitla sama Anglie, kdyby byla napadena silnějšími státy, vlastnícími všechny druhy současných vyhlazovacích zbraní? … Válka v Egyptě může přeskočit do druhých zemí a přerůst ve třetí světovou válku.“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ráno </a:t>
            </a:r>
            <a:r>
              <a:rPr lang="cs-C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listopadu tak Londýn i Paříž vyslovily souhlas se zastavením palby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(= konec Operace Mušketýr)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prosinci Američané přinutili zúčastněné strany ke složení zbraní a </a:t>
            </a:r>
            <a:r>
              <a:rPr lang="cs-CZ" sz="20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22. prosince ke stažení anglo-francouzských vojsk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nato </a:t>
            </a:r>
            <a:r>
              <a:rPr lang="cs-CZ" sz="2000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Násir</a:t>
            </a:r>
            <a:r>
              <a:rPr lang="cs-CZ" sz="20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znárodnil další britské společnosti v Egyptě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1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5B22EF-5DD8-4A59-A180-EE6324D9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009" y="109245"/>
            <a:ext cx="4205003" cy="804335"/>
          </a:xfrm>
        </p:spPr>
        <p:txBody>
          <a:bodyPr>
            <a:normAutofit/>
          </a:bodyPr>
          <a:lstStyle/>
          <a:p>
            <a:r>
              <a:rPr lang="cs-CZ" sz="3200" dirty="0"/>
              <a:t>Důsledky krize</a:t>
            </a:r>
          </a:p>
        </p:txBody>
      </p:sp>
      <p:sp>
        <p:nvSpPr>
          <p:cNvPr id="11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Documents and Settings\admin\Plocha\Škola\Suezská krize\Důsledky krize\21 - trosky v Port Saidu.jpg">
            <a:extLst>
              <a:ext uri="{FF2B5EF4-FFF2-40B4-BE49-F238E27FC236}">
                <a16:creationId xmlns:a16="http://schemas.microsoft.com/office/drawing/2014/main" id="{68B271E8-0F58-438D-A315-C7D88FD23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r="17563" b="-1"/>
          <a:stretch/>
        </p:blipFill>
        <p:spPr bwMode="auto"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DBA92-401D-491A-ADC6-4BF21C410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913580"/>
            <a:ext cx="4819653" cy="583517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Celkově se do konfliktu zapojilo přes </a:t>
            </a:r>
            <a:r>
              <a:rPr lang="cs-CZ" sz="1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200.000 vojáků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život přišlo asi 2.000 egyptských a 250 izraelských vojáků; </a:t>
            </a:r>
            <a:r>
              <a:rPr lang="cs-CZ" sz="18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odhad materiálních škod – asi 7 miliard dolarů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Egypt</a:t>
            </a: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ač vojensky prohrál, </a:t>
            </a:r>
            <a:r>
              <a:rPr lang="cs-CZ" sz="18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zvýšil svůj vliv na Blízkém východě</a:t>
            </a: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Suez. průplav zůstal v egyptských rukou; </a:t>
            </a:r>
            <a:r>
              <a:rPr lang="cs-CZ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Násir</a:t>
            </a: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 stal vůdcem arabského hnutí a začal být mnohem levicovější (</a:t>
            </a:r>
            <a:r>
              <a:rPr lang="cs-CZ" sz="1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sbližování se SSSR</a:t>
            </a: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silný státní sektor, znárodňování)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Izrael</a:t>
            </a: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uhájil svou existenci a </a:t>
            </a:r>
            <a:r>
              <a:rPr lang="cs-CZ" sz="18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ukázal arabským nepřátelům kvalitu své armády</a:t>
            </a: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 </a:t>
            </a: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 ne za týden porazil sovětským blokem vyzbrojenou egyptskou armádu), kterou pak potvrdil i v Šestidenní (1967) a </a:t>
            </a:r>
            <a:r>
              <a:rPr lang="cs-CZ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Jomkippurské</a:t>
            </a: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(1973) válce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Britové</a:t>
            </a:r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naposled zkusili dosáhnout něčeho              ve světě, aniž by jim to dopředu schválili Američané </a:t>
            </a:r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cs-CZ" altLang="cs-CZ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 březnu 1957 rezignoval Anthony Eden</a:t>
            </a:r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(nahradil ho </a:t>
            </a:r>
            <a:r>
              <a:rPr lang="cs-CZ" altLang="cs-CZ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Harold </a:t>
            </a:r>
            <a:r>
              <a:rPr lang="cs-CZ" altLang="cs-CZ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Macmillan</a:t>
            </a:r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eaLnBrk="1" hangingPunct="1"/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 </a:t>
            </a:r>
            <a:r>
              <a:rPr lang="cs-CZ" altLang="cs-CZ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Francii</a:t>
            </a:r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byla „jen jedna z mezinárodních ostud“ 50. let (+ porážky ve Vietnamu a Alžírsku)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Británie i Francie potvrdily pozici „velmocí druhého řádu“ </a:t>
            </a:r>
          </a:p>
          <a:p>
            <a:pPr eaLnBrk="1" hangingPunct="1"/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Jako </a:t>
            </a:r>
            <a:r>
              <a:rPr lang="cs-CZ" altLang="cs-CZ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jediné supervelmoci světa se ukázaly Spojené státy a Sovětský svaz</a:t>
            </a:r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který se začal velmi angažovat                v arabském světě (zejména v oblasti vojenské spolupráce)</a:t>
            </a:r>
            <a:endParaRPr lang="cs-CZ" alt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91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8EAE-8787-42C5-BB30-09E70BE6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3373C-0C45-46D7-B218-C21ACC576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Británie i Francie potvrdily pozici „velmocí druhého řádu“ </a:t>
            </a:r>
          </a:p>
          <a:p>
            <a:pPr eaLnBrk="1" hangingPunct="1"/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jako </a:t>
            </a:r>
            <a:r>
              <a:rPr lang="cs-CZ" altLang="cs-CZ" sz="2000" b="1" u="sng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jediné supervelmoci světa se ukázaly Spojené státy a Sovětský svaz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který se začal velmi angažovat                v arabském světě (zejména v oblasti vojenské spolupráce)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86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6AEB6-1525-46BB-B36C-E7BB9BCE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84" y="90823"/>
            <a:ext cx="8534400" cy="1507067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416874-FC02-463A-8C16-53642E2D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84" y="2025073"/>
            <a:ext cx="8534400" cy="3615267"/>
          </a:xfrm>
        </p:spPr>
        <p:txBody>
          <a:bodyPr/>
          <a:lstStyle/>
          <a:p>
            <a:r>
              <a:rPr lang="cs-CZ" dirty="0"/>
              <a:t>VESELÝ, Zdenek. </a:t>
            </a:r>
            <a:r>
              <a:rPr lang="cs-CZ" i="1" dirty="0"/>
              <a:t>Dějiny mezinárodních vztahů</a:t>
            </a:r>
            <a:r>
              <a:rPr lang="cs-CZ" dirty="0"/>
              <a:t>. Plzeň, 2007.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https://www.moderni-dejiny.cz/clanek/suezska-krize-1956-blizky-vychod-v-50-letech/</a:t>
            </a:r>
            <a:endParaRPr lang="cs-CZ" dirty="0"/>
          </a:p>
          <a:p>
            <a:pPr marL="0" indent="0">
              <a:buNone/>
            </a:pPr>
            <a:r>
              <a:rPr lang="cs-CZ">
                <a:hlinkClick r:id="rId3"/>
              </a:rPr>
              <a:t>https://polgeo.geogr.muni.cz/konflikty-smlouvy-a-organizace/suezska-krize/</a:t>
            </a:r>
            <a:endParaRPr lang="cs-CZ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25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E5054-145A-445F-A5A7-2C2F0379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58" y="238604"/>
            <a:ext cx="8534400" cy="1507067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Význam Suezského průplavu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FAE66-8D65-45BE-8E25-B7671C34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38400"/>
            <a:ext cx="8534400" cy="257694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důležitá (192 km dlouhá) </a:t>
            </a:r>
            <a:r>
              <a:rPr lang="cs-C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spojnice mezi Evropou a Asií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před r. 1956 kanálem proplulo </a:t>
            </a:r>
            <a:r>
              <a:rPr lang="cs-C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766 lodí měsíčně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procházely tudy </a:t>
            </a:r>
            <a:r>
              <a:rPr lang="cs-CZ" sz="2000" b="1" u="sng" dirty="0">
                <a:solidFill>
                  <a:schemeClr val="bg1"/>
                </a:solidFill>
                <a:latin typeface="Arial"/>
                <a:cs typeface="Arial"/>
              </a:rPr>
              <a:t>dvě třetiny ropy mířící do Evropy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/>
                <a:cs typeface="Arial"/>
              </a:rPr>
              <a:t>užívání průplavu bylo výhodné pro více než 45 států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/>
                <a:cs typeface="Arial"/>
              </a:rPr>
              <a:t>výnosy z průplavu činily zhruba 60 milionů dolarů ročně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75CBC-A97C-4883-B02C-6EFDE64F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94024"/>
            <a:ext cx="8534400" cy="1054486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Nástup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Násira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 Egyptě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86D374-46D3-45C8-AE7B-24806120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945"/>
            <a:ext cx="8534400" cy="2232122"/>
          </a:xfrm>
        </p:spPr>
        <p:txBody>
          <a:bodyPr/>
          <a:lstStyle/>
          <a:p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porážka od Izraele ukázala </a:t>
            </a:r>
            <a:r>
              <a:rPr lang="cs-CZ" altLang="cs-CZ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zaostalost arabských států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v čele s Egyptem, kde byl r. 1952 svržen král Faruk                   a </a:t>
            </a:r>
            <a:r>
              <a:rPr lang="cs-CZ" altLang="cs-CZ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nastolena republika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r. 1954 se stal premiérem </a:t>
            </a:r>
            <a:r>
              <a:rPr lang="cs-CZ" altLang="cs-CZ" sz="20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Gamál</a:t>
            </a:r>
            <a:r>
              <a:rPr lang="cs-CZ" altLang="cs-CZ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Násir</a:t>
            </a: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prohlásil se za vůdce Egypta, v r. 1956 se stal prezidentem a začal s </a:t>
            </a:r>
            <a:r>
              <a:rPr lang="cs-CZ" altLang="cs-CZ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blokádou izraelského přístavu </a:t>
            </a:r>
            <a:r>
              <a:rPr lang="cs-CZ" altLang="cs-CZ" sz="2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Ejlat</a:t>
            </a:r>
            <a:endParaRPr lang="cs-CZ" altLang="cs-CZ" sz="2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9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78A4E-23B9-424F-8F23-106EB056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endParaRPr lang="cs-CZ" sz="2800"/>
          </a:p>
        </p:txBody>
      </p:sp>
      <p:sp>
        <p:nvSpPr>
          <p:cNvPr id="11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Documents and Settings\admin\Plocha\Škola\Suezská krize\Nástup Násira v Egyptě\06 - Asuánská přehrada.jpg">
            <a:extLst>
              <a:ext uri="{FF2B5EF4-FFF2-40B4-BE49-F238E27FC236}">
                <a16:creationId xmlns:a16="http://schemas.microsoft.com/office/drawing/2014/main" id="{862C7025-2172-4958-9988-6DE2DFE42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03"/>
          <a:stretch/>
        </p:blipFill>
        <p:spPr bwMode="auto"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3D3BC-35A6-4914-94F5-3D93FB6E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cs-CZ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začal budovat </a:t>
            </a:r>
            <a:r>
              <a:rPr lang="cs-CZ" sz="1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armádu</a:t>
            </a:r>
            <a:r>
              <a:rPr lang="cs-CZ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 boj proti Izraeli</a:t>
            </a:r>
            <a:r>
              <a:rPr lang="cs-CZ" sz="1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obchodovat se sovětským blokem</a:t>
            </a:r>
            <a:r>
              <a:rPr lang="cs-CZ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(hlavně dovoz zbraní), to však způsobilo odliv životně důležitého amerického kapitálu, kterým </a:t>
            </a:r>
            <a:r>
              <a:rPr lang="cs-CZ" sz="1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chtěl financovat stavbu Asuánské přehrady</a:t>
            </a:r>
            <a:r>
              <a:rPr lang="cs-CZ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(zdroj dostatku elektrické energie pro industrializaci Egypta)</a:t>
            </a:r>
          </a:p>
          <a:p>
            <a:endParaRPr lang="cs-CZ" sz="14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856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0020B5-FA88-44A2-91D7-9F319871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endParaRPr lang="cs-CZ" sz="2800"/>
          </a:p>
        </p:txBody>
      </p:sp>
      <p:sp>
        <p:nvSpPr>
          <p:cNvPr id="11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Documents and Settings\admin\Plocha\Škola\Suezská krize\Nástup Násira v Egyptě\07 - Násir v Káhiře po oznámení o znárodnění Suezu.jpg">
            <a:extLst>
              <a:ext uri="{FF2B5EF4-FFF2-40B4-BE49-F238E27FC236}">
                <a16:creationId xmlns:a16="http://schemas.microsoft.com/office/drawing/2014/main" id="{015A2F1D-03CE-4DBA-BCFD-549994946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4842" b="3"/>
          <a:stretch/>
        </p:blipFill>
        <p:spPr bwMode="auto"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EB6620-F8A4-4A34-9F05-2116E2F1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8"/>
            <a:ext cx="3479419" cy="4349751"/>
          </a:xfrm>
        </p:spPr>
        <p:txBody>
          <a:bodyPr anchor="t">
            <a:norm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červenci 1956 oznámil </a:t>
            </a:r>
            <a:r>
              <a:rPr lang="cs-CZ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Násir</a:t>
            </a:r>
            <a:r>
              <a:rPr lang="cs-CZ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 Alexandrii, že </a:t>
            </a:r>
            <a:r>
              <a:rPr lang="cs-CZ" sz="1600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„znárodňuje Suezský průplav ve prospěch lidu“</a:t>
            </a:r>
            <a:r>
              <a:rPr lang="cs-CZ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cs-CZ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nadšení lidí – v tu chvíli bylo vojensky obsazeno sídlo správy průplavu</a:t>
            </a: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728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D69D6D-F01B-4201-84F0-6706C8D5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945" y="269347"/>
            <a:ext cx="5627158" cy="863599"/>
          </a:xfrm>
        </p:spPr>
        <p:txBody>
          <a:bodyPr>
            <a:normAutofit/>
          </a:bodyPr>
          <a:lstStyle/>
          <a:p>
            <a:r>
              <a:rPr lang="cs-CZ" dirty="0"/>
              <a:t>Počátek krize</a:t>
            </a:r>
          </a:p>
        </p:txBody>
      </p:sp>
      <p:pic>
        <p:nvPicPr>
          <p:cNvPr id="4" name="Picture 4" descr="C:\Documents and Settings\admin\Plocha\Škola\Suezská krize\Počátek krize\08 - mapa průplavu.jpg">
            <a:extLst>
              <a:ext uri="{FF2B5EF4-FFF2-40B4-BE49-F238E27FC236}">
                <a16:creationId xmlns:a16="http://schemas.microsoft.com/office/drawing/2014/main" id="{010C7D33-93EB-4BE3-85F7-3DBD15B35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16025"/>
          <a:stretch/>
        </p:blipFill>
        <p:spPr bwMode="auto">
          <a:xfrm>
            <a:off x="831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265AC-434F-4AB9-812E-E9367824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2140480"/>
            <a:ext cx="6626072" cy="376155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Britové a Francouzi byli znárodněním průplavu zasaženi (</a:t>
            </a:r>
            <a:r>
              <a:rPr lang="cs-CZ" altLang="cs-CZ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kanálu vlastnily britské banky a společnosti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byli připraveni vojensky reagovat; poskytli Izraeli vojenskou techniku (tanky, nákladní vozy, letouny…)</a:t>
            </a:r>
          </a:p>
          <a:p>
            <a:pPr eaLnBrk="1" hangingPunct="1"/>
            <a:r>
              <a:rPr lang="cs-CZ" altLang="cs-CZ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Američané však nechtěli použití síly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jež by posílilo arabský nacionalismus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098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586E77-D27F-4AD3-990A-B2CE32C0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D7BCDE-F4F6-4B7B-8457-E9EF0FE8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4620880" cy="1507067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96F6DB-674D-492C-A862-C55D1BB2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620880" cy="5049982"/>
          </a:xfrm>
        </p:spPr>
        <p:txBody>
          <a:bodyPr>
            <a:normAutofit/>
          </a:bodyPr>
          <a:lstStyle/>
          <a:p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britský premiér </a:t>
            </a:r>
            <a:r>
              <a:rPr lang="cs-CZ" alt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Eden </a:t>
            </a: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napsal v dopise </a:t>
            </a:r>
            <a:r>
              <a:rPr lang="cs-CZ" alt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</a:t>
            </a: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prezidentovi </a:t>
            </a:r>
            <a:r>
              <a:rPr lang="cs-CZ" alt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Dwightu Eisenhowerovi</a:t>
            </a: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cs-CZ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„Jestliže nezaujme-</a:t>
            </a:r>
            <a:r>
              <a:rPr lang="cs-CZ" altLang="cs-CZ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altLang="cs-CZ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pevný postoj, náš i Váš vliv na celém Středním východě bude podle našeho názoru definitivně v troskách.“</a:t>
            </a: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A807E-B8E4-442A-9C0C-FDC75F008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321732"/>
            <a:ext cx="3634789" cy="3674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:\Documents and Settings\admin\Plocha\Škola\Suezská krize\Počátek krize\08 - Anthony Eden.jpg">
            <a:extLst>
              <a:ext uri="{FF2B5EF4-FFF2-40B4-BE49-F238E27FC236}">
                <a16:creationId xmlns:a16="http://schemas.microsoft.com/office/drawing/2014/main" id="{ADB6D8D1-94C3-4B0B-A3BB-753676A3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040" y="621789"/>
            <a:ext cx="3311629" cy="30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66BA61-6F1C-4EAA-BE1A-9FB90B982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4821" y="321732"/>
            <a:ext cx="2415447" cy="2108201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2D761-4925-4E94-8AC2-EC78DB37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634789" cy="230262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72483-53EC-4ABF-9693-AD84FCE4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9080" y="2656703"/>
            <a:ext cx="2401187" cy="2829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Documents and Settings\admin\Plocha\Škola\Suezská krize\Počátek krize\09 - Dwight Eisenhower 2.jpg">
            <a:extLst>
              <a:ext uri="{FF2B5EF4-FFF2-40B4-BE49-F238E27FC236}">
                <a16:creationId xmlns:a16="http://schemas.microsoft.com/office/drawing/2014/main" id="{D570DB8E-DB66-461A-BF9E-DA165632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520" y="3010868"/>
            <a:ext cx="2087879" cy="21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54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586E77-D27F-4AD3-990A-B2CE32C0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3B37B5-7079-4548-BA04-5269BD13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4620880" cy="1507067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DD7FA7-A01F-44AD-99E1-4C3022FF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7782"/>
            <a:ext cx="4620880" cy="655781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srpen byla do Londýna svolána </a:t>
            </a:r>
            <a:r>
              <a:rPr lang="cs-CZ" altLang="cs-CZ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hlavních uživatelů průplavu</a:t>
            </a: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 dva závěry: </a:t>
            </a:r>
            <a:r>
              <a:rPr lang="cs-CZ" altLang="cs-CZ" sz="1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 ponechat Suez Egyptu a vytvořit mezinárodní poradní orgán</a:t>
            </a: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pro tarify a svobodu plavby (zastánce: SSSR); </a:t>
            </a:r>
            <a:r>
              <a:rPr lang="cs-CZ" altLang="cs-CZ" sz="1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 ponechat Suez Egyptu, ale spravedlivě vyplatit akcionáře a zřídit mezinárodní správu průplavu</a:t>
            </a: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(zastánci: západní státy)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„Egypt je odhodlán ukázat světu,                že když se malé země rozhodnou uchovat si svébytnost, dokážou to…“</a:t>
            </a: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cs-CZ" altLang="cs-CZ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Gamal</a:t>
            </a: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Násir</a:t>
            </a: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15. září 1956)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izraelský premiér Ben-Gurion v říjnu reaguje: „</a:t>
            </a:r>
            <a:r>
              <a:rPr lang="cs-CZ" altLang="cs-CZ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Izrael si vyhrazuje právo            na akci podle vlastního uvážení.“</a:t>
            </a:r>
            <a:endParaRPr lang="cs-CZ" altLang="cs-CZ" sz="1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A807E-B8E4-442A-9C0C-FDC75F008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321732"/>
            <a:ext cx="3634789" cy="3674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Documents and Settings\admin\Plocha\Škola\Suezská krize\Počátek krize\10 - Násir 6.jpg">
            <a:extLst>
              <a:ext uri="{FF2B5EF4-FFF2-40B4-BE49-F238E27FC236}">
                <a16:creationId xmlns:a16="http://schemas.microsoft.com/office/drawing/2014/main" id="{2CC6EA0D-D3D3-456F-8C17-11B17B65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567" y="487680"/>
            <a:ext cx="2636575" cy="33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66BA61-6F1C-4EAA-BE1A-9FB90B982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4821" y="321732"/>
            <a:ext cx="2415447" cy="2108201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82D761-4925-4E94-8AC2-EC78DB37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634789" cy="230262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172483-53EC-4ABF-9693-AD84FCE4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9080" y="2656703"/>
            <a:ext cx="2401187" cy="2829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Documents and Settings\admin\Plocha\Škola\Suezská krize\Počátek krize\10 - David Ben Gurion 2.jpg">
            <a:extLst>
              <a:ext uri="{FF2B5EF4-FFF2-40B4-BE49-F238E27FC236}">
                <a16:creationId xmlns:a16="http://schemas.microsoft.com/office/drawing/2014/main" id="{7B6170BF-A436-49E6-A114-643D32CA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8739" y="2817570"/>
            <a:ext cx="1973440" cy="25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7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052C8-C005-4B1C-9F51-97093080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220132"/>
            <a:ext cx="8534400" cy="721977"/>
          </a:xfrm>
        </p:spPr>
        <p:txBody>
          <a:bodyPr/>
          <a:lstStyle/>
          <a:p>
            <a:r>
              <a:rPr lang="cs-CZ" dirty="0"/>
              <a:t>První vojenské střety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2BA5D2-D493-48E0-BBCB-250D166ED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858982"/>
            <a:ext cx="8534400" cy="577888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říjnu byla v Paříži na tajné schůzce </a:t>
            </a:r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dohodnuta společná britsko-francouzsko-izraelská akce proti </a:t>
            </a:r>
            <a:r>
              <a:rPr lang="cs-CZ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Násirovi</a:t>
            </a:r>
            <a:endParaRPr lang="cs-CZ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29. října tak podle plánu </a:t>
            </a:r>
            <a:r>
              <a:rPr lang="cs-CZ" sz="20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izraelské jednotky generála </a:t>
            </a:r>
            <a:r>
              <a:rPr lang="cs-C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Moše Dajana</a:t>
            </a:r>
            <a:r>
              <a:rPr lang="cs-CZ" sz="20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napadly Egypt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postoupily hluboko do jeho území (až k Suezskému průplavu, k přístavu Šarm </a:t>
            </a:r>
            <a:r>
              <a:rPr lang="cs-CZ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aš-Šajch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Dajan o tažení později napsal, že </a:t>
            </a:r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„zvítězit mohla jen taková armáda, jež měla ve svých řadách takové bojovníky, kteří ještě nevyléčeni tajně prchali z lazaretů, aby pomáhali kamarádům v boji. A že to byla armáda, jejíž velitelé namísto typického „kupředu!“ volali spíše „za mnou!“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31. října se do akcí zapojili i Britové a Francouzi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leteckými útoky na egyptské komunikační uzly, sklady a letiště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37582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</TotalTime>
  <Words>949</Words>
  <Application>Microsoft Office PowerPoint</Application>
  <PresentationFormat>Širokoúhlá obrazovka</PresentationFormat>
  <Paragraphs>58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Verdana</vt:lpstr>
      <vt:lpstr>Wingdings</vt:lpstr>
      <vt:lpstr>Wingdings 3</vt:lpstr>
      <vt:lpstr>Řez</vt:lpstr>
      <vt:lpstr>Suezská krize 1956</vt:lpstr>
      <vt:lpstr>Význam Suezského průplavu</vt:lpstr>
      <vt:lpstr>Nástup Násira v Egyptě</vt:lpstr>
      <vt:lpstr>Prezentace aplikace PowerPoint</vt:lpstr>
      <vt:lpstr>Prezentace aplikace PowerPoint</vt:lpstr>
      <vt:lpstr>Počátek krize</vt:lpstr>
      <vt:lpstr>Prezentace aplikace PowerPoint</vt:lpstr>
      <vt:lpstr>Prezentace aplikace PowerPoint</vt:lpstr>
      <vt:lpstr>První vojenské střety</vt:lpstr>
      <vt:lpstr>Operace mušketýr</vt:lpstr>
      <vt:lpstr>Důsledky krize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Suezská krize 1956</dc:title>
  <dc:creator>Monika Vlčková</dc:creator>
  <cp:lastModifiedBy>Marta Goňcová</cp:lastModifiedBy>
  <cp:revision>3</cp:revision>
  <dcterms:created xsi:type="dcterms:W3CDTF">2022-01-04T18:29:09Z</dcterms:created>
  <dcterms:modified xsi:type="dcterms:W3CDTF">2022-01-25T19:38:45Z</dcterms:modified>
</cp:coreProperties>
</file>