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3" r:id="rId7"/>
    <p:sldId id="284" r:id="rId8"/>
    <p:sldId id="293" r:id="rId9"/>
    <p:sldId id="261" r:id="rId10"/>
    <p:sldId id="292" r:id="rId11"/>
    <p:sldId id="262" r:id="rId12"/>
    <p:sldId id="263" r:id="rId13"/>
    <p:sldId id="264" r:id="rId14"/>
    <p:sldId id="265" r:id="rId15"/>
    <p:sldId id="285" r:id="rId16"/>
    <p:sldId id="266" r:id="rId17"/>
    <p:sldId id="286" r:id="rId18"/>
    <p:sldId id="269" r:id="rId19"/>
    <p:sldId id="291" r:id="rId20"/>
    <p:sldId id="270" r:id="rId21"/>
    <p:sldId id="271" r:id="rId22"/>
    <p:sldId id="272" r:id="rId23"/>
    <p:sldId id="288" r:id="rId24"/>
    <p:sldId id="294" r:id="rId25"/>
    <p:sldId id="273" r:id="rId26"/>
    <p:sldId id="289" r:id="rId27"/>
    <p:sldId id="290" r:id="rId28"/>
    <p:sldId id="274" r:id="rId29"/>
    <p:sldId id="295" r:id="rId30"/>
    <p:sldId id="275" r:id="rId31"/>
    <p:sldId id="297" r:id="rId32"/>
    <p:sldId id="296" r:id="rId33"/>
    <p:sldId id="299" r:id="rId34"/>
    <p:sldId id="267" r:id="rId35"/>
    <p:sldId id="303" r:id="rId36"/>
    <p:sldId id="268" r:id="rId37"/>
    <p:sldId id="277" r:id="rId38"/>
    <p:sldId id="304" r:id="rId39"/>
    <p:sldId id="276" r:id="rId40"/>
    <p:sldId id="300" r:id="rId41"/>
    <p:sldId id="280" r:id="rId42"/>
    <p:sldId id="298" r:id="rId43"/>
    <p:sldId id="301" r:id="rId44"/>
    <p:sldId id="278" r:id="rId45"/>
    <p:sldId id="302" r:id="rId46"/>
    <p:sldId id="281" r:id="rId47"/>
    <p:sldId id="305" r:id="rId48"/>
    <p:sldId id="282" r:id="rId49"/>
    <p:sldId id="287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Mao_Ce-tung" TargetMode="External"/><Relationship Id="rId13" Type="http://schemas.openxmlformats.org/officeDocument/2006/relationships/hyperlink" Target="https://cz.sputniknews.com/svet/201808227938209-cina-emise-ekologie/" TargetMode="External"/><Relationship Id="rId3" Type="http://schemas.openxmlformats.org/officeDocument/2006/relationships/hyperlink" Target="https://cs.wikipedia.org/wiki/Komunistick%C3%A1_strana_%C4%8C%C3%ADny" TargetMode="External"/><Relationship Id="rId7" Type="http://schemas.openxmlformats.org/officeDocument/2006/relationships/hyperlink" Target="https://cs.wikipedia.org/wiki/Mukdensk%C3%BD_incident" TargetMode="External"/><Relationship Id="rId12" Type="http://schemas.openxmlformats.org/officeDocument/2006/relationships/hyperlink" Target="https://www.denik.cz/cesko-a-eu/cina-ekologie-bezuhlikova-2060-20200925.html" TargetMode="External"/><Relationship Id="rId2" Type="http://schemas.openxmlformats.org/officeDocument/2006/relationships/hyperlink" Target="https://cs.wikipedia.org/wiki/%C4%8C%C3%ADna" TargetMode="External"/><Relationship Id="rId16" Type="http://schemas.openxmlformats.org/officeDocument/2006/relationships/hyperlink" Target="https://www.bing.com/images/search?q=TRUMP&amp;form=HDRSC3&amp;first=1&amp;tsc=ImageBasicHover&amp;scenario=ImageBasicHov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Kulturn%C3%AD_revoluce" TargetMode="External"/><Relationship Id="rId11" Type="http://schemas.openxmlformats.org/officeDocument/2006/relationships/hyperlink" Target="https://cs.wikipedia.org/wiki/Nov%C3%A1_Hedv%C3%A1bn%C3%A1_stezka" TargetMode="External"/><Relationship Id="rId5" Type="http://schemas.openxmlformats.org/officeDocument/2006/relationships/hyperlink" Target="https://cs.wikipedia.org/wiki/Kuomintang" TargetMode="External"/><Relationship Id="rId15" Type="http://schemas.openxmlformats.org/officeDocument/2006/relationships/hyperlink" Target="https://www.bing.com/images/search?q=luskoun&amp;form=HDRSC3&amp;first=1&amp;tsc=ImageHoverTitle&amp;scenario=ImageHoverTitle" TargetMode="External"/><Relationship Id="rId10" Type="http://schemas.openxmlformats.org/officeDocument/2006/relationships/hyperlink" Target="https://cs.wikipedia.org/wiki/Letn%C3%AD_olympijsk%C3%A9_hry_2008" TargetMode="External"/><Relationship Id="rId4" Type="http://schemas.openxmlformats.org/officeDocument/2006/relationships/hyperlink" Target="https://cs.wikipedia.org/wiki/%C4%8C%C3%ADnsk%C3%A1_republika_(1912%E2%80%931949)" TargetMode="External"/><Relationship Id="rId9" Type="http://schemas.openxmlformats.org/officeDocument/2006/relationships/hyperlink" Target="https://cs.wikipedia.org/wiki/Politika_jednoho_d%C3%ADt%C4%9Bte" TargetMode="External"/><Relationship Id="rId14" Type="http://schemas.openxmlformats.org/officeDocument/2006/relationships/hyperlink" Target="https://www.idnes.cz/zpravy/zahranicni/hongkong-cina-bezpecnostni-zakon-demonstrace.A200701_062049_zahranicni_was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40063" y="1096606"/>
            <a:ext cx="8791575" cy="2387600"/>
          </a:xfrm>
        </p:spPr>
        <p:txBody>
          <a:bodyPr>
            <a:normAutofit/>
          </a:bodyPr>
          <a:lstStyle/>
          <a:p>
            <a:r>
              <a:rPr lang="cs-CZ" sz="9600" dirty="0"/>
              <a:t>ČÍNA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40064" y="4258860"/>
            <a:ext cx="8791575" cy="1655762"/>
          </a:xfrm>
        </p:spPr>
        <p:txBody>
          <a:bodyPr/>
          <a:lstStyle/>
          <a:p>
            <a:r>
              <a:rPr lang="cs-CZ" sz="2800" b="1" dirty="0"/>
              <a:t>MARIE FRANCLOVÁ</a:t>
            </a:r>
          </a:p>
          <a:p>
            <a:r>
              <a:rPr lang="cs-CZ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200140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Kuomintang</a:t>
            </a:r>
            <a:r>
              <a:rPr lang="cs-CZ" dirty="0"/>
              <a:t> - </a:t>
            </a:r>
            <a:r>
              <a:rPr lang="cs-CZ" dirty="0" err="1"/>
              <a:t>čankajšek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904" y="2691686"/>
            <a:ext cx="4093119" cy="27219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841" y="1128311"/>
            <a:ext cx="3870570" cy="512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23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07251"/>
          </a:xfrm>
        </p:spPr>
        <p:txBody>
          <a:bodyPr/>
          <a:lstStyle/>
          <a:p>
            <a:r>
              <a:rPr lang="cs-CZ" dirty="0" err="1"/>
              <a:t>kuomintang</a:t>
            </a:r>
            <a:r>
              <a:rPr lang="cs-CZ" dirty="0"/>
              <a:t> x komunisté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2124" y="1725770"/>
            <a:ext cx="10635287" cy="4829576"/>
          </a:xfrm>
        </p:spPr>
        <p:txBody>
          <a:bodyPr>
            <a:normAutofit/>
          </a:bodyPr>
          <a:lstStyle/>
          <a:p>
            <a:r>
              <a:rPr lang="cs-CZ" dirty="0"/>
              <a:t>Spory mezi </a:t>
            </a:r>
            <a:r>
              <a:rPr lang="cs-CZ" dirty="0" err="1"/>
              <a:t>Kuomintangem</a:t>
            </a:r>
            <a:r>
              <a:rPr lang="cs-CZ" dirty="0"/>
              <a:t> a </a:t>
            </a:r>
            <a:r>
              <a:rPr lang="cs-CZ" dirty="0" err="1"/>
              <a:t>Kungčchantangem</a:t>
            </a:r>
            <a:r>
              <a:rPr lang="cs-CZ" dirty="0"/>
              <a:t> (Komunistická strana) již od 20.let; </a:t>
            </a:r>
            <a:r>
              <a:rPr lang="cs-CZ" dirty="0" err="1"/>
              <a:t>Čankajšek</a:t>
            </a:r>
            <a:r>
              <a:rPr lang="cs-CZ" dirty="0"/>
              <a:t> na čas zahladil</a:t>
            </a:r>
          </a:p>
          <a:p>
            <a:r>
              <a:rPr lang="cs-CZ" dirty="0"/>
              <a:t>Spojenectví za čínsko-japonské války</a:t>
            </a:r>
          </a:p>
          <a:p>
            <a:r>
              <a:rPr lang="cs-CZ" dirty="0"/>
              <a:t>Po světové válce občanská válka (1945 – 1949) – vítězství komunistů</a:t>
            </a:r>
          </a:p>
          <a:p>
            <a:r>
              <a:rPr lang="cs-CZ" dirty="0" err="1"/>
              <a:t>Kuomintang</a:t>
            </a:r>
            <a:r>
              <a:rPr lang="cs-CZ" dirty="0"/>
              <a:t> a </a:t>
            </a:r>
            <a:r>
              <a:rPr lang="cs-CZ" dirty="0" err="1"/>
              <a:t>Čankajšek</a:t>
            </a:r>
            <a:r>
              <a:rPr lang="cs-CZ" dirty="0"/>
              <a:t> emigrují na Tchaj-wan – a vyhlašují tam Čínskou republiku</a:t>
            </a:r>
          </a:p>
          <a:p>
            <a:r>
              <a:rPr lang="cs-CZ" dirty="0"/>
              <a:t>Tchaj-wan: princip vlády jedné strany až do konce 80.let</a:t>
            </a:r>
          </a:p>
          <a:p>
            <a:r>
              <a:rPr lang="cs-CZ" dirty="0"/>
              <a:t>90.roky – na </a:t>
            </a:r>
            <a:r>
              <a:rPr lang="cs-CZ" dirty="0" err="1"/>
              <a:t>tchaj-wanu</a:t>
            </a:r>
            <a:r>
              <a:rPr lang="cs-CZ" dirty="0"/>
              <a:t> – postupná demokratizace – ale 2008 znovu vítězství </a:t>
            </a:r>
            <a:r>
              <a:rPr lang="cs-CZ" dirty="0" err="1"/>
              <a:t>Kuomintagu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2362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5829" y="298715"/>
            <a:ext cx="9905998" cy="1478570"/>
          </a:xfrm>
        </p:spPr>
        <p:txBody>
          <a:bodyPr/>
          <a:lstStyle/>
          <a:p>
            <a:r>
              <a:rPr lang="cs-CZ" dirty="0"/>
              <a:t>Čínská lidová republika (1949)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9245" y="1777285"/>
            <a:ext cx="11191741" cy="4430332"/>
          </a:xfrm>
        </p:spPr>
        <p:txBody>
          <a:bodyPr/>
          <a:lstStyle/>
          <a:p>
            <a:r>
              <a:rPr lang="cs-CZ" b="1" dirty="0"/>
              <a:t>1.října 1949 </a:t>
            </a:r>
            <a:r>
              <a:rPr lang="cs-CZ" b="1" dirty="0" err="1"/>
              <a:t>Mao</a:t>
            </a:r>
            <a:r>
              <a:rPr lang="cs-CZ" b="1" dirty="0"/>
              <a:t> </a:t>
            </a:r>
            <a:r>
              <a:rPr lang="cs-CZ" b="1" dirty="0" err="1"/>
              <a:t>Ce</a:t>
            </a:r>
            <a:r>
              <a:rPr lang="cs-CZ" b="1" dirty="0"/>
              <a:t>-tung </a:t>
            </a:r>
            <a:r>
              <a:rPr lang="cs-CZ" dirty="0"/>
              <a:t>vyhlásil na náměstí nebeského klidu „Číňané povstali“ – vyhlásil tím vítězství nad </a:t>
            </a:r>
            <a:r>
              <a:rPr lang="cs-CZ" dirty="0" err="1"/>
              <a:t>Kuomintangem</a:t>
            </a:r>
            <a:r>
              <a:rPr lang="cs-CZ" dirty="0"/>
              <a:t> a vládu Komunistické strany</a:t>
            </a:r>
          </a:p>
          <a:p>
            <a:r>
              <a:rPr lang="cs-CZ" b="1" dirty="0"/>
              <a:t>Pozemková reforma</a:t>
            </a:r>
            <a:r>
              <a:rPr lang="cs-CZ" dirty="0"/>
              <a:t>: 1950, nutná, 90% půdy do té doby patří zhruba 10% lidí – chudoba, hladomory; půda zkonfiskována a přerozdělena – zničen feudální systém</a:t>
            </a:r>
          </a:p>
          <a:p>
            <a:r>
              <a:rPr lang="cs-CZ" dirty="0"/>
              <a:t>Mezi rolníky také rozděleno nářadí – dosud neměli, opracovávali ručně</a:t>
            </a:r>
          </a:p>
          <a:p>
            <a:r>
              <a:rPr lang="cs-CZ" b="1" dirty="0"/>
              <a:t>Znárodnění průmyslové výroby</a:t>
            </a:r>
            <a:r>
              <a:rPr lang="cs-CZ" dirty="0"/>
              <a:t>: Čína dosud spíše zemědělská, nutný rozvoj průmyslu</a:t>
            </a:r>
          </a:p>
          <a:p>
            <a:r>
              <a:rPr lang="cs-CZ" dirty="0"/>
              <a:t>Různé </a:t>
            </a:r>
            <a:r>
              <a:rPr lang="cs-CZ" b="1" dirty="0"/>
              <a:t>kampaně</a:t>
            </a:r>
            <a:r>
              <a:rPr lang="cs-CZ" dirty="0"/>
              <a:t>: program gramotnosti, očkování, zvýšení kvality zemědělství, vzdělání</a:t>
            </a:r>
          </a:p>
          <a:p>
            <a:r>
              <a:rPr lang="cs-CZ" dirty="0"/>
              <a:t>Obsazení Turkestánu a </a:t>
            </a:r>
            <a:r>
              <a:rPr lang="cs-CZ" b="1" dirty="0"/>
              <a:t>Tibetu</a:t>
            </a:r>
            <a:r>
              <a:rPr lang="cs-CZ" dirty="0"/>
              <a:t> – 1950 (dalajláma v emigraci v Novém Dillí)</a:t>
            </a:r>
          </a:p>
        </p:txBody>
      </p:sp>
    </p:spTree>
    <p:extLst>
      <p:ext uri="{BB962C8B-B14F-4D97-AF65-F5344CB8AC3E}">
        <p14:creationId xmlns:p14="http://schemas.microsoft.com/office/powerpoint/2010/main" val="1394402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Mao</a:t>
            </a:r>
            <a:r>
              <a:rPr lang="cs-CZ" dirty="0"/>
              <a:t> </a:t>
            </a:r>
            <a:r>
              <a:rPr lang="cs-CZ" dirty="0" err="1"/>
              <a:t>ce</a:t>
            </a:r>
            <a:r>
              <a:rPr lang="cs-CZ" dirty="0"/>
              <a:t> tung a komunismus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2123" y="2097088"/>
            <a:ext cx="11462197" cy="4162044"/>
          </a:xfrm>
        </p:spPr>
        <p:txBody>
          <a:bodyPr>
            <a:normAutofit/>
          </a:bodyPr>
          <a:lstStyle/>
          <a:p>
            <a:r>
              <a:rPr lang="cs-CZ" sz="2800" dirty="0"/>
              <a:t>Zapojení do Korejské války – na straně severní Koreje, komunismus; síly vyčerpány už 1952, ale Stalin příměří nedovoluje (až 1953, po jeho smrti)</a:t>
            </a:r>
          </a:p>
          <a:p>
            <a:r>
              <a:rPr lang="cs-CZ" sz="2800" dirty="0"/>
              <a:t>1956: kampaň Sto květů: „Ať rozkvétá sto květů umění, ať soupeří sto škol učení“ – výzva intelektuálům k „vylepšování“ komunismu - podněty na výstavbu komunistické Číny</a:t>
            </a:r>
          </a:p>
          <a:p>
            <a:r>
              <a:rPr lang="cs-CZ" sz="2800" dirty="0"/>
              <a:t>bohužel spíše kritika – </a:t>
            </a:r>
            <a:r>
              <a:rPr lang="cs-CZ" sz="2800" dirty="0" err="1"/>
              <a:t>Mao</a:t>
            </a:r>
            <a:r>
              <a:rPr lang="cs-CZ" sz="2800" dirty="0"/>
              <a:t> </a:t>
            </a:r>
            <a:r>
              <a:rPr lang="cs-CZ" sz="2800" dirty="0" err="1"/>
              <a:t>ce</a:t>
            </a:r>
            <a:r>
              <a:rPr lang="cs-CZ" sz="2800" dirty="0"/>
              <a:t>-tung se obrací proti inteligenci - kampaň proti pravičákům (1957) – intelektuálové popraveni nebo nuceni k převýchově</a:t>
            </a:r>
          </a:p>
        </p:txBody>
      </p:sp>
    </p:spTree>
    <p:extLst>
      <p:ext uri="{BB962C8B-B14F-4D97-AF65-F5344CB8AC3E}">
        <p14:creationId xmlns:p14="http://schemas.microsoft.com/office/powerpoint/2010/main" val="3826648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21717" y="285836"/>
            <a:ext cx="9905998" cy="1478570"/>
          </a:xfrm>
        </p:spPr>
        <p:txBody>
          <a:bodyPr/>
          <a:lstStyle/>
          <a:p>
            <a:r>
              <a:rPr lang="cs-CZ" dirty="0"/>
              <a:t>Velký skok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1066" y="1390919"/>
            <a:ext cx="10416346" cy="5177306"/>
          </a:xfrm>
        </p:spPr>
        <p:txBody>
          <a:bodyPr>
            <a:normAutofit/>
          </a:bodyPr>
          <a:lstStyle/>
          <a:p>
            <a:r>
              <a:rPr lang="cs-CZ" dirty="0"/>
              <a:t>Čína stále feudální, zemědělská – touha dohnat západ, průmysl, technologie</a:t>
            </a:r>
          </a:p>
          <a:p>
            <a:r>
              <a:rPr lang="cs-CZ" dirty="0"/>
              <a:t>1958 – 1960 vyhlášen tzv. </a:t>
            </a:r>
            <a:r>
              <a:rPr lang="cs-CZ" b="1" dirty="0"/>
              <a:t>Velký skok vpřed</a:t>
            </a:r>
            <a:r>
              <a:rPr lang="cs-CZ" dirty="0"/>
              <a:t>: ekonomické a sociální reformy</a:t>
            </a:r>
          </a:p>
          <a:p>
            <a:r>
              <a:rPr lang="cs-CZ" dirty="0"/>
              <a:t>Především </a:t>
            </a:r>
            <a:r>
              <a:rPr lang="cs-CZ" b="1" dirty="0"/>
              <a:t>rozvoj těžkého průmyslu </a:t>
            </a:r>
            <a:r>
              <a:rPr lang="cs-CZ" dirty="0"/>
              <a:t>– tavení železné rudy, technika</a:t>
            </a:r>
          </a:p>
          <a:p>
            <a:r>
              <a:rPr lang="cs-CZ" b="1" dirty="0"/>
              <a:t>Lidové komuny </a:t>
            </a:r>
            <a:r>
              <a:rPr lang="cs-CZ" dirty="0"/>
              <a:t>– staví např. vlastní malé vysoké pece, není bezpečná práce, předhánějí se – rizika; nedostatek materiálu – taví zemědělské nástroje</a:t>
            </a:r>
          </a:p>
          <a:p>
            <a:r>
              <a:rPr lang="cs-CZ" dirty="0"/>
              <a:t>Porušen tradiční model rodiny, tradiční sociální vazby</a:t>
            </a:r>
          </a:p>
          <a:p>
            <a:r>
              <a:rPr lang="cs-CZ" dirty="0"/>
              <a:t>Jídlo nejdříve zdarma – kolektivní jídelny – pak není – SSSR nepomohl</a:t>
            </a:r>
          </a:p>
          <a:p>
            <a:r>
              <a:rPr lang="cs-CZ" b="1" dirty="0"/>
              <a:t>Hladomor</a:t>
            </a:r>
            <a:r>
              <a:rPr lang="cs-CZ" dirty="0"/>
              <a:t> – 1959-1961 „Tři hořké roky“, umírá </a:t>
            </a:r>
            <a:r>
              <a:rPr lang="cs-CZ" b="1" dirty="0"/>
              <a:t>více než 30 milionů lidí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8812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21717" y="285836"/>
            <a:ext cx="9905998" cy="1478570"/>
          </a:xfrm>
        </p:spPr>
        <p:txBody>
          <a:bodyPr/>
          <a:lstStyle/>
          <a:p>
            <a:r>
              <a:rPr lang="cs-CZ" dirty="0"/>
              <a:t>Velký skok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1066" y="1390919"/>
            <a:ext cx="10416346" cy="5177306"/>
          </a:xfrm>
        </p:spPr>
        <p:txBody>
          <a:bodyPr>
            <a:normAutofit/>
          </a:bodyPr>
          <a:lstStyle/>
          <a:p>
            <a:r>
              <a:rPr lang="cs-CZ" b="1" dirty="0"/>
              <a:t>Hladomor</a:t>
            </a:r>
            <a:r>
              <a:rPr lang="cs-CZ" dirty="0"/>
              <a:t> – 1959-1961 „Tři hořké roky“, umírá </a:t>
            </a:r>
            <a:r>
              <a:rPr lang="cs-CZ" b="1" dirty="0"/>
              <a:t>více než 30 milionů lidí</a:t>
            </a:r>
          </a:p>
          <a:p>
            <a:r>
              <a:rPr lang="cs-CZ" dirty="0"/>
              <a:t>Roztržka se SSSR (1960) – neposílají už hospodářskou pomoc – nemají potraviny, nástroje na pěstování, rodinné vazby narušeny – nemoci, hladomor, neúspěch</a:t>
            </a:r>
          </a:p>
          <a:p>
            <a:r>
              <a:rPr lang="cs-CZ" dirty="0"/>
              <a:t>V důsledku </a:t>
            </a:r>
            <a:r>
              <a:rPr lang="cs-CZ" b="1" dirty="0"/>
              <a:t>odchází z čela KS </a:t>
            </a:r>
            <a:r>
              <a:rPr lang="cs-CZ" b="1" dirty="0" err="1"/>
              <a:t>Mao</a:t>
            </a:r>
            <a:r>
              <a:rPr lang="cs-CZ" b="1" dirty="0"/>
              <a:t> </a:t>
            </a:r>
            <a:r>
              <a:rPr lang="cs-CZ" b="1" dirty="0" err="1"/>
              <a:t>Ce</a:t>
            </a:r>
            <a:r>
              <a:rPr lang="cs-CZ" b="1" dirty="0"/>
              <a:t>-tung</a:t>
            </a:r>
            <a:r>
              <a:rPr lang="cs-CZ" dirty="0"/>
              <a:t>, za něj </a:t>
            </a:r>
            <a:r>
              <a:rPr lang="cs-CZ" dirty="0" err="1"/>
              <a:t>Liou</a:t>
            </a:r>
            <a:r>
              <a:rPr lang="cs-CZ" dirty="0"/>
              <a:t> </a:t>
            </a:r>
            <a:r>
              <a:rPr lang="cs-CZ" dirty="0" err="1"/>
              <a:t>Šao-čchi</a:t>
            </a:r>
            <a:endParaRPr lang="cs-CZ" dirty="0"/>
          </a:p>
          <a:p>
            <a:r>
              <a:rPr lang="cs-CZ" dirty="0"/>
              <a:t>Přesto velký tlak na rozvoj průmyslu a techniky, vědy</a:t>
            </a:r>
          </a:p>
          <a:p>
            <a:r>
              <a:rPr lang="cs-CZ" sz="2800" b="1" dirty="0"/>
              <a:t>1964 první jaderná zkouška </a:t>
            </a:r>
            <a:r>
              <a:rPr lang="cs-CZ" sz="2800" dirty="0"/>
              <a:t>– Čína patří mezi jaderné mocnosti – obavy okolních zemí i Evropy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6437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891" y="-61894"/>
            <a:ext cx="9905998" cy="1478570"/>
          </a:xfrm>
        </p:spPr>
        <p:txBody>
          <a:bodyPr/>
          <a:lstStyle/>
          <a:p>
            <a:r>
              <a:rPr lang="cs-CZ" dirty="0"/>
              <a:t>Velká kulturní revoluce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7578" y="1094704"/>
            <a:ext cx="11436440" cy="5460642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Mao</a:t>
            </a:r>
            <a:r>
              <a:rPr lang="cs-CZ" dirty="0"/>
              <a:t> </a:t>
            </a:r>
            <a:r>
              <a:rPr lang="cs-CZ" dirty="0" err="1"/>
              <a:t>Ce</a:t>
            </a:r>
            <a:r>
              <a:rPr lang="cs-CZ" dirty="0"/>
              <a:t>-tung 1966 reaguje na své nahrazení – vyhlašuje tzv. Velkou proletářskou kulturní revoluci = myšlenka nepřetržité revoluce, masového socialismu</a:t>
            </a:r>
          </a:p>
          <a:p>
            <a:r>
              <a:rPr lang="cs-CZ" dirty="0"/>
              <a:t>Zapojuje tzv. „bandu čtyř“ – všichni maoisté, v čele jeho manželka</a:t>
            </a:r>
          </a:p>
          <a:p>
            <a:r>
              <a:rPr lang="cs-CZ" dirty="0"/>
              <a:t>Touha vymýtit cizí vliv v čele KS – zničení kapitalistických vlivů (oficiálně)</a:t>
            </a:r>
          </a:p>
          <a:p>
            <a:r>
              <a:rPr lang="cs-CZ" dirty="0"/>
              <a:t>Opravdu jeho osobní pomsta, zbavení se osobních nepřátel a ideologických oponentů</a:t>
            </a:r>
          </a:p>
          <a:p>
            <a:r>
              <a:rPr lang="cs-CZ" dirty="0"/>
              <a:t>Kampaň proti tzv. </a:t>
            </a:r>
            <a:r>
              <a:rPr lang="cs-CZ" b="1" dirty="0"/>
              <a:t>„čtyřem přežitkům“: proti starému myšlení, staré kultuře, obyčejům a návykům</a:t>
            </a:r>
          </a:p>
          <a:p>
            <a:r>
              <a:rPr lang="cs-CZ" dirty="0"/>
              <a:t>Mládež – rudé gardy: pálí knihy, obrazy, ničí sochy, vše staré a původní; ničení </a:t>
            </a:r>
            <a:r>
              <a:rPr lang="cs-CZ" dirty="0" err="1"/>
              <a:t>hist</a:t>
            </a:r>
            <a:r>
              <a:rPr lang="cs-CZ" dirty="0"/>
              <a:t>. budov, muzeí</a:t>
            </a:r>
          </a:p>
          <a:p>
            <a:r>
              <a:rPr lang="cs-CZ" dirty="0"/>
              <a:t>Rudé gardy mají právo odstranit lidi, kteří symbolizují vše „staré – špatné“: ponižují intelektuály, mučí, popravují (záminky: znalost cizího jazyka, vlastnictví staré knihy apod.)</a:t>
            </a:r>
          </a:p>
        </p:txBody>
      </p:sp>
    </p:spTree>
    <p:extLst>
      <p:ext uri="{BB962C8B-B14F-4D97-AF65-F5344CB8AC3E}">
        <p14:creationId xmlns:p14="http://schemas.microsoft.com/office/powerpoint/2010/main" val="4262113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0223" y="2500"/>
            <a:ext cx="9905998" cy="1478570"/>
          </a:xfrm>
        </p:spPr>
        <p:txBody>
          <a:bodyPr/>
          <a:lstStyle/>
          <a:p>
            <a:r>
              <a:rPr lang="cs-CZ" dirty="0"/>
              <a:t>Velká kulturní revoluce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2428" y="1236372"/>
            <a:ext cx="11101589" cy="531897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Rudé gardy jen ničí; předhánějí se v pronásledování „nepřátel komunismu“</a:t>
            </a:r>
          </a:p>
          <a:p>
            <a:r>
              <a:rPr lang="cs-CZ" dirty="0"/>
              <a:t>Jde především o obranu a prosazení </a:t>
            </a:r>
            <a:r>
              <a:rPr lang="cs-CZ" dirty="0" err="1"/>
              <a:t>Maova</a:t>
            </a:r>
            <a:r>
              <a:rPr lang="cs-CZ" dirty="0"/>
              <a:t> kultu osobnosti, není kvalitní nová tvorba, náhrada</a:t>
            </a:r>
          </a:p>
          <a:p>
            <a:r>
              <a:rPr lang="cs-CZ" dirty="0"/>
              <a:t>Důležité vlastnictví tzv. Rudé knížky: spisek s citáty a výňatky </a:t>
            </a:r>
            <a:r>
              <a:rPr lang="cs-CZ" dirty="0" err="1"/>
              <a:t>Mao</a:t>
            </a:r>
            <a:r>
              <a:rPr lang="cs-CZ" dirty="0"/>
              <a:t> </a:t>
            </a:r>
            <a:r>
              <a:rPr lang="cs-CZ" dirty="0" err="1"/>
              <a:t>Ce-tunga</a:t>
            </a:r>
            <a:endParaRPr lang="cs-CZ" dirty="0"/>
          </a:p>
          <a:p>
            <a:r>
              <a:rPr lang="cs-CZ" dirty="0"/>
              <a:t>Z čela KS odstraněni </a:t>
            </a:r>
            <a:r>
              <a:rPr lang="cs-CZ" dirty="0" err="1"/>
              <a:t>Liou</a:t>
            </a:r>
            <a:r>
              <a:rPr lang="cs-CZ" dirty="0"/>
              <a:t> </a:t>
            </a:r>
            <a:r>
              <a:rPr lang="cs-CZ" dirty="0" err="1"/>
              <a:t>Šao-čchi</a:t>
            </a:r>
            <a:r>
              <a:rPr lang="cs-CZ" dirty="0"/>
              <a:t> a </a:t>
            </a:r>
            <a:r>
              <a:rPr lang="cs-CZ" dirty="0" err="1"/>
              <a:t>Teng</a:t>
            </a:r>
            <a:r>
              <a:rPr lang="cs-CZ" dirty="0"/>
              <a:t> </a:t>
            </a:r>
            <a:r>
              <a:rPr lang="cs-CZ" dirty="0" err="1"/>
              <a:t>Siao-pching</a:t>
            </a:r>
            <a:endParaRPr lang="cs-CZ" dirty="0"/>
          </a:p>
          <a:p>
            <a:r>
              <a:rPr lang="cs-CZ" dirty="0"/>
              <a:t>Země po několika letech v chaosu, není návaznost na minulost, není tradice</a:t>
            </a:r>
          </a:p>
          <a:p>
            <a:r>
              <a:rPr lang="cs-CZ" dirty="0"/>
              <a:t>Reformováno umění: vše jen nové, pochod komunistů, pekingská opera</a:t>
            </a:r>
          </a:p>
          <a:p>
            <a:r>
              <a:rPr lang="cs-CZ" dirty="0"/>
              <a:t>Kampaň trvá do 1969 – důsledky přímé do </a:t>
            </a:r>
            <a:r>
              <a:rPr lang="cs-CZ" dirty="0" err="1"/>
              <a:t>smtri</a:t>
            </a:r>
            <a:r>
              <a:rPr lang="cs-CZ" dirty="0"/>
              <a:t> </a:t>
            </a:r>
            <a:r>
              <a:rPr lang="cs-CZ" dirty="0" err="1"/>
              <a:t>Maa</a:t>
            </a:r>
            <a:r>
              <a:rPr lang="cs-CZ" dirty="0"/>
              <a:t> (1976), nepřímé dodnes</a:t>
            </a:r>
          </a:p>
          <a:p>
            <a:r>
              <a:rPr lang="cs-CZ" dirty="0"/>
              <a:t>Rudé gardy potrestány – poslány na venkov, mají se učit od rolníků</a:t>
            </a:r>
          </a:p>
          <a:p>
            <a:r>
              <a:rPr lang="cs-CZ" dirty="0"/>
              <a:t>Zemřelo asi 7 milionů lidí nepřirozenou smrtí, mnoho odstraněno, zatčeno, mučeno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5702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7323" y="0"/>
            <a:ext cx="9905998" cy="1558344"/>
          </a:xfrm>
        </p:spPr>
        <p:txBody>
          <a:bodyPr/>
          <a:lstStyle/>
          <a:p>
            <a:r>
              <a:rPr lang="cs-CZ" dirty="0"/>
              <a:t>Kult osobnosti </a:t>
            </a:r>
            <a:r>
              <a:rPr lang="cs-CZ" dirty="0" err="1"/>
              <a:t>mao</a:t>
            </a:r>
            <a:r>
              <a:rPr lang="cs-CZ" dirty="0"/>
              <a:t> </a:t>
            </a:r>
            <a:r>
              <a:rPr lang="cs-CZ" dirty="0" err="1"/>
              <a:t>Ce-tunga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8034" y="1262130"/>
            <a:ext cx="10519377" cy="5357611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Projevil se naplno během kulturní revoluce, „Velký kormidelník“</a:t>
            </a:r>
          </a:p>
          <a:p>
            <a:r>
              <a:rPr lang="cs-CZ" dirty="0"/>
              <a:t>Rudé gardy – maoisté – bojují ne za komunismus, ale za </a:t>
            </a:r>
            <a:r>
              <a:rPr lang="cs-CZ" dirty="0" err="1"/>
              <a:t>Maa</a:t>
            </a:r>
            <a:r>
              <a:rPr lang="cs-CZ" dirty="0"/>
              <a:t>, fanatismus</a:t>
            </a:r>
          </a:p>
          <a:p>
            <a:r>
              <a:rPr lang="cs-CZ" dirty="0"/>
              <a:t>Rudá knížka – jediná oficiální literatura, všichni ji měli znát zpaměti</a:t>
            </a:r>
          </a:p>
          <a:p>
            <a:r>
              <a:rPr lang="cs-CZ" dirty="0"/>
              <a:t>Ráno začíná pozdravem </a:t>
            </a:r>
            <a:r>
              <a:rPr lang="cs-CZ" dirty="0" err="1"/>
              <a:t>Maa</a:t>
            </a:r>
            <a:r>
              <a:rPr lang="cs-CZ" dirty="0"/>
              <a:t>: ruka k čelu a k srdci – mysl i srdce patří </a:t>
            </a:r>
            <a:r>
              <a:rPr lang="cs-CZ" dirty="0" err="1"/>
              <a:t>Maovi</a:t>
            </a:r>
            <a:endParaRPr lang="cs-CZ" dirty="0"/>
          </a:p>
          <a:p>
            <a:r>
              <a:rPr lang="cs-CZ" dirty="0"/>
              <a:t>Po jeho smrti 1976 boj o moc – banda čtyř, </a:t>
            </a:r>
            <a:r>
              <a:rPr lang="cs-CZ" dirty="0" err="1"/>
              <a:t>Ťiang</a:t>
            </a:r>
            <a:r>
              <a:rPr lang="cs-CZ" dirty="0"/>
              <a:t> </a:t>
            </a:r>
            <a:r>
              <a:rPr lang="cs-CZ" dirty="0" err="1"/>
              <a:t>Čching</a:t>
            </a:r>
            <a:r>
              <a:rPr lang="cs-CZ" dirty="0"/>
              <a:t> (manželka), Lin </a:t>
            </a:r>
            <a:r>
              <a:rPr lang="cs-CZ" dirty="0" err="1"/>
              <a:t>Piao</a:t>
            </a:r>
            <a:r>
              <a:rPr lang="cs-CZ" dirty="0"/>
              <a:t> – prohrávají s </a:t>
            </a:r>
            <a:r>
              <a:rPr lang="cs-CZ" dirty="0" err="1"/>
              <a:t>Chua</a:t>
            </a:r>
            <a:r>
              <a:rPr lang="cs-CZ" dirty="0"/>
              <a:t> </a:t>
            </a:r>
            <a:r>
              <a:rPr lang="cs-CZ" dirty="0" err="1"/>
              <a:t>Kuo-fengem</a:t>
            </a:r>
            <a:r>
              <a:rPr lang="cs-CZ" dirty="0"/>
              <a:t> a </a:t>
            </a:r>
            <a:r>
              <a:rPr lang="cs-CZ" dirty="0" err="1"/>
              <a:t>Teng</a:t>
            </a:r>
            <a:r>
              <a:rPr lang="cs-CZ" dirty="0"/>
              <a:t> </a:t>
            </a:r>
            <a:r>
              <a:rPr lang="cs-CZ" dirty="0" err="1"/>
              <a:t>Siao-pchingem</a:t>
            </a:r>
            <a:r>
              <a:rPr lang="cs-CZ" dirty="0"/>
              <a:t>; vysoké tresty</a:t>
            </a:r>
          </a:p>
          <a:p>
            <a:r>
              <a:rPr lang="cs-CZ" dirty="0"/>
              <a:t>KS dosoudila kulturní revoluci, ale kult </a:t>
            </a:r>
            <a:r>
              <a:rPr lang="cs-CZ" dirty="0" err="1"/>
              <a:t>Maa</a:t>
            </a:r>
            <a:r>
              <a:rPr lang="cs-CZ" dirty="0"/>
              <a:t> trvá dodnes:</a:t>
            </a:r>
          </a:p>
          <a:p>
            <a:r>
              <a:rPr lang="cs-CZ" sz="2200" i="1" dirty="0"/>
              <a:t>V tomto období došlo ke zneužití některých chyb </a:t>
            </a:r>
            <a:r>
              <a:rPr lang="cs-CZ" sz="2200" i="1" dirty="0" err="1"/>
              <a:t>Mao</a:t>
            </a:r>
            <a:r>
              <a:rPr lang="cs-CZ" sz="2200" i="1" dirty="0"/>
              <a:t> </a:t>
            </a:r>
            <a:r>
              <a:rPr lang="cs-CZ" sz="2200" i="1" dirty="0" err="1"/>
              <a:t>Ce-tunga</a:t>
            </a:r>
            <a:r>
              <a:rPr lang="cs-CZ" sz="2200" i="1" dirty="0"/>
              <a:t> z posledních jeho let </a:t>
            </a:r>
            <a:r>
              <a:rPr lang="cs-CZ" sz="2200" i="1" dirty="0" err="1"/>
              <a:t>Maovou</a:t>
            </a:r>
            <a:r>
              <a:rPr lang="cs-CZ" sz="2200" i="1" dirty="0"/>
              <a:t> manželkou </a:t>
            </a:r>
            <a:r>
              <a:rPr lang="cs-CZ" sz="2200" i="1" dirty="0" err="1"/>
              <a:t>Ťiang</a:t>
            </a:r>
            <a:r>
              <a:rPr lang="cs-CZ" sz="2200" i="1" dirty="0"/>
              <a:t> </a:t>
            </a:r>
            <a:r>
              <a:rPr lang="cs-CZ" sz="2200" i="1" dirty="0" err="1"/>
              <a:t>Čching</a:t>
            </a:r>
            <a:r>
              <a:rPr lang="cs-CZ" sz="2200" i="1" dirty="0"/>
              <a:t> a jeho blízkým spolupracovníkem Lin </a:t>
            </a:r>
            <a:r>
              <a:rPr lang="cs-CZ" sz="2200" i="1" dirty="0" err="1"/>
              <a:t>Piaoem</a:t>
            </a:r>
            <a:r>
              <a:rPr lang="cs-CZ" sz="2200" i="1" dirty="0"/>
              <a:t>. Bez vědomí </a:t>
            </a:r>
            <a:r>
              <a:rPr lang="cs-CZ" sz="2200" i="1" dirty="0" err="1"/>
              <a:t>Mao</a:t>
            </a:r>
            <a:r>
              <a:rPr lang="cs-CZ" sz="2200" i="1" dirty="0"/>
              <a:t> </a:t>
            </a:r>
            <a:r>
              <a:rPr lang="cs-CZ" sz="2200" i="1" dirty="0" err="1"/>
              <a:t>Ce-tunga</a:t>
            </a:r>
            <a:r>
              <a:rPr lang="cs-CZ" sz="2200" i="1" dirty="0"/>
              <a:t> tato ultralevičácká kontrarevoluční klika rozpoutala aktivity, které znamenaly pro zemi a její obyvatele největší ztráty od založení ČLR. Přes tyto hrubé chyby, které </a:t>
            </a:r>
            <a:r>
              <a:rPr lang="cs-CZ" sz="2200" i="1" dirty="0" err="1"/>
              <a:t>Mao</a:t>
            </a:r>
            <a:r>
              <a:rPr lang="cs-CZ" sz="2200" i="1" dirty="0"/>
              <a:t> </a:t>
            </a:r>
            <a:r>
              <a:rPr lang="cs-CZ" sz="2200" i="1" dirty="0" err="1"/>
              <a:t>Ce</a:t>
            </a:r>
            <a:r>
              <a:rPr lang="cs-CZ" sz="2200" i="1" dirty="0"/>
              <a:t>-tung udělal za "kulturní revoluce," jeho celoživotní zásluhy o čínskou revoluci zdaleka převyšují jeho omyly. </a:t>
            </a:r>
            <a:r>
              <a:rPr lang="cs-CZ" i="1" dirty="0"/>
              <a:t>(Dějiny Číny – oficiální stránky na velvyslanectví Číny v ČR)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375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9447" y="116242"/>
            <a:ext cx="9905998" cy="1478570"/>
          </a:xfrm>
        </p:spPr>
        <p:txBody>
          <a:bodyPr/>
          <a:lstStyle/>
          <a:p>
            <a:r>
              <a:rPr lang="cs-CZ" dirty="0" err="1"/>
              <a:t>Mao</a:t>
            </a:r>
            <a:r>
              <a:rPr lang="cs-CZ" dirty="0"/>
              <a:t> </a:t>
            </a:r>
            <a:r>
              <a:rPr lang="cs-CZ" dirty="0" err="1"/>
              <a:t>ce</a:t>
            </a:r>
            <a:r>
              <a:rPr lang="cs-CZ" dirty="0"/>
              <a:t>-tung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109" y="2197808"/>
            <a:ext cx="3147766" cy="416904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957" y="2197808"/>
            <a:ext cx="4085720" cy="408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0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7875" y="234320"/>
            <a:ext cx="9905998" cy="1079325"/>
          </a:xfrm>
        </p:spPr>
        <p:txBody>
          <a:bodyPr/>
          <a:lstStyle/>
          <a:p>
            <a:r>
              <a:rPr lang="cs-CZ" dirty="0"/>
              <a:t>Základní </a:t>
            </a:r>
            <a:r>
              <a:rPr lang="cs-CZ" dirty="0" err="1"/>
              <a:t>údajě</a:t>
            </a:r>
            <a:r>
              <a:rPr lang="cs-CZ" dirty="0"/>
              <a:t> o současné </a:t>
            </a:r>
            <a:r>
              <a:rPr lang="cs-CZ" dirty="0" err="1"/>
              <a:t>číně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789" y="1313645"/>
            <a:ext cx="11771290" cy="5138669"/>
          </a:xfrm>
        </p:spPr>
        <p:txBody>
          <a:bodyPr>
            <a:normAutofit fontScale="92500"/>
          </a:bodyPr>
          <a:lstStyle/>
          <a:p>
            <a:r>
              <a:rPr lang="cs-CZ" dirty="0"/>
              <a:t>Umístění - rozloha: Asie - 9 596 960 km²</a:t>
            </a:r>
          </a:p>
          <a:p>
            <a:r>
              <a:rPr lang="cs-CZ" dirty="0"/>
              <a:t>Státní zřízení: lidově demokratická republika – ČÍNSKÁ LIDOVÁ REPUBLIKA (1.10. 1949)</a:t>
            </a:r>
          </a:p>
          <a:p>
            <a:r>
              <a:rPr lang="cs-CZ" dirty="0"/>
              <a:t>V čele: prezident, reálně generální tajemník Komunistické strany Číny</a:t>
            </a:r>
          </a:p>
          <a:p>
            <a:r>
              <a:rPr lang="cs-CZ" dirty="0"/>
              <a:t>Hlavní město: Peking (přes 20 milionů obyvatel), další velkoměsta: </a:t>
            </a:r>
            <a:r>
              <a:rPr lang="cs-CZ" dirty="0" err="1"/>
              <a:t>Šang</a:t>
            </a:r>
            <a:r>
              <a:rPr lang="cs-CZ" dirty="0"/>
              <a:t>-haj, Kanton, </a:t>
            </a:r>
            <a:r>
              <a:rPr lang="cs-CZ" dirty="0" err="1"/>
              <a:t>Šen</a:t>
            </a:r>
            <a:r>
              <a:rPr lang="cs-CZ" dirty="0"/>
              <a:t>-čen, </a:t>
            </a:r>
            <a:r>
              <a:rPr lang="cs-CZ" dirty="0" err="1"/>
              <a:t>Tchien-ťi</a:t>
            </a:r>
            <a:endParaRPr lang="cs-CZ" dirty="0"/>
          </a:p>
          <a:p>
            <a:r>
              <a:rPr lang="cs-CZ" dirty="0"/>
              <a:t>Obyvatelstvo: převážně </a:t>
            </a:r>
            <a:r>
              <a:rPr lang="cs-CZ" dirty="0" err="1"/>
              <a:t>Chanové</a:t>
            </a:r>
            <a:r>
              <a:rPr lang="cs-CZ" dirty="0"/>
              <a:t>; celkem přes 1,43 miliard obyvatel (nejvíce na světě), hustota zalidnění: 137 obyvatel/ km²</a:t>
            </a:r>
          </a:p>
          <a:p>
            <a:r>
              <a:rPr lang="cs-CZ" dirty="0"/>
              <a:t>Časové pásmo: připočteme +8 hodin; velehory: Himaláje (v Tibetu), Mount Everest (8844,43 m n. m.)</a:t>
            </a:r>
          </a:p>
          <a:p>
            <a:r>
              <a:rPr lang="cs-CZ" dirty="0"/>
              <a:t>Jazyk: čínština (mandarínština); měna: čínský </a:t>
            </a:r>
            <a:r>
              <a:rPr lang="cs-CZ" dirty="0" err="1"/>
              <a:t>jüan</a:t>
            </a:r>
            <a:r>
              <a:rPr lang="cs-CZ" dirty="0"/>
              <a:t>, </a:t>
            </a:r>
            <a:r>
              <a:rPr lang="cs-CZ" dirty="0" err="1"/>
              <a:t>of</a:t>
            </a:r>
            <a:r>
              <a:rPr lang="cs-CZ" dirty="0"/>
              <a:t>. </a:t>
            </a:r>
            <a:r>
              <a:rPr lang="cs-CZ" dirty="0" err="1"/>
              <a:t>enminbi</a:t>
            </a:r>
            <a:endParaRPr lang="cs-CZ" dirty="0"/>
          </a:p>
          <a:p>
            <a:r>
              <a:rPr lang="cs-CZ" dirty="0"/>
              <a:t>Náboženství: budhismus, taoismus, konfucianismus, málo tolerováno křesťanství, islám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5138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0202" y="103363"/>
            <a:ext cx="9905998" cy="1478570"/>
          </a:xfrm>
        </p:spPr>
        <p:txBody>
          <a:bodyPr/>
          <a:lstStyle/>
          <a:p>
            <a:r>
              <a:rPr lang="cs-CZ" dirty="0"/>
              <a:t>Velké osvobození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8035" y="1352282"/>
            <a:ext cx="10519378" cy="5138669"/>
          </a:xfrm>
        </p:spPr>
        <p:txBody>
          <a:bodyPr>
            <a:normAutofit/>
          </a:bodyPr>
          <a:lstStyle/>
          <a:p>
            <a:r>
              <a:rPr lang="cs-CZ" dirty="0"/>
              <a:t>Po </a:t>
            </a:r>
            <a:r>
              <a:rPr lang="cs-CZ" dirty="0" err="1"/>
              <a:t>Maově</a:t>
            </a:r>
            <a:r>
              <a:rPr lang="cs-CZ" dirty="0"/>
              <a:t> smrti kromě boje o moc částečné uvolnění</a:t>
            </a:r>
          </a:p>
          <a:p>
            <a:r>
              <a:rPr lang="cs-CZ" dirty="0"/>
              <a:t>V čele KS = v čele Číny působí </a:t>
            </a:r>
            <a:r>
              <a:rPr lang="cs-CZ" dirty="0" err="1"/>
              <a:t>Chua</a:t>
            </a:r>
            <a:r>
              <a:rPr lang="cs-CZ" dirty="0"/>
              <a:t> </a:t>
            </a:r>
            <a:r>
              <a:rPr lang="cs-CZ" dirty="0" err="1"/>
              <a:t>Kuo-feng</a:t>
            </a:r>
            <a:r>
              <a:rPr lang="cs-CZ" dirty="0"/>
              <a:t> – ten má velkou podporu </a:t>
            </a:r>
            <a:r>
              <a:rPr lang="cs-CZ" dirty="0" err="1"/>
              <a:t>ultrakomunistů</a:t>
            </a:r>
            <a:r>
              <a:rPr lang="cs-CZ" dirty="0"/>
              <a:t>, chtějí z něj vytvořit nový kult – obavy</a:t>
            </a:r>
          </a:p>
          <a:p>
            <a:r>
              <a:rPr lang="cs-CZ" dirty="0" err="1"/>
              <a:t>Teng</a:t>
            </a:r>
            <a:r>
              <a:rPr lang="cs-CZ" dirty="0"/>
              <a:t> </a:t>
            </a:r>
            <a:r>
              <a:rPr lang="cs-CZ" dirty="0" err="1"/>
              <a:t>Siao-pching</a:t>
            </a:r>
            <a:r>
              <a:rPr lang="cs-CZ" dirty="0"/>
              <a:t> podporu mladých lidí, demokraticky zaměřených – chtějí reformy</a:t>
            </a:r>
          </a:p>
          <a:p>
            <a:r>
              <a:rPr lang="cs-CZ" dirty="0" err="1"/>
              <a:t>Chu</a:t>
            </a:r>
            <a:r>
              <a:rPr lang="cs-CZ" dirty="0"/>
              <a:t> </a:t>
            </a:r>
            <a:r>
              <a:rPr lang="cs-CZ" dirty="0" err="1"/>
              <a:t>Jao-pang</a:t>
            </a:r>
            <a:r>
              <a:rPr lang="cs-CZ" dirty="0"/>
              <a:t> – symbolizuje reformy, demokracii – podporuje </a:t>
            </a:r>
            <a:r>
              <a:rPr lang="cs-CZ" dirty="0" err="1"/>
              <a:t>Tenga</a:t>
            </a:r>
            <a:endParaRPr lang="cs-CZ" dirty="0"/>
          </a:p>
          <a:p>
            <a:r>
              <a:rPr lang="cs-CZ" dirty="0"/>
              <a:t>Postupně uvolnění, začíná první nezávislý tisk, učitelé se vrací do škol, hospodářství se částečně napravuje</a:t>
            </a:r>
          </a:p>
          <a:p>
            <a:r>
              <a:rPr lang="cs-CZ" dirty="0"/>
              <a:t>Od 1978 koncepce modernizace – </a:t>
            </a:r>
            <a:r>
              <a:rPr lang="cs-CZ" dirty="0" err="1"/>
              <a:t>Teng</a:t>
            </a:r>
            <a:r>
              <a:rPr lang="cs-CZ" dirty="0"/>
              <a:t> </a:t>
            </a:r>
            <a:r>
              <a:rPr lang="cs-CZ" dirty="0" err="1"/>
              <a:t>Siao-pching</a:t>
            </a:r>
            <a:endParaRPr lang="cs-CZ" dirty="0"/>
          </a:p>
          <a:p>
            <a:r>
              <a:rPr lang="cs-CZ" dirty="0"/>
              <a:t>„literatura jizev“ – reflexe kulturní revoluce, kritika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1649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9143" y="128789"/>
            <a:ext cx="9905998" cy="1352282"/>
          </a:xfrm>
        </p:spPr>
        <p:txBody>
          <a:bodyPr/>
          <a:lstStyle/>
          <a:p>
            <a:r>
              <a:rPr lang="cs-CZ" dirty="0"/>
              <a:t>Hospodářské reformy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608" y="1300766"/>
            <a:ext cx="10712561" cy="511291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Nazvány „</a:t>
            </a:r>
            <a:r>
              <a:rPr lang="cs-CZ" sz="2800" b="1" dirty="0"/>
              <a:t>Otevírání se světu</a:t>
            </a:r>
            <a:r>
              <a:rPr lang="cs-CZ" dirty="0"/>
              <a:t>“ = socialismus s čínskými rysy:</a:t>
            </a:r>
          </a:p>
          <a:p>
            <a:pPr marL="0" indent="0">
              <a:buNone/>
            </a:pPr>
            <a:r>
              <a:rPr lang="cs-CZ" dirty="0"/>
              <a:t> „Je jedno, jestli je kočka černá nebo bílá, hlavně, když chytá myši“ (</a:t>
            </a:r>
            <a:r>
              <a:rPr lang="cs-CZ" dirty="0" err="1"/>
              <a:t>Teng</a:t>
            </a:r>
            <a:r>
              <a:rPr lang="cs-CZ" dirty="0"/>
              <a:t>) – obchodovat s jakoukoli zemí, nezáleží na </a:t>
            </a:r>
            <a:r>
              <a:rPr lang="cs-CZ" dirty="0" err="1"/>
              <a:t>otm</a:t>
            </a:r>
            <a:r>
              <a:rPr lang="cs-CZ" dirty="0"/>
              <a:t>, zda je komunistická nebo kapitalistická – cíl: ochod, úspěch, zisk</a:t>
            </a:r>
          </a:p>
          <a:p>
            <a:pPr marL="0" indent="0">
              <a:buNone/>
            </a:pPr>
            <a:r>
              <a:rPr lang="cs-CZ" sz="2800" dirty="0"/>
              <a:t>Čtyři modernizace: </a:t>
            </a:r>
            <a:r>
              <a:rPr lang="cs-CZ" sz="2800" b="1" dirty="0"/>
              <a:t>průmysl, zemědělství, armáda, věda, technika</a:t>
            </a:r>
          </a:p>
          <a:p>
            <a:pPr marL="0" indent="0">
              <a:buNone/>
            </a:pPr>
            <a:r>
              <a:rPr lang="cs-CZ" dirty="0"/>
              <a:t>„</a:t>
            </a:r>
            <a:r>
              <a:rPr lang="cs-CZ" b="1" dirty="0"/>
              <a:t>Zvláštní ekonomické zóny</a:t>
            </a:r>
            <a:r>
              <a:rPr lang="cs-CZ" dirty="0"/>
              <a:t>“: oblasti, kde mohou mít pobočky cizí firmy, </a:t>
            </a:r>
            <a:r>
              <a:rPr lang="cs-CZ" dirty="0" err="1"/>
              <a:t>bydelt</a:t>
            </a:r>
            <a:r>
              <a:rPr lang="cs-CZ" dirty="0"/>
              <a:t> odborníci – přinášejí do Číny západní know-how</a:t>
            </a:r>
          </a:p>
          <a:p>
            <a:r>
              <a:rPr lang="cs-CZ" dirty="0"/>
              <a:t>V Číně nejsou ani odborníci, ani vzdělaní lidé (kulturní revoluce zničila školství) – vybráno 88 univerzit, aby se učily i od západu, přijímáni všichni chytří </a:t>
            </a:r>
            <a:r>
              <a:rPr lang="cs-CZ" dirty="0" err="1"/>
              <a:t>stduenti</a:t>
            </a:r>
            <a:r>
              <a:rPr lang="cs-CZ" dirty="0"/>
              <a:t>, nezáleží na kádru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0453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3233" y="0"/>
            <a:ext cx="9905998" cy="1478570"/>
          </a:xfrm>
        </p:spPr>
        <p:txBody>
          <a:bodyPr/>
          <a:lstStyle/>
          <a:p>
            <a:r>
              <a:rPr lang="cs-CZ" dirty="0"/>
              <a:t>80.Léta – </a:t>
            </a:r>
            <a:r>
              <a:rPr lang="cs-CZ" dirty="0" err="1"/>
              <a:t>teng</a:t>
            </a:r>
            <a:r>
              <a:rPr lang="cs-CZ" dirty="0"/>
              <a:t> </a:t>
            </a:r>
            <a:r>
              <a:rPr lang="cs-CZ" dirty="0" err="1"/>
              <a:t>siao-pching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9246" y="1107583"/>
            <a:ext cx="10648166" cy="5228823"/>
          </a:xfrm>
        </p:spPr>
        <p:txBody>
          <a:bodyPr>
            <a:normAutofit fontScale="92500"/>
          </a:bodyPr>
          <a:lstStyle/>
          <a:p>
            <a:r>
              <a:rPr lang="cs-CZ" dirty="0"/>
              <a:t>V rámci uvolnění a modernizace opravdu v ekonomice </a:t>
            </a:r>
          </a:p>
          <a:p>
            <a:pPr marL="0" indent="0">
              <a:buNone/>
            </a:pPr>
            <a:r>
              <a:rPr lang="cs-CZ" dirty="0"/>
              <a:t>„velký skok vpřed“</a:t>
            </a:r>
          </a:p>
          <a:p>
            <a:r>
              <a:rPr lang="cs-CZ" b="1" dirty="0"/>
              <a:t>Západní investoři </a:t>
            </a:r>
            <a:r>
              <a:rPr lang="cs-CZ" dirty="0"/>
              <a:t>– zvláště USA, ale i Německo; levná pracovní síla, </a:t>
            </a:r>
          </a:p>
          <a:p>
            <a:pPr marL="0" indent="0">
              <a:buNone/>
            </a:pPr>
            <a:r>
              <a:rPr lang="cs-CZ" dirty="0"/>
              <a:t>levné pronájmy půdy – postupné ničení životního prostředí</a:t>
            </a:r>
          </a:p>
          <a:p>
            <a:r>
              <a:rPr lang="cs-CZ" dirty="0"/>
              <a:t>Velký rozvoj technologií, modernizace života</a:t>
            </a:r>
          </a:p>
          <a:p>
            <a:r>
              <a:rPr lang="cs-CZ" sz="2800" b="1" dirty="0"/>
              <a:t>Politika jednoho dítěte</a:t>
            </a:r>
            <a:r>
              <a:rPr lang="cs-CZ" sz="2800" dirty="0"/>
              <a:t>: od 1981 – do 2013(!), ve městě zásadně jen jedno dítě, pak později uvolnění – ale </a:t>
            </a:r>
            <a:r>
              <a:rPr lang="cs-CZ" sz="2800" dirty="0" err="1"/>
              <a:t>max</a:t>
            </a:r>
            <a:r>
              <a:rPr lang="cs-CZ" sz="2800" dirty="0"/>
              <a:t> dvě děti (pokud první je dívka)</a:t>
            </a:r>
          </a:p>
          <a:p>
            <a:r>
              <a:rPr lang="cs-CZ" dirty="0"/>
              <a:t>Od 2015 – povoleno mít dvě děti; Čína – nejvíce lidí</a:t>
            </a:r>
          </a:p>
          <a:p>
            <a:r>
              <a:rPr lang="cs-CZ" dirty="0"/>
              <a:t>Potlačování lidských práv: rozvoj hospodářství </a:t>
            </a:r>
            <a:r>
              <a:rPr lang="cs-CZ" dirty="0" err="1"/>
              <a:t>nezanmenal</a:t>
            </a:r>
            <a:r>
              <a:rPr lang="cs-CZ" dirty="0"/>
              <a:t> rozvoj demokracie = </a:t>
            </a:r>
            <a:r>
              <a:rPr lang="cs-CZ" dirty="0" err="1"/>
              <a:t>Teng</a:t>
            </a:r>
            <a:r>
              <a:rPr lang="cs-CZ" dirty="0"/>
              <a:t> prosazuje reformy i násilně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287" y="535747"/>
            <a:ext cx="21431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70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4" y="103363"/>
            <a:ext cx="9905998" cy="1478570"/>
          </a:xfrm>
        </p:spPr>
        <p:txBody>
          <a:bodyPr/>
          <a:lstStyle/>
          <a:p>
            <a:r>
              <a:rPr lang="cs-CZ" dirty="0"/>
              <a:t>Potlačování lidských práv od 80.let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9093" y="1275008"/>
            <a:ext cx="10738319" cy="5331853"/>
          </a:xfrm>
        </p:spPr>
        <p:txBody>
          <a:bodyPr/>
          <a:lstStyle/>
          <a:p>
            <a:r>
              <a:rPr lang="cs-CZ" dirty="0"/>
              <a:t>Hospodářství neznamená rozvoj demokracie</a:t>
            </a:r>
          </a:p>
          <a:p>
            <a:r>
              <a:rPr lang="cs-CZ" b="1" dirty="0"/>
              <a:t>Zdi demokracie</a:t>
            </a:r>
            <a:r>
              <a:rPr lang="cs-CZ" dirty="0"/>
              <a:t>: od 1978 – vylepeny na protest noviny a znaky s požadavkem </a:t>
            </a:r>
            <a:r>
              <a:rPr lang="cs-CZ" dirty="0" err="1"/>
              <a:t>ůpáté</a:t>
            </a:r>
            <a:r>
              <a:rPr lang="cs-CZ" dirty="0"/>
              <a:t>“ modernizace – demokracie – nesplněno, tvrdě </a:t>
            </a:r>
            <a:r>
              <a:rPr lang="cs-CZ" dirty="0" err="1"/>
              <a:t>potláčeno</a:t>
            </a:r>
            <a:r>
              <a:rPr lang="cs-CZ" dirty="0"/>
              <a:t> </a:t>
            </a:r>
          </a:p>
          <a:p>
            <a:r>
              <a:rPr lang="cs-CZ" sz="2800" b="1" dirty="0"/>
              <a:t>1989: protesty na náměstí Nebeského klidu </a:t>
            </a:r>
            <a:r>
              <a:rPr lang="cs-CZ" dirty="0"/>
              <a:t>v centru Pekingu: smrt </a:t>
            </a:r>
            <a:r>
              <a:rPr lang="cs-CZ" dirty="0" err="1"/>
              <a:t>Chu</a:t>
            </a:r>
            <a:r>
              <a:rPr lang="cs-CZ" dirty="0"/>
              <a:t> </a:t>
            </a:r>
            <a:r>
              <a:rPr lang="cs-CZ" dirty="0" err="1"/>
              <a:t>Jao-panga</a:t>
            </a:r>
            <a:r>
              <a:rPr lang="cs-CZ" dirty="0"/>
              <a:t> – symbol demokracie; na uctění jeho památky lidé chtějí základní svobody</a:t>
            </a:r>
          </a:p>
          <a:p>
            <a:r>
              <a:rPr lang="cs-CZ" dirty="0"/>
              <a:t>Svobodu slova a lepší podmínky na univerzitách</a:t>
            </a:r>
          </a:p>
          <a:p>
            <a:r>
              <a:rPr lang="cs-CZ" dirty="0"/>
              <a:t>V noci 3. na 4. června 1989 – potlačení protestů pomocí tanků (známý snímek člověka před tankem)</a:t>
            </a:r>
          </a:p>
          <a:p>
            <a:r>
              <a:rPr lang="cs-CZ" dirty="0"/>
              <a:t>Izolace Číny, demokracie ne, ale generační obměnění vůdců Číny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4248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3.-4. června na náměstí nebeského klidu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562896"/>
            <a:ext cx="4830489" cy="313894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259" y="2652249"/>
            <a:ext cx="4144335" cy="29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92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111" y="129121"/>
            <a:ext cx="9905998" cy="1478570"/>
          </a:xfrm>
        </p:spPr>
        <p:txBody>
          <a:bodyPr/>
          <a:lstStyle/>
          <a:p>
            <a:r>
              <a:rPr lang="cs-CZ" dirty="0"/>
              <a:t>Čínský tygr v 21.století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1066" y="1184856"/>
            <a:ext cx="10416346" cy="5357611"/>
          </a:xfrm>
        </p:spPr>
        <p:txBody>
          <a:bodyPr>
            <a:normAutofit/>
          </a:bodyPr>
          <a:lstStyle/>
          <a:p>
            <a:r>
              <a:rPr lang="cs-CZ" dirty="0"/>
              <a:t>Během 90.let po krátké izolaci znovu Čína rozbíhá mezinárodní obchody a smlouvy – s Ruskem, USA, </a:t>
            </a:r>
          </a:p>
          <a:p>
            <a:r>
              <a:rPr lang="cs-CZ" dirty="0"/>
              <a:t>1997 po smrti </a:t>
            </a:r>
            <a:r>
              <a:rPr lang="cs-CZ" dirty="0" err="1"/>
              <a:t>Teng</a:t>
            </a:r>
            <a:r>
              <a:rPr lang="cs-CZ" dirty="0"/>
              <a:t> </a:t>
            </a:r>
            <a:r>
              <a:rPr lang="cs-CZ" dirty="0" err="1"/>
              <a:t>Siao-pchinga</a:t>
            </a:r>
            <a:r>
              <a:rPr lang="cs-CZ" dirty="0"/>
              <a:t> finanční krize v Thajsku – ovlivňuje Indonésii, Malajsii nebo Jižní Koreu – Čína hospodářsky stabilní, zasílá finanční pomoc zasaženým státům (pak u ní zadlužení)</a:t>
            </a:r>
          </a:p>
          <a:p>
            <a:r>
              <a:rPr lang="cs-CZ" dirty="0"/>
              <a:t>1997 připojen Hongkong – pod správou Británie – „jeden stát, dva systémy“</a:t>
            </a:r>
          </a:p>
          <a:p>
            <a:r>
              <a:rPr lang="cs-CZ" dirty="0"/>
              <a:t>1999 připojeno Macao – totéž</a:t>
            </a:r>
          </a:p>
          <a:p>
            <a:r>
              <a:rPr lang="cs-CZ" b="1" dirty="0"/>
              <a:t>2001 Čína vstupuje do Světové obchodní organizace (WTO)</a:t>
            </a:r>
          </a:p>
          <a:p>
            <a:r>
              <a:rPr lang="cs-CZ" dirty="0"/>
              <a:t>Od 2002 prezident </a:t>
            </a:r>
            <a:r>
              <a:rPr lang="cs-CZ" dirty="0" err="1"/>
              <a:t>Chu</a:t>
            </a:r>
            <a:r>
              <a:rPr lang="cs-CZ" dirty="0"/>
              <a:t> </a:t>
            </a:r>
            <a:r>
              <a:rPr lang="cs-CZ" dirty="0" err="1"/>
              <a:t>Ťin-tchao</a:t>
            </a:r>
            <a:r>
              <a:rPr lang="cs-CZ" dirty="0"/>
              <a:t> – </a:t>
            </a:r>
            <a:r>
              <a:rPr lang="cs-CZ" dirty="0" err="1"/>
              <a:t>hospodářksy</a:t>
            </a:r>
            <a:r>
              <a:rPr lang="cs-CZ" dirty="0"/>
              <a:t> stabilní situace, rovnováha trhu</a:t>
            </a:r>
          </a:p>
          <a:p>
            <a:r>
              <a:rPr lang="cs-CZ" dirty="0"/>
              <a:t>Teprve v tu dobu se dostává ven z hranice chudoby většina obyvatel Číny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7903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111" y="129121"/>
            <a:ext cx="9905998" cy="1478570"/>
          </a:xfrm>
        </p:spPr>
        <p:txBody>
          <a:bodyPr/>
          <a:lstStyle/>
          <a:p>
            <a:r>
              <a:rPr lang="cs-CZ" dirty="0"/>
              <a:t>Čínský tygr v 21.století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910" y="1184856"/>
            <a:ext cx="10931502" cy="535761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2008 – první olympijské hry v Číně – XXIX. (Peking)</a:t>
            </a:r>
          </a:p>
          <a:p>
            <a:r>
              <a:rPr lang="cs-CZ" dirty="0"/>
              <a:t>Bombastická oslava - stadion (Ptačí hnízdo), průvody, 5 maskotů</a:t>
            </a:r>
          </a:p>
          <a:p>
            <a:r>
              <a:rPr lang="cs-CZ" dirty="0"/>
              <a:t>2010 Světová výstava v Šanghaji – Česká republika měla svůj </a:t>
            </a:r>
          </a:p>
          <a:p>
            <a:pPr marL="0" indent="0">
              <a:buNone/>
            </a:pPr>
            <a:r>
              <a:rPr lang="cs-CZ" dirty="0"/>
              <a:t>    pavilon</a:t>
            </a:r>
          </a:p>
          <a:p>
            <a:r>
              <a:rPr lang="cs-CZ" dirty="0"/>
              <a:t>Šanghaj – největší přístav světa, znečištěné ovzduší, voda</a:t>
            </a:r>
          </a:p>
          <a:p>
            <a:r>
              <a:rPr lang="cs-CZ" dirty="0"/>
              <a:t>2012 nový prezident </a:t>
            </a:r>
            <a:r>
              <a:rPr lang="cs-CZ" b="1" dirty="0"/>
              <a:t>Si </a:t>
            </a:r>
            <a:r>
              <a:rPr lang="cs-CZ" b="1" dirty="0" err="1"/>
              <a:t>Ťing-pching</a:t>
            </a:r>
            <a:r>
              <a:rPr lang="cs-CZ" dirty="0"/>
              <a:t>: nové ambice, vůdcovství, </a:t>
            </a:r>
            <a:r>
              <a:rPr lang="cs-CZ" sz="2800" b="1" dirty="0"/>
              <a:t>další omezení demokracie, šíření „čínského příběhu“ – idealizovaná představa Číny</a:t>
            </a:r>
          </a:p>
          <a:p>
            <a:r>
              <a:rPr lang="cs-CZ" b="1" dirty="0"/>
              <a:t>Nová hedvábná stezka</a:t>
            </a:r>
            <a:r>
              <a:rPr lang="cs-CZ" dirty="0"/>
              <a:t>: „předcházet a řešit ekonomické problémy ve světě“, hlavně však šířit obchod Číny, hledat nová odbytiště pro čínské výrobky</a:t>
            </a:r>
          </a:p>
          <a:p>
            <a:r>
              <a:rPr lang="cs-CZ" dirty="0"/>
              <a:t>Dvě stezky – jedna téměř původní po souši až do Evropy, druhá po moři jihem Indie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261" y="385494"/>
            <a:ext cx="24765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78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Pavilon olympiády 	– 		nová hedvábná stezka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4412" y="1828801"/>
            <a:ext cx="5651306" cy="42384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84" y="2097088"/>
            <a:ext cx="4844230" cy="363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05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52782" y="193515"/>
            <a:ext cx="9905998" cy="1478570"/>
          </a:xfrm>
        </p:spPr>
        <p:txBody>
          <a:bodyPr/>
          <a:lstStyle/>
          <a:p>
            <a:r>
              <a:rPr lang="cs-CZ" dirty="0"/>
              <a:t>Čína a náboženství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518" y="1571223"/>
            <a:ext cx="10570893" cy="5112912"/>
          </a:xfrm>
        </p:spPr>
        <p:txBody>
          <a:bodyPr>
            <a:normAutofit/>
          </a:bodyPr>
          <a:lstStyle/>
          <a:p>
            <a:r>
              <a:rPr lang="cs-CZ" dirty="0"/>
              <a:t>Od 90.let uvolňování ateismu, povolena některá tradiční čínská náboženství</a:t>
            </a:r>
          </a:p>
          <a:p>
            <a:r>
              <a:rPr lang="cs-CZ" dirty="0"/>
              <a:t>Ale vládnou nyní ti, kteří patřili do rudých gard – neznají tradice, nemají duchovní rozměr</a:t>
            </a:r>
          </a:p>
          <a:p>
            <a:r>
              <a:rPr lang="cs-CZ" dirty="0"/>
              <a:t>Znovu postupně povoleno vyznávat některá tradiční náboženství: jde o </a:t>
            </a:r>
            <a:r>
              <a:rPr lang="cs-CZ" b="1" dirty="0"/>
              <a:t>taoismus, konfucianismus a buddhismus </a:t>
            </a:r>
          </a:p>
          <a:p>
            <a:r>
              <a:rPr lang="cs-CZ" dirty="0"/>
              <a:t>Přesto boj proti jiným náboženstvím: křesťané (věrnost papeži), muslimové (nepřátelé), buddhisté věrní dalajlámovi a prosazující samostatnost Tibetu, především mučení a zavírání členů sekty Fa-lun-</a:t>
            </a:r>
            <a:r>
              <a:rPr lang="cs-CZ" dirty="0" err="1"/>
              <a:t>kung</a:t>
            </a:r>
            <a:endParaRPr lang="cs-CZ" dirty="0"/>
          </a:p>
          <a:p>
            <a:r>
              <a:rPr lang="cs-CZ" b="1" dirty="0"/>
              <a:t>Boj proti „zlým kultům“</a:t>
            </a:r>
          </a:p>
        </p:txBody>
      </p:sp>
    </p:spTree>
    <p:extLst>
      <p:ext uri="{BB962C8B-B14F-4D97-AF65-F5344CB8AC3E}">
        <p14:creationId xmlns:p14="http://schemas.microsoft.com/office/powerpoint/2010/main" val="1090928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Fa-lun-</a:t>
            </a:r>
            <a:r>
              <a:rPr lang="cs-CZ" sz="2400" dirty="0" err="1"/>
              <a:t>kung</a:t>
            </a:r>
            <a:r>
              <a:rPr lang="cs-CZ" sz="2400" dirty="0"/>
              <a:t> zakázáno 	– 	cvičení tai-či podporováno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6714" y="2485623"/>
            <a:ext cx="3598616" cy="358225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628" y="2600045"/>
            <a:ext cx="4623783" cy="346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0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0802" y="108445"/>
            <a:ext cx="9905998" cy="1594812"/>
          </a:xfrm>
        </p:spPr>
        <p:txBody>
          <a:bodyPr/>
          <a:lstStyle/>
          <a:p>
            <a:r>
              <a:rPr lang="cs-CZ" dirty="0"/>
              <a:t>Státní symboly dnes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2428" y="2627290"/>
            <a:ext cx="10171649" cy="382820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                                                            Čínský státní znak</a:t>
            </a:r>
          </a:p>
          <a:p>
            <a:pPr marL="0" indent="0">
              <a:buNone/>
            </a:pPr>
            <a:r>
              <a:rPr lang="cs-CZ" dirty="0"/>
              <a:t>Čínská vlajka</a:t>
            </a:r>
          </a:p>
          <a:p>
            <a:r>
              <a:rPr lang="cs-CZ" dirty="0"/>
              <a:t>Čínská hymna: Pochod dobrovolníků (1935)</a:t>
            </a:r>
          </a:p>
          <a:p>
            <a:r>
              <a:rPr lang="cs-CZ" dirty="0"/>
              <a:t>Vlajka Hongkongu a Macaa:   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717" y="2011268"/>
            <a:ext cx="2656784" cy="174544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226" y="2294232"/>
            <a:ext cx="2712574" cy="294314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22" y="5096446"/>
            <a:ext cx="2044003" cy="135904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3109" y="5055316"/>
            <a:ext cx="20955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70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60353" y="272957"/>
            <a:ext cx="9905998" cy="1478570"/>
          </a:xfrm>
        </p:spPr>
        <p:txBody>
          <a:bodyPr/>
          <a:lstStyle/>
          <a:p>
            <a:r>
              <a:rPr lang="cs-CZ" dirty="0"/>
              <a:t>Čína a svoboda slova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5003" y="1390918"/>
            <a:ext cx="10622409" cy="511291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Projekt „</a:t>
            </a:r>
            <a:r>
              <a:rPr lang="cs-CZ" b="1" dirty="0"/>
              <a:t>harmonická společnost“ = nový „čínský příběh</a:t>
            </a:r>
            <a:r>
              <a:rPr lang="cs-CZ" dirty="0"/>
              <a:t>“ – idealizovaný pohled na Čínu</a:t>
            </a:r>
          </a:p>
          <a:p>
            <a:r>
              <a:rPr lang="cs-CZ" dirty="0"/>
              <a:t>Od 2003 je oficiálním cílem KS Číny i její armády mediální boj: znovu omezování svobody slova, potřeba a nutnost šířit ideální „čínský příběh“; </a:t>
            </a:r>
            <a:r>
              <a:rPr lang="cs-CZ" b="1" dirty="0"/>
              <a:t>cenzura</a:t>
            </a:r>
          </a:p>
          <a:p>
            <a:r>
              <a:rPr lang="cs-CZ" dirty="0"/>
              <a:t>Podplácení zahraničních novinářů – musejí psát pod cenzurou</a:t>
            </a:r>
          </a:p>
          <a:p>
            <a:r>
              <a:rPr lang="cs-CZ" dirty="0"/>
              <a:t>Vytvořen ideální obraz Číny – hospodářská velmoc, demokratická – obraz vnucován světu, hlavně USA a Evropě</a:t>
            </a:r>
          </a:p>
          <a:p>
            <a:r>
              <a:rPr lang="cs-CZ" b="1" dirty="0"/>
              <a:t>Potlačování jakéhokoliv odporu, individuality</a:t>
            </a:r>
          </a:p>
          <a:p>
            <a:r>
              <a:rPr lang="cs-CZ" dirty="0"/>
              <a:t>Čínští intelektuálové musejí prosazovat „novou éru“ – šířit vymyšlený čínský příběh</a:t>
            </a:r>
          </a:p>
          <a:p>
            <a:r>
              <a:rPr lang="cs-CZ" dirty="0"/>
              <a:t>Disidenti </a:t>
            </a:r>
            <a:r>
              <a:rPr lang="cs-CZ" dirty="0" err="1"/>
              <a:t>prinásledováni</a:t>
            </a:r>
            <a:r>
              <a:rPr lang="cs-CZ" dirty="0"/>
              <a:t>, zatýkáni, emigrují</a:t>
            </a:r>
          </a:p>
        </p:txBody>
      </p:sp>
    </p:spTree>
    <p:extLst>
      <p:ext uri="{BB962C8B-B14F-4D97-AF65-F5344CB8AC3E}">
        <p14:creationId xmlns:p14="http://schemas.microsoft.com/office/powerpoint/2010/main" val="2551367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60353" y="272957"/>
            <a:ext cx="9905998" cy="899020"/>
          </a:xfrm>
        </p:spPr>
        <p:txBody>
          <a:bodyPr/>
          <a:lstStyle/>
          <a:p>
            <a:r>
              <a:rPr lang="cs-CZ" dirty="0"/>
              <a:t>Čína a svoboda, demokracie…ne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5003" y="1081826"/>
            <a:ext cx="11449318" cy="5422006"/>
          </a:xfrm>
        </p:spPr>
        <p:txBody>
          <a:bodyPr>
            <a:normAutofit fontScale="92500"/>
          </a:bodyPr>
          <a:lstStyle/>
          <a:p>
            <a:r>
              <a:rPr lang="cs-CZ" dirty="0"/>
              <a:t>Uvolnění v 90.letech a postupný nárůst demokracie vystřídal za prezidenta Si </a:t>
            </a:r>
            <a:r>
              <a:rPr lang="cs-CZ" dirty="0" err="1"/>
              <a:t>Ťin-pchinga</a:t>
            </a:r>
            <a:r>
              <a:rPr lang="cs-CZ" dirty="0"/>
              <a:t> nový nárůst totalitního myšlení a chování</a:t>
            </a:r>
          </a:p>
          <a:p>
            <a:r>
              <a:rPr lang="cs-CZ" dirty="0"/>
              <a:t>Podle </a:t>
            </a:r>
            <a:r>
              <a:rPr lang="cs-CZ" dirty="0" err="1"/>
              <a:t>Freedom</a:t>
            </a:r>
            <a:r>
              <a:rPr lang="cs-CZ" dirty="0"/>
              <a:t> House se omezování lidských práv a svobod projevuje nejvíce v tzv. „digitálním autoritářství“ – čínské </a:t>
            </a:r>
            <a:r>
              <a:rPr lang="cs-CZ" dirty="0" err="1"/>
              <a:t>tehcnologie</a:t>
            </a:r>
            <a:r>
              <a:rPr lang="cs-CZ" dirty="0"/>
              <a:t> rozpoznávají obličeje, sledují občany Číny</a:t>
            </a:r>
          </a:p>
          <a:p>
            <a:r>
              <a:rPr lang="cs-CZ" dirty="0"/>
              <a:t>2018 Čína jmenována </a:t>
            </a:r>
            <a:r>
              <a:rPr lang="cs-CZ" dirty="0" err="1"/>
              <a:t>svtěovým</a:t>
            </a:r>
            <a:r>
              <a:rPr lang="cs-CZ" dirty="0"/>
              <a:t> narušitelem svobody internetu</a:t>
            </a:r>
          </a:p>
          <a:p>
            <a:r>
              <a:rPr lang="cs-CZ" dirty="0"/>
              <a:t>2017 zakázána postavička Medvídka </a:t>
            </a:r>
            <a:r>
              <a:rPr lang="cs-CZ" dirty="0" err="1"/>
              <a:t>Pú</a:t>
            </a:r>
            <a:r>
              <a:rPr lang="cs-CZ" dirty="0"/>
              <a:t> – připomíná zjevem prezidenta Si </a:t>
            </a:r>
            <a:r>
              <a:rPr lang="cs-CZ" dirty="0" err="1"/>
              <a:t>Ťing-pchinga</a:t>
            </a:r>
            <a:endParaRPr lang="cs-CZ" dirty="0"/>
          </a:p>
          <a:p>
            <a:r>
              <a:rPr lang="cs-CZ" dirty="0"/>
              <a:t>Cenzura: pokračuje seznam – </a:t>
            </a:r>
            <a:r>
              <a:rPr lang="cs-CZ" dirty="0" err="1"/>
              <a:t>proskribce</a:t>
            </a:r>
            <a:r>
              <a:rPr lang="cs-CZ" dirty="0"/>
              <a:t> výrazů, pojmů jmen, situací, které jsou v Číně tabu (australská nakladatelství – nemohou svobodně v Číně tisknout); seznam např. křesťanství, dalajláma, judaismus, protesty na náměstí, Tibet, </a:t>
            </a:r>
            <a:r>
              <a:rPr lang="cs-CZ" dirty="0" err="1"/>
              <a:t>nezásvilsý</a:t>
            </a:r>
            <a:r>
              <a:rPr lang="cs-CZ" dirty="0"/>
              <a:t> Hongkong, Ujgurská menšina…atd.</a:t>
            </a:r>
          </a:p>
          <a:p>
            <a:r>
              <a:rPr lang="cs-CZ" i="1" dirty="0"/>
              <a:t>Tichá invaze </a:t>
            </a:r>
            <a:r>
              <a:rPr lang="cs-CZ" dirty="0"/>
              <a:t>– </a:t>
            </a:r>
            <a:r>
              <a:rPr lang="cs-CZ" dirty="0" err="1"/>
              <a:t>austr.akademik</a:t>
            </a:r>
            <a:r>
              <a:rPr lang="cs-CZ" dirty="0"/>
              <a:t> </a:t>
            </a:r>
            <a:r>
              <a:rPr lang="cs-CZ" dirty="0" err="1"/>
              <a:t>Clive</a:t>
            </a:r>
            <a:r>
              <a:rPr lang="cs-CZ" dirty="0"/>
              <a:t> </a:t>
            </a:r>
            <a:r>
              <a:rPr lang="cs-CZ" dirty="0" err="1"/>
              <a:t>Hamilton</a:t>
            </a:r>
            <a:r>
              <a:rPr lang="cs-CZ" dirty="0"/>
              <a:t> – prorůstání čínského vlivu do australské politiky a kultury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99121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4597" y="154879"/>
            <a:ext cx="9905998" cy="1478570"/>
          </a:xfrm>
        </p:spPr>
        <p:txBody>
          <a:bodyPr/>
          <a:lstStyle/>
          <a:p>
            <a:r>
              <a:rPr lang="cs-CZ" dirty="0"/>
              <a:t>Čína a ekologie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9550" y="1764406"/>
            <a:ext cx="10467862" cy="4649273"/>
          </a:xfrm>
        </p:spPr>
        <p:txBody>
          <a:bodyPr>
            <a:normAutofit/>
          </a:bodyPr>
          <a:lstStyle/>
          <a:p>
            <a:r>
              <a:rPr lang="cs-CZ" dirty="0"/>
              <a:t>S rozvojem hospodářství obrovský rozvoj znečištění ovzduší, vod</a:t>
            </a:r>
          </a:p>
          <a:p>
            <a:r>
              <a:rPr lang="cs-CZ" dirty="0"/>
              <a:t>Obrovský nárůst obyvatelstva</a:t>
            </a:r>
          </a:p>
          <a:p>
            <a:r>
              <a:rPr lang="cs-CZ" dirty="0"/>
              <a:t>Čína je nyní největším znečišťovatelem ovzduší – předstihla i USA (od 2013)</a:t>
            </a:r>
          </a:p>
          <a:p>
            <a:r>
              <a:rPr lang="cs-CZ" dirty="0"/>
              <a:t>Přesto v září 2020 prohlásil prezident , že chce do r. 2060 z Číny udělat „zelený ráj“, Čína má být zcela „</a:t>
            </a:r>
            <a:r>
              <a:rPr lang="cs-CZ" dirty="0" err="1"/>
              <a:t>bezúhlíková</a:t>
            </a:r>
            <a:r>
              <a:rPr lang="cs-CZ" dirty="0"/>
              <a:t>“</a:t>
            </a:r>
          </a:p>
          <a:p>
            <a:r>
              <a:rPr lang="cs-CZ" dirty="0"/>
              <a:t>Cíl je jen o deset let pozadu za podobným cílem EU („zelená Evropa“ – 2050)</a:t>
            </a:r>
          </a:p>
          <a:p>
            <a:r>
              <a:rPr lang="cs-CZ" dirty="0"/>
              <a:t>Otázka je, zda je to vážně míněný cíl, reálný, ne pouze další šíření „čínského ideálu“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52483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9142" y="79774"/>
            <a:ext cx="9905998" cy="1478570"/>
          </a:xfrm>
        </p:spPr>
        <p:txBody>
          <a:bodyPr/>
          <a:lstStyle/>
          <a:p>
            <a:r>
              <a:rPr lang="cs-CZ" dirty="0"/>
              <a:t>Čína a </a:t>
            </a:r>
            <a:r>
              <a:rPr lang="cs-CZ" dirty="0" err="1"/>
              <a:t>sssr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518" y="953038"/>
            <a:ext cx="11140226" cy="590496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Vztahy se Sovětským svazem zvláště po II. Sv. válce velmi dobré</a:t>
            </a:r>
          </a:p>
          <a:p>
            <a:r>
              <a:rPr lang="cs-CZ" dirty="0"/>
              <a:t>Komunismus – kult Stalina a </a:t>
            </a:r>
            <a:r>
              <a:rPr lang="cs-CZ" dirty="0" err="1"/>
              <a:t>Maa</a:t>
            </a:r>
            <a:endParaRPr lang="cs-CZ" dirty="0"/>
          </a:p>
          <a:p>
            <a:r>
              <a:rPr lang="cs-CZ" dirty="0"/>
              <a:t>Chruščov – odsouzení Stalinova kultu – </a:t>
            </a:r>
            <a:r>
              <a:rPr lang="cs-CZ" dirty="0" err="1"/>
              <a:t>Mao</a:t>
            </a:r>
            <a:r>
              <a:rPr lang="cs-CZ" dirty="0"/>
              <a:t> pohoršen, kult nutný k ovládnutí zemí</a:t>
            </a:r>
          </a:p>
          <a:p>
            <a:r>
              <a:rPr lang="cs-CZ" dirty="0"/>
              <a:t>Smlouva SSSR, USA a </a:t>
            </a:r>
            <a:r>
              <a:rPr lang="cs-CZ" dirty="0" err="1"/>
              <a:t>británie</a:t>
            </a:r>
            <a:r>
              <a:rPr lang="cs-CZ" dirty="0"/>
              <a:t> o zákazu jaderných zkoušek – Čína odmítla podepsat (1964 1.jaderná zkouška)</a:t>
            </a:r>
          </a:p>
          <a:p>
            <a:r>
              <a:rPr lang="cs-CZ" dirty="0" err="1"/>
              <a:t>Mao</a:t>
            </a:r>
            <a:r>
              <a:rPr lang="cs-CZ" dirty="0"/>
              <a:t> označuje SSSR za „zrádce komunismu“</a:t>
            </a:r>
          </a:p>
          <a:p>
            <a:r>
              <a:rPr lang="cs-CZ" dirty="0"/>
              <a:t>SSSR naopak kritizují kulturní revoluci, kritika </a:t>
            </a:r>
            <a:r>
              <a:rPr lang="cs-CZ" dirty="0" err="1"/>
              <a:t>Maova</a:t>
            </a:r>
            <a:r>
              <a:rPr lang="cs-CZ" dirty="0"/>
              <a:t> kultu – obavy, aby Čína neohrožovala jejich zájmy v Asii, nestala se agresivním „drakem“</a:t>
            </a:r>
          </a:p>
          <a:p>
            <a:r>
              <a:rPr lang="cs-CZ" dirty="0"/>
              <a:t>1968 a Varšavská vojska v Československu – Čína odsuzuje, ale ze strachu (obava z ruského vojska během oslabení Číny)</a:t>
            </a:r>
          </a:p>
          <a:p>
            <a:r>
              <a:rPr lang="cs-CZ" dirty="0"/>
              <a:t>Boje o ostrov </a:t>
            </a:r>
            <a:r>
              <a:rPr lang="cs-CZ" dirty="0" err="1"/>
              <a:t>damaňskij</a:t>
            </a:r>
            <a:r>
              <a:rPr lang="cs-CZ" dirty="0"/>
              <a:t> v řece </a:t>
            </a:r>
            <a:r>
              <a:rPr lang="cs-CZ" dirty="0" err="1"/>
              <a:t>Ussuri</a:t>
            </a:r>
            <a:r>
              <a:rPr lang="cs-CZ" dirty="0"/>
              <a:t> – sporné území, posílení studené války</a:t>
            </a:r>
          </a:p>
          <a:p>
            <a:r>
              <a:rPr lang="cs-CZ" dirty="0"/>
              <a:t>Dnes vztahy spíše chladné, obchodní konkurenti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4511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50506" y="0"/>
            <a:ext cx="9905998" cy="1478570"/>
          </a:xfrm>
        </p:spPr>
        <p:txBody>
          <a:bodyPr/>
          <a:lstStyle/>
          <a:p>
            <a:r>
              <a:rPr lang="cs-CZ" dirty="0"/>
              <a:t>Čína a </a:t>
            </a:r>
            <a:r>
              <a:rPr lang="cs-CZ" dirty="0" err="1"/>
              <a:t>tibet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670" y="1262130"/>
            <a:ext cx="10480741" cy="5061397"/>
          </a:xfrm>
        </p:spPr>
        <p:txBody>
          <a:bodyPr/>
          <a:lstStyle/>
          <a:p>
            <a:r>
              <a:rPr lang="cs-CZ" dirty="0"/>
              <a:t>Čína prohlašuje, že </a:t>
            </a:r>
            <a:r>
              <a:rPr lang="cs-CZ" dirty="0" err="1"/>
              <a:t>tibet</a:t>
            </a:r>
            <a:r>
              <a:rPr lang="cs-CZ" dirty="0"/>
              <a:t> jí patřil od 14.stol.</a:t>
            </a:r>
          </a:p>
          <a:p>
            <a:r>
              <a:rPr lang="cs-CZ" dirty="0"/>
              <a:t>X rozpor: Tibet patřil spíše Mongolsku, byl dlouho samostatný, 1912 </a:t>
            </a:r>
            <a:r>
              <a:rPr lang="cs-CZ" dirty="0" err="1"/>
              <a:t>vyhalšuje</a:t>
            </a:r>
            <a:r>
              <a:rPr lang="cs-CZ" dirty="0"/>
              <a:t> nezávislý Tibetský stát</a:t>
            </a:r>
          </a:p>
          <a:p>
            <a:r>
              <a:rPr lang="cs-CZ" dirty="0"/>
              <a:t>1950 Tibet obsazen čínskými vojsky – násilný vpád a obsazení</a:t>
            </a:r>
          </a:p>
          <a:p>
            <a:r>
              <a:rPr lang="cs-CZ" dirty="0"/>
              <a:t>Dalajláma uprchnul do Indie, tam i exilová vláda Tibetu</a:t>
            </a:r>
          </a:p>
          <a:p>
            <a:r>
              <a:rPr lang="cs-CZ" dirty="0"/>
              <a:t>Dnes z Tibetu Autonomní oblast Tibet</a:t>
            </a:r>
          </a:p>
          <a:p>
            <a:r>
              <a:rPr lang="cs-CZ" dirty="0"/>
              <a:t>Jakékoli pokusy o osamostatnění nebo </a:t>
            </a:r>
            <a:r>
              <a:rPr lang="cs-CZ" dirty="0" err="1"/>
              <a:t>prostesty</a:t>
            </a:r>
            <a:r>
              <a:rPr lang="cs-CZ" dirty="0"/>
              <a:t> </a:t>
            </a:r>
            <a:r>
              <a:rPr lang="cs-CZ" dirty="0" err="1"/>
              <a:t>trvdě</a:t>
            </a:r>
            <a:r>
              <a:rPr lang="cs-CZ" dirty="0"/>
              <a:t> potlačovány armádou</a:t>
            </a:r>
          </a:p>
          <a:p>
            <a:r>
              <a:rPr lang="cs-CZ" dirty="0"/>
              <a:t>Čína také </a:t>
            </a:r>
            <a:r>
              <a:rPr lang="cs-CZ" dirty="0" err="1"/>
              <a:t>prostestuje</a:t>
            </a:r>
            <a:r>
              <a:rPr lang="cs-CZ" dirty="0"/>
              <a:t> a neplní dohody s těmi státy, které jsou neutrální nebo souhlasí s nezávislostí Tibetu</a:t>
            </a:r>
          </a:p>
        </p:txBody>
      </p:sp>
    </p:spTree>
    <p:extLst>
      <p:ext uri="{BB962C8B-B14F-4D97-AF65-F5344CB8AC3E}">
        <p14:creationId xmlns:p14="http://schemas.microsoft.com/office/powerpoint/2010/main" val="3388353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328" y="2921005"/>
            <a:ext cx="4762500" cy="357187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8799" y="320030"/>
            <a:ext cx="4163240" cy="24979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141" y="412125"/>
            <a:ext cx="4469574" cy="273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19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Čína a </a:t>
            </a:r>
            <a:r>
              <a:rPr lang="cs-CZ" dirty="0" err="1"/>
              <a:t>macao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Macao je území – </a:t>
            </a:r>
            <a:r>
              <a:rPr lang="cs-CZ" dirty="0" err="1"/>
              <a:t>polostrov</a:t>
            </a:r>
            <a:r>
              <a:rPr lang="cs-CZ" dirty="0"/>
              <a:t> jižně od Číny a patřilo jí od spojení čínského území</a:t>
            </a:r>
          </a:p>
          <a:p>
            <a:r>
              <a:rPr lang="cs-CZ" dirty="0"/>
              <a:t>Ve středověku portugalská kolonie</a:t>
            </a:r>
          </a:p>
          <a:p>
            <a:r>
              <a:rPr lang="cs-CZ" dirty="0"/>
              <a:t>Od 1999 znovu součást Číny – pod heslem „jedna země, dva systémy“</a:t>
            </a:r>
          </a:p>
          <a:p>
            <a:r>
              <a:rPr lang="cs-CZ" dirty="0"/>
              <a:t>Macao nejhustěji obydlená oblast Číny </a:t>
            </a:r>
            <a:r>
              <a:rPr lang="cs-CZ" dirty="0" err="1"/>
              <a:t>ai</a:t>
            </a:r>
            <a:r>
              <a:rPr lang="cs-CZ" dirty="0"/>
              <a:t> nejhustěji celého světa</a:t>
            </a:r>
          </a:p>
          <a:p>
            <a:r>
              <a:rPr lang="cs-CZ" dirty="0"/>
              <a:t>Centrum historicky chráněno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93654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14900" y="260078"/>
            <a:ext cx="9905998" cy="1478570"/>
          </a:xfrm>
        </p:spPr>
        <p:txBody>
          <a:bodyPr/>
          <a:lstStyle/>
          <a:p>
            <a:r>
              <a:rPr lang="cs-CZ" dirty="0"/>
              <a:t>Čína a </a:t>
            </a:r>
            <a:r>
              <a:rPr lang="cs-CZ" dirty="0" err="1"/>
              <a:t>hong</a:t>
            </a:r>
            <a:r>
              <a:rPr lang="cs-CZ" dirty="0"/>
              <a:t> kong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518" y="1738648"/>
            <a:ext cx="11269014" cy="5119352"/>
          </a:xfrm>
        </p:spPr>
        <p:txBody>
          <a:bodyPr>
            <a:normAutofit/>
          </a:bodyPr>
          <a:lstStyle/>
          <a:p>
            <a:r>
              <a:rPr lang="cs-CZ" dirty="0"/>
              <a:t>Hongkong byl britskou kolonií až do 1997, kdy předán – vrácen Číně </a:t>
            </a:r>
          </a:p>
          <a:p>
            <a:r>
              <a:rPr lang="cs-CZ" dirty="0"/>
              <a:t>Heslo: „jedna země – dav systémy“ – Hongkong </a:t>
            </a:r>
            <a:r>
              <a:rPr lang="cs-CZ" dirty="0" err="1"/>
              <a:t>nemsírně</a:t>
            </a:r>
            <a:r>
              <a:rPr lang="cs-CZ" dirty="0"/>
              <a:t> bohatá obchodní kolonie, </a:t>
            </a:r>
            <a:r>
              <a:rPr lang="cs-CZ" dirty="0" err="1"/>
              <a:t>politikcy</a:t>
            </a:r>
            <a:r>
              <a:rPr lang="cs-CZ" dirty="0"/>
              <a:t> zvyklé na </a:t>
            </a:r>
            <a:r>
              <a:rPr lang="cs-CZ" dirty="0" err="1"/>
              <a:t>bristkou</a:t>
            </a:r>
            <a:r>
              <a:rPr lang="cs-CZ" dirty="0"/>
              <a:t> demokracii</a:t>
            </a:r>
          </a:p>
          <a:p>
            <a:r>
              <a:rPr lang="cs-CZ" dirty="0"/>
              <a:t>Od spojení s ˇ</a:t>
            </a:r>
            <a:r>
              <a:rPr lang="cs-CZ" dirty="0" err="1"/>
              <a:t>ínou</a:t>
            </a:r>
            <a:r>
              <a:rPr lang="cs-CZ" dirty="0"/>
              <a:t> postupně naráží na totalitní omezování, </a:t>
            </a:r>
            <a:r>
              <a:rPr lang="cs-CZ" dirty="0" err="1"/>
              <a:t>čína</a:t>
            </a:r>
            <a:r>
              <a:rPr lang="cs-CZ" dirty="0"/>
              <a:t> nedodržuje stanovené „dva systémy“: poslední dva roky výrazné </a:t>
            </a:r>
            <a:r>
              <a:rPr lang="cs-CZ" dirty="0" err="1"/>
              <a:t>prostesty</a:t>
            </a:r>
            <a:r>
              <a:rPr lang="cs-CZ" dirty="0"/>
              <a:t>, demonstrace, omezování osobní svobody, nátlak zničit svobodné demokratické volby, zatýkání disidentů</a:t>
            </a:r>
          </a:p>
          <a:p>
            <a:r>
              <a:rPr lang="cs-CZ" dirty="0"/>
              <a:t>Od června 2020 nový bezpečnostní zákon: definice čtyř trestných činů, jimiž jsou separatistické, podvratné a teroristické aktivity a spolupráce s cizími silami s cílem ohrozit národní bezpečnost.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64637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300" y="1229015"/>
            <a:ext cx="4516639" cy="42714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727" y="1229015"/>
            <a:ext cx="6917797" cy="461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377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7475" y="270788"/>
            <a:ext cx="9905998" cy="1478570"/>
          </a:xfrm>
        </p:spPr>
        <p:txBody>
          <a:bodyPr/>
          <a:lstStyle/>
          <a:p>
            <a:r>
              <a:rPr lang="cs-CZ" dirty="0"/>
              <a:t>Čína a státy = věřitelé v </a:t>
            </a:r>
            <a:r>
              <a:rPr lang="cs-CZ" dirty="0" err="1"/>
              <a:t>asii</a:t>
            </a:r>
            <a:r>
              <a:rPr lang="cs-CZ" dirty="0"/>
              <a:t>, </a:t>
            </a:r>
            <a:r>
              <a:rPr lang="cs-CZ" dirty="0" err="1"/>
              <a:t>americe</a:t>
            </a:r>
            <a:r>
              <a:rPr lang="cs-CZ" dirty="0"/>
              <a:t>, </a:t>
            </a:r>
            <a:r>
              <a:rPr lang="cs-CZ" dirty="0" err="1"/>
              <a:t>africe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2125" y="1403797"/>
            <a:ext cx="10635288" cy="500988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Čína postupně ovládá mnoho států – ekonomicky, ale pak i politicky: </a:t>
            </a:r>
          </a:p>
          <a:p>
            <a:r>
              <a:rPr lang="cs-CZ" dirty="0"/>
              <a:t>Masivní politická korupce vede státní představitele se zadlužit Číně – následuje dluhová spirála, past – korupce – postupná ztráta samostatnosti státu:</a:t>
            </a:r>
          </a:p>
          <a:p>
            <a:r>
              <a:rPr lang="cs-CZ" dirty="0"/>
              <a:t>Srí Lanka- </a:t>
            </a:r>
            <a:r>
              <a:rPr lang="cs-CZ" dirty="0" err="1"/>
              <a:t>bývlaý</a:t>
            </a:r>
            <a:r>
              <a:rPr lang="cs-CZ" dirty="0"/>
              <a:t> prezident zadlužil svou zemi (přístav </a:t>
            </a:r>
            <a:r>
              <a:rPr lang="cs-CZ" dirty="0" err="1"/>
              <a:t>Hambantota</a:t>
            </a:r>
            <a:r>
              <a:rPr lang="cs-CZ" dirty="0"/>
              <a:t>, letiště) – nyní pronájem přístavu Číně na 99let</a:t>
            </a:r>
          </a:p>
          <a:p>
            <a:r>
              <a:rPr lang="cs-CZ" dirty="0"/>
              <a:t>Afrika: Nigérie, Zambie – ilegální kácení růžového dřeva, ničení přírodního </a:t>
            </a:r>
            <a:r>
              <a:rPr lang="cs-CZ" dirty="0" err="1"/>
              <a:t>bohatsví</a:t>
            </a:r>
            <a:r>
              <a:rPr lang="cs-CZ" dirty="0"/>
              <a:t> – korupce afrických úředníků; </a:t>
            </a:r>
            <a:r>
              <a:rPr lang="cs-CZ" dirty="0" err="1"/>
              <a:t>čína</a:t>
            </a:r>
            <a:r>
              <a:rPr lang="cs-CZ" dirty="0"/>
              <a:t> dováží zbraně, ovládá patrně i teroristické organizace</a:t>
            </a:r>
          </a:p>
          <a:p>
            <a:r>
              <a:rPr lang="cs-CZ" dirty="0"/>
              <a:t>Zambie: dovoz čínských </a:t>
            </a:r>
            <a:r>
              <a:rPr lang="cs-CZ" dirty="0" err="1"/>
              <a:t>tehcnologií</a:t>
            </a:r>
            <a:r>
              <a:rPr lang="cs-CZ" dirty="0"/>
              <a:t>, kritická zadluženost</a:t>
            </a:r>
          </a:p>
          <a:p>
            <a:r>
              <a:rPr lang="cs-CZ" dirty="0"/>
              <a:t>Maledivy: od 2013 napojení na novou hedvábnou stezku, čínské dluhy až 80%</a:t>
            </a:r>
          </a:p>
          <a:p>
            <a:r>
              <a:rPr lang="cs-CZ" dirty="0"/>
              <a:t>Malajsie: bývalý prezident </a:t>
            </a:r>
            <a:r>
              <a:rPr lang="cs-CZ" dirty="0" err="1"/>
              <a:t>zrponevěřil</a:t>
            </a:r>
            <a:r>
              <a:rPr lang="cs-CZ" dirty="0"/>
              <a:t> peníze, </a:t>
            </a:r>
            <a:r>
              <a:rPr lang="cs-CZ" dirty="0" err="1"/>
              <a:t>azdlužil</a:t>
            </a:r>
            <a:r>
              <a:rPr lang="cs-CZ" dirty="0"/>
              <a:t> se Číně – nyní tajná dohoda o využití přístavu a území pro Čínu</a:t>
            </a:r>
          </a:p>
          <a:p>
            <a:r>
              <a:rPr lang="cs-CZ" dirty="0"/>
              <a:t>Venezuela: první spojenec Číny v latinské Americe – půjčky, </a:t>
            </a:r>
            <a:r>
              <a:rPr lang="cs-CZ" dirty="0" err="1"/>
              <a:t>azdlužení</a:t>
            </a:r>
            <a:r>
              <a:rPr lang="cs-CZ" dirty="0"/>
              <a:t>, </a:t>
            </a:r>
            <a:r>
              <a:rPr lang="cs-CZ" dirty="0" err="1"/>
              <a:t>oficální</a:t>
            </a:r>
            <a:r>
              <a:rPr lang="cs-CZ" dirty="0"/>
              <a:t> výnos „všestranné strategické </a:t>
            </a:r>
            <a:r>
              <a:rPr lang="cs-CZ" dirty="0" err="1"/>
              <a:t>partnerstvíů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188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1494" y="0"/>
            <a:ext cx="11240920" cy="1478570"/>
          </a:xfrm>
        </p:spPr>
        <p:txBody>
          <a:bodyPr/>
          <a:lstStyle/>
          <a:p>
            <a:r>
              <a:rPr lang="cs-CZ" dirty="0"/>
              <a:t>                               Mapa dnes</a:t>
            </a:r>
            <a:br>
              <a:rPr lang="cs-CZ" dirty="0"/>
            </a:br>
            <a:r>
              <a:rPr lang="cs-CZ" dirty="0"/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PROVINCIE – 22 (23. TCHAJ-WAN), PREFEKTURY, AUTONOMNÍ OBLASTI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494" y="1695187"/>
            <a:ext cx="5434500" cy="442854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586" y="1745919"/>
            <a:ext cx="5897845" cy="45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098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1345" y="1712890"/>
            <a:ext cx="2806707" cy="35230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640" y="618518"/>
            <a:ext cx="3352639" cy="595143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31" y="1712890"/>
            <a:ext cx="4278930" cy="404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345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7780" y="142000"/>
            <a:ext cx="9905998" cy="1120130"/>
          </a:xfrm>
        </p:spPr>
        <p:txBody>
          <a:bodyPr/>
          <a:lstStyle/>
          <a:p>
            <a:r>
              <a:rPr lang="cs-CZ" dirty="0"/>
              <a:t>Vztahy </a:t>
            </a:r>
            <a:r>
              <a:rPr lang="cs-CZ" dirty="0" err="1"/>
              <a:t>čína</a:t>
            </a:r>
            <a:r>
              <a:rPr lang="cs-CZ" dirty="0"/>
              <a:t> – </a:t>
            </a:r>
            <a:r>
              <a:rPr lang="cs-CZ" dirty="0" err="1"/>
              <a:t>usa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3487" y="991673"/>
            <a:ext cx="11590986" cy="562806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Vztahy s Čínou napjaté už o vyhlášení komunistického státu (1949)</a:t>
            </a:r>
          </a:p>
          <a:p>
            <a:r>
              <a:rPr lang="cs-CZ" dirty="0"/>
              <a:t>Podpora Tchaj-wanu; tichá podpora Tibetu – ale nezasáhly do obsazení</a:t>
            </a:r>
          </a:p>
          <a:p>
            <a:r>
              <a:rPr lang="cs-CZ" dirty="0"/>
              <a:t>V 70.letech uvolnění – prezident </a:t>
            </a:r>
            <a:r>
              <a:rPr lang="cs-CZ" dirty="0" err="1"/>
              <a:t>Nixon</a:t>
            </a:r>
            <a:r>
              <a:rPr lang="cs-CZ" dirty="0"/>
              <a:t> poprvé oficiálně navštívil Čínu</a:t>
            </a:r>
          </a:p>
          <a:p>
            <a:r>
              <a:rPr lang="cs-CZ" dirty="0"/>
              <a:t>Po smrti </a:t>
            </a:r>
            <a:r>
              <a:rPr lang="cs-CZ" dirty="0" err="1"/>
              <a:t>Maa</a:t>
            </a:r>
            <a:r>
              <a:rPr lang="cs-CZ" dirty="0"/>
              <a:t> lepší vztahy – USA podporují Čínu kvůli ochlazení vztahů s SSSR</a:t>
            </a:r>
          </a:p>
          <a:p>
            <a:r>
              <a:rPr lang="cs-CZ" dirty="0"/>
              <a:t>1979 oficiální uznání Čínské lidové republiky = uznání komunismu v Číně za legální</a:t>
            </a:r>
          </a:p>
          <a:p>
            <a:r>
              <a:rPr lang="cs-CZ" dirty="0"/>
              <a:t>Po masakru na náměstí Nebeského klidu znovu ochlazení</a:t>
            </a:r>
          </a:p>
          <a:p>
            <a:r>
              <a:rPr lang="cs-CZ" dirty="0"/>
              <a:t>2000 normalizace: dohodu podepisuje Bill Clinton</a:t>
            </a:r>
          </a:p>
          <a:p>
            <a:r>
              <a:rPr lang="cs-CZ" dirty="0"/>
              <a:t>2006 Čína druhým největším obchodním partnerem USA</a:t>
            </a:r>
          </a:p>
          <a:p>
            <a:r>
              <a:rPr lang="cs-CZ" dirty="0"/>
              <a:t>Od 2008 Čína největší věřitel USA!</a:t>
            </a:r>
          </a:p>
          <a:p>
            <a:r>
              <a:rPr lang="cs-CZ" dirty="0"/>
              <a:t>Od 2011 USA se snaží ohrozit obrovský ekonomický </a:t>
            </a:r>
            <a:r>
              <a:rPr lang="cs-CZ" dirty="0" err="1"/>
              <a:t>orzmach</a:t>
            </a:r>
            <a:r>
              <a:rPr lang="cs-CZ" dirty="0"/>
              <a:t> a vliv Číny – USA více obchoduje v Pacifiku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56745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7780" y="142000"/>
            <a:ext cx="9905998" cy="1478570"/>
          </a:xfrm>
        </p:spPr>
        <p:txBody>
          <a:bodyPr/>
          <a:lstStyle/>
          <a:p>
            <a:r>
              <a:rPr lang="cs-CZ" dirty="0"/>
              <a:t>Vztahy </a:t>
            </a:r>
            <a:r>
              <a:rPr lang="cs-CZ" dirty="0" err="1"/>
              <a:t>čína</a:t>
            </a:r>
            <a:r>
              <a:rPr lang="cs-CZ" dirty="0"/>
              <a:t> – </a:t>
            </a:r>
            <a:r>
              <a:rPr lang="cs-CZ" dirty="0" err="1"/>
              <a:t>usa</a:t>
            </a:r>
            <a:r>
              <a:rPr lang="cs-CZ" dirty="0"/>
              <a:t> (</a:t>
            </a:r>
            <a:r>
              <a:rPr lang="cs-CZ" dirty="0" err="1"/>
              <a:t>trump</a:t>
            </a:r>
            <a:r>
              <a:rPr lang="cs-CZ" dirty="0"/>
              <a:t> a </a:t>
            </a:r>
            <a:r>
              <a:rPr lang="cs-CZ" dirty="0" err="1"/>
              <a:t>spol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8185" y="1365161"/>
            <a:ext cx="10815593" cy="5254579"/>
          </a:xfrm>
        </p:spPr>
        <p:txBody>
          <a:bodyPr>
            <a:normAutofit/>
          </a:bodyPr>
          <a:lstStyle/>
          <a:p>
            <a:r>
              <a:rPr lang="cs-CZ" dirty="0"/>
              <a:t>Ještě 2013 Barack Obama jedná s Čínou vstřícně – snaží s </a:t>
            </a:r>
            <a:r>
              <a:rPr lang="cs-CZ" dirty="0" err="1"/>
              <a:t>eo</a:t>
            </a:r>
            <a:r>
              <a:rPr lang="cs-CZ" dirty="0"/>
              <a:t> novu dohodu  mezi zeměmi – neúspěch</a:t>
            </a:r>
          </a:p>
          <a:p>
            <a:r>
              <a:rPr lang="cs-CZ" dirty="0"/>
              <a:t>Čína nesplácí své dluhy vůči USA, ani nedělá žádné ústupky, které mají dluh nahradit</a:t>
            </a:r>
          </a:p>
          <a:p>
            <a:r>
              <a:rPr lang="cs-CZ" dirty="0"/>
              <a:t>Od 2018 (prezident </a:t>
            </a:r>
            <a:r>
              <a:rPr lang="cs-CZ" dirty="0" err="1"/>
              <a:t>Trump</a:t>
            </a:r>
            <a:r>
              <a:rPr lang="cs-CZ" dirty="0"/>
              <a:t>) – obchodní válka mezi USA a Čínouˇ:</a:t>
            </a:r>
          </a:p>
          <a:p>
            <a:r>
              <a:rPr lang="cs-CZ" dirty="0"/>
              <a:t>Vysoké celní tarify na dovoz z Číny</a:t>
            </a:r>
          </a:p>
          <a:p>
            <a:r>
              <a:rPr lang="cs-CZ" dirty="0"/>
              <a:t>Zákaz čínské technologie, zvl. </a:t>
            </a:r>
            <a:r>
              <a:rPr lang="cs-CZ" dirty="0" err="1"/>
              <a:t>Huawei</a:t>
            </a:r>
            <a:r>
              <a:rPr lang="cs-CZ" dirty="0"/>
              <a:t> – mobily, tablety</a:t>
            </a:r>
          </a:p>
          <a:p>
            <a:r>
              <a:rPr lang="cs-CZ" dirty="0"/>
              <a:t>Hlasatelem je prezident </a:t>
            </a:r>
            <a:r>
              <a:rPr lang="cs-CZ" dirty="0" err="1"/>
              <a:t>Trump</a:t>
            </a:r>
            <a:r>
              <a:rPr lang="cs-CZ" dirty="0"/>
              <a:t> – vyhlašuje veřejně kritiku vůči Číně</a:t>
            </a:r>
          </a:p>
          <a:p>
            <a:r>
              <a:rPr lang="cs-CZ" dirty="0"/>
              <a:t>2020 – na začátku roku podepsána sice nová dohoda o vztazích, ale hned poté šíření </a:t>
            </a:r>
            <a:r>
              <a:rPr lang="cs-CZ" dirty="0" err="1"/>
              <a:t>koronaviru</a:t>
            </a:r>
            <a:r>
              <a:rPr lang="cs-CZ" dirty="0"/>
              <a:t> – prezident </a:t>
            </a:r>
            <a:r>
              <a:rPr lang="cs-CZ" dirty="0" err="1"/>
              <a:t>Trump</a:t>
            </a:r>
            <a:r>
              <a:rPr lang="cs-CZ" dirty="0"/>
              <a:t> veřejně obviňuje Čínu za „světovou zkázu“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78286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6226" y="1132362"/>
            <a:ext cx="7294258" cy="486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069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1565" y="103363"/>
            <a:ext cx="9905998" cy="1478570"/>
          </a:xfrm>
        </p:spPr>
        <p:txBody>
          <a:bodyPr/>
          <a:lstStyle/>
          <a:p>
            <a:r>
              <a:rPr lang="cs-CZ" dirty="0"/>
              <a:t>Vztahy </a:t>
            </a:r>
            <a:r>
              <a:rPr lang="cs-CZ" dirty="0" err="1"/>
              <a:t>čína</a:t>
            </a:r>
            <a:r>
              <a:rPr lang="cs-CZ" dirty="0"/>
              <a:t> – česká republika dnes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5003" y="1262130"/>
            <a:ext cx="11449317" cy="522882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Komunismus obě země násilně propojil (1949 a dále)</a:t>
            </a:r>
          </a:p>
          <a:p>
            <a:r>
              <a:rPr lang="cs-CZ" dirty="0"/>
              <a:t>Ochlazení vztahů s SSSR (od 60.let) – Československo nuceno pod vlivem SSSR a Varšavské smlouvy přerušit styky s Čínou</a:t>
            </a:r>
          </a:p>
          <a:p>
            <a:r>
              <a:rPr lang="cs-CZ" dirty="0"/>
              <a:t>Po 1989 ještě větší propast – zcela jiný směr vývoje, kultury</a:t>
            </a:r>
          </a:p>
          <a:p>
            <a:r>
              <a:rPr lang="cs-CZ" dirty="0"/>
              <a:t>Po 2000 znovu navázání – zvl. obchodní vztahy, prosazuje tehdejší předseda vlády Miloš Zeman</a:t>
            </a:r>
          </a:p>
          <a:p>
            <a:r>
              <a:rPr lang="cs-CZ" dirty="0"/>
              <a:t>2004 oficiální návštěva Václava Klause v Pekingu – „ekonomická diplomacie“</a:t>
            </a:r>
          </a:p>
          <a:p>
            <a:r>
              <a:rPr lang="cs-CZ" dirty="0"/>
              <a:t>Slíbené investice ze strany Číny dosud </a:t>
            </a:r>
            <a:r>
              <a:rPr lang="cs-CZ" dirty="0" err="1"/>
              <a:t>nedorženy</a:t>
            </a:r>
            <a:r>
              <a:rPr lang="cs-CZ" dirty="0"/>
              <a:t> – vztahy ochlazeny</a:t>
            </a:r>
          </a:p>
          <a:p>
            <a:r>
              <a:rPr lang="cs-CZ" dirty="0"/>
              <a:t>Prezident Miloš Zeman tvrdošíjně prosazuje Čínu a čínské zájmy (odbytiště pro výrobky): </a:t>
            </a:r>
            <a:r>
              <a:rPr lang="cs-CZ" i="1" dirty="0"/>
              <a:t>Smíšená česko-čínská komora vzájemné spolupráce </a:t>
            </a:r>
          </a:p>
          <a:p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22601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331" y="1197736"/>
            <a:ext cx="8795544" cy="42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027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Čína a </a:t>
            </a:r>
            <a:r>
              <a:rPr lang="cs-CZ" dirty="0" err="1"/>
              <a:t>koronavir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5612" y="1854558"/>
            <a:ext cx="10261800" cy="4636394"/>
          </a:xfrm>
        </p:spPr>
        <p:txBody>
          <a:bodyPr>
            <a:normAutofit/>
          </a:bodyPr>
          <a:lstStyle/>
          <a:p>
            <a:r>
              <a:rPr lang="cs-CZ" dirty="0"/>
              <a:t>Na podzim r. 2019 se objevuje v provincii </a:t>
            </a:r>
            <a:r>
              <a:rPr lang="cs-CZ" dirty="0" err="1"/>
              <a:t>Wu</a:t>
            </a:r>
            <a:r>
              <a:rPr lang="cs-CZ" dirty="0"/>
              <a:t>- </a:t>
            </a:r>
            <a:r>
              <a:rPr lang="cs-CZ" dirty="0" err="1"/>
              <a:t>Chan</a:t>
            </a:r>
            <a:r>
              <a:rPr lang="cs-CZ" dirty="0"/>
              <a:t> poprvé nový typ viru: COVID 19, známý jako </a:t>
            </a:r>
            <a:r>
              <a:rPr lang="cs-CZ" dirty="0" err="1"/>
              <a:t>koronavir</a:t>
            </a:r>
            <a:endParaRPr lang="cs-CZ" dirty="0"/>
          </a:p>
          <a:p>
            <a:r>
              <a:rPr lang="cs-CZ" dirty="0"/>
              <a:t>Čína zpočátku tají, mlží – silné omezení medií, svobody</a:t>
            </a:r>
          </a:p>
          <a:p>
            <a:r>
              <a:rPr lang="cs-CZ" dirty="0"/>
              <a:t>Přiznává až příliš pozdě</a:t>
            </a:r>
          </a:p>
          <a:p>
            <a:r>
              <a:rPr lang="cs-CZ" dirty="0"/>
              <a:t>USA viní Čínu ze světového ohrožení</a:t>
            </a:r>
          </a:p>
          <a:p>
            <a:r>
              <a:rPr lang="cs-CZ" dirty="0"/>
              <a:t>Provincie uzavřeny, lidé disciplína – dnes v Číně oslabení viru – lidé nejsou </a:t>
            </a:r>
            <a:r>
              <a:rPr lang="cs-CZ" dirty="0" err="1"/>
              <a:t>zvylkí</a:t>
            </a:r>
            <a:r>
              <a:rPr lang="cs-CZ" dirty="0"/>
              <a:t> žádat ústavní svobody (svobodu pohybu např.)</a:t>
            </a:r>
          </a:p>
          <a:p>
            <a:r>
              <a:rPr lang="cs-CZ" dirty="0"/>
              <a:t>Znovu se vir šíří, není jasné, co bude dál</a:t>
            </a:r>
          </a:p>
        </p:txBody>
      </p:sp>
    </p:spTree>
    <p:extLst>
      <p:ext uri="{BB962C8B-B14F-4D97-AF65-F5344CB8AC3E}">
        <p14:creationId xmlns:p14="http://schemas.microsoft.com/office/powerpoint/2010/main" val="33324239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						luskoun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500" y="1828799"/>
            <a:ext cx="4385914" cy="29457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621" y="2612244"/>
            <a:ext cx="5114790" cy="285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249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4444" y="219273"/>
            <a:ext cx="9905998" cy="1478570"/>
          </a:xfrm>
        </p:spPr>
        <p:txBody>
          <a:bodyPr/>
          <a:lstStyle/>
          <a:p>
            <a:r>
              <a:rPr lang="cs-CZ" dirty="0"/>
              <a:t>Čína a budoucnost – svoboda nebo totalita?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2428" y="1970468"/>
            <a:ext cx="10454983" cy="4649273"/>
          </a:xfrm>
        </p:spPr>
        <p:txBody>
          <a:bodyPr>
            <a:normAutofit/>
          </a:bodyPr>
          <a:lstStyle/>
          <a:p>
            <a:r>
              <a:rPr lang="cs-CZ" dirty="0"/>
              <a:t>V Číně za vlády prezidenta Si </a:t>
            </a:r>
            <a:r>
              <a:rPr lang="cs-CZ" dirty="0" err="1"/>
              <a:t>Ťing-pchinga</a:t>
            </a:r>
            <a:r>
              <a:rPr lang="cs-CZ" dirty="0"/>
              <a:t> </a:t>
            </a:r>
            <a:r>
              <a:rPr lang="cs-CZ" dirty="0" err="1"/>
              <a:t>znovuposílení</a:t>
            </a:r>
            <a:r>
              <a:rPr lang="cs-CZ" dirty="0"/>
              <a:t> totality, kultu, dále nově ekonomické nátlaky</a:t>
            </a:r>
          </a:p>
          <a:p>
            <a:r>
              <a:rPr lang="cs-CZ" dirty="0"/>
              <a:t>Organizace podporující soustředěnou politiku prezidenta a KS Číny:</a:t>
            </a:r>
          </a:p>
          <a:p>
            <a:r>
              <a:rPr lang="cs-CZ" dirty="0"/>
              <a:t>Sjednocená fronta Ústředního výboru KS </a:t>
            </a:r>
          </a:p>
          <a:p>
            <a:r>
              <a:rPr lang="cs-CZ" dirty="0"/>
              <a:t>Odbor práce Sjednocené fronty (UFWD)</a:t>
            </a:r>
          </a:p>
          <a:p>
            <a:r>
              <a:rPr lang="cs-CZ" dirty="0"/>
              <a:t>Čínská asociace pro mezinárodní přátelské vztahy (CAIFC)</a:t>
            </a:r>
          </a:p>
          <a:p>
            <a:r>
              <a:rPr lang="cs-CZ" dirty="0"/>
              <a:t>Oddělení mezinárodních vztahů ÚV KS Číny</a:t>
            </a:r>
          </a:p>
          <a:p>
            <a:r>
              <a:rPr lang="cs-CZ" dirty="0"/>
              <a:t>Čínská lidově osvobozenecká armáda – její součást je policie Číny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81310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0810" y="0"/>
            <a:ext cx="9905998" cy="1478570"/>
          </a:xfrm>
        </p:spPr>
        <p:txBody>
          <a:bodyPr/>
          <a:lstStyle/>
          <a:p>
            <a:r>
              <a:rPr lang="cs-CZ" dirty="0"/>
              <a:t>bibliografie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8338" y="1004552"/>
            <a:ext cx="10339073" cy="549927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>
                    <a:lumMod val="95000"/>
                  </a:schemeClr>
                </a:solidFill>
                <a:hlinkClick r:id="rId2"/>
              </a:rPr>
              <a:t>Čína – Wikipedie (wikipedia.org)</a:t>
            </a:r>
            <a:endParaRPr lang="cs-CZ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cs-CZ" dirty="0">
                <a:hlinkClick r:id="rId3"/>
              </a:rPr>
              <a:t>Komunistická strana Číny – Wikipedie (wikipedia.org)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4"/>
              </a:rPr>
              <a:t>Čínská republika (1912–1949) – Wikipedie (wikipedia.org)</a:t>
            </a:r>
            <a:endParaRPr lang="cs-CZ" dirty="0"/>
          </a:p>
          <a:p>
            <a:pPr marL="0" indent="0">
              <a:buNone/>
            </a:pPr>
            <a:r>
              <a:rPr lang="cs-CZ" dirty="0" err="1">
                <a:hlinkClick r:id="rId5"/>
              </a:rPr>
              <a:t>Kuomintang</a:t>
            </a:r>
            <a:r>
              <a:rPr lang="cs-CZ" dirty="0">
                <a:hlinkClick r:id="rId5"/>
              </a:rPr>
              <a:t> – Wikipedie (wikipedia.org)</a:t>
            </a:r>
            <a:r>
              <a:rPr lang="cs-CZ" dirty="0">
                <a:solidFill>
                  <a:schemeClr val="tx1">
                    <a:lumMod val="95000"/>
                  </a:schemeClr>
                </a:solidFill>
                <a:hlinkClick r:id="rId6"/>
              </a:rPr>
              <a:t> 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95000"/>
                  </a:schemeClr>
                </a:solidFill>
                <a:hlinkClick r:id="rId6"/>
              </a:rPr>
              <a:t>Kulturní revoluce – Wikipedie (wikipedia.org)</a:t>
            </a:r>
            <a:endParaRPr lang="cs-CZ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cs-CZ" dirty="0" err="1">
                <a:hlinkClick r:id="rId7"/>
              </a:rPr>
              <a:t>Mukdenský</a:t>
            </a:r>
            <a:r>
              <a:rPr lang="cs-CZ" dirty="0">
                <a:hlinkClick r:id="rId7"/>
              </a:rPr>
              <a:t> incident – Wikipedie (wikipedia.org)</a:t>
            </a:r>
            <a:endParaRPr lang="cs-CZ" dirty="0"/>
          </a:p>
          <a:p>
            <a:pPr marL="0" indent="0">
              <a:buNone/>
            </a:pPr>
            <a:r>
              <a:rPr lang="cs-CZ" dirty="0" err="1">
                <a:hlinkClick r:id="rId8"/>
              </a:rPr>
              <a:t>Mao</a:t>
            </a:r>
            <a:r>
              <a:rPr lang="cs-CZ" dirty="0">
                <a:hlinkClick r:id="rId8"/>
              </a:rPr>
              <a:t> </a:t>
            </a:r>
            <a:r>
              <a:rPr lang="cs-CZ" dirty="0" err="1">
                <a:hlinkClick r:id="rId8"/>
              </a:rPr>
              <a:t>Ce</a:t>
            </a:r>
            <a:r>
              <a:rPr lang="cs-CZ" dirty="0">
                <a:hlinkClick r:id="rId8"/>
              </a:rPr>
              <a:t>-tung – Wikipedie (wikipedia.org)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9"/>
              </a:rPr>
              <a:t>Politika jednoho dítěte – Wikipedie (wikipedia.org)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10"/>
              </a:rPr>
              <a:t>Letní olympijské hry 2008 – Wikipedie (wikipedia.org)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>
                <a:hlinkClick r:id="rId11"/>
              </a:rPr>
              <a:t>Nová Hedvábná stezka – Wikipedie (wikipedia.org)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12"/>
              </a:rPr>
              <a:t>Čína zvedla ekologickou rukavici. Chce být </a:t>
            </a:r>
            <a:r>
              <a:rPr lang="cs-CZ" dirty="0" err="1">
                <a:hlinkClick r:id="rId12"/>
              </a:rPr>
              <a:t>bezuhlíková</a:t>
            </a:r>
            <a:r>
              <a:rPr lang="cs-CZ" dirty="0">
                <a:hlinkClick r:id="rId12"/>
              </a:rPr>
              <a:t> v roce 2060 - Deník.cz (denik.cz)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13"/>
              </a:rPr>
              <a:t>Studie: Čína, největší „znečišťovatel" světa, dosáhla uhlíkového cíle o 12 let dříve - Sputnik Česká republika (sputniknews.com)</a:t>
            </a:r>
            <a:endParaRPr lang="cs-CZ" dirty="0"/>
          </a:p>
          <a:p>
            <a:r>
              <a:rPr lang="cs-CZ" dirty="0">
                <a:hlinkClick r:id="rId14"/>
              </a:rPr>
              <a:t>https://www.idnes.cz/zpravy/zahranicni/hongkong-cina-bezpecnostni-zakon-demonstrace.A200701_062049_zahranicni_wass</a:t>
            </a:r>
            <a:endParaRPr lang="cs-CZ" dirty="0"/>
          </a:p>
          <a:p>
            <a:r>
              <a:rPr lang="cs-CZ" dirty="0">
                <a:hlinkClick r:id="rId15"/>
              </a:rPr>
              <a:t>luskoun - Bing </a:t>
            </a:r>
            <a:r>
              <a:rPr lang="cs-CZ" dirty="0" err="1">
                <a:hlinkClick r:id="rId15"/>
              </a:rPr>
              <a:t>images</a:t>
            </a:r>
            <a:endParaRPr lang="cs-CZ" dirty="0"/>
          </a:p>
          <a:p>
            <a:r>
              <a:rPr lang="cs-CZ" dirty="0">
                <a:hlinkClick r:id="rId16"/>
              </a:rPr>
              <a:t>TRUMP - Bing </a:t>
            </a:r>
            <a:r>
              <a:rPr lang="cs-CZ" dirty="0" err="1">
                <a:hlinkClick r:id="rId16"/>
              </a:rPr>
              <a:t>images</a:t>
            </a:r>
            <a:r>
              <a:rPr lang="cs-CZ" dirty="0"/>
              <a:t>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6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8382" y="206394"/>
            <a:ext cx="9905998" cy="1094372"/>
          </a:xfrm>
        </p:spPr>
        <p:txBody>
          <a:bodyPr/>
          <a:lstStyle/>
          <a:p>
            <a:r>
              <a:rPr lang="cs-CZ" dirty="0"/>
              <a:t>Základní body historie do 20.století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1066" y="1300766"/>
            <a:ext cx="11436438" cy="4803820"/>
          </a:xfrm>
        </p:spPr>
        <p:txBody>
          <a:bodyPr/>
          <a:lstStyle/>
          <a:p>
            <a:r>
              <a:rPr lang="cs-CZ" dirty="0"/>
              <a:t>Před sjednocením Číny: dynastie </a:t>
            </a:r>
            <a:r>
              <a:rPr lang="cs-CZ" dirty="0" err="1"/>
              <a:t>Sia</a:t>
            </a:r>
            <a:r>
              <a:rPr lang="cs-CZ" dirty="0"/>
              <a:t>, dynastie </a:t>
            </a:r>
            <a:r>
              <a:rPr lang="cs-CZ" dirty="0" err="1"/>
              <a:t>Šang</a:t>
            </a:r>
            <a:r>
              <a:rPr lang="cs-CZ" dirty="0"/>
              <a:t> (podél Žluté řeky, 18.-12.stol.př.n.l.), kmeny </a:t>
            </a:r>
            <a:r>
              <a:rPr lang="cs-CZ" dirty="0" err="1"/>
              <a:t>Čou</a:t>
            </a:r>
            <a:r>
              <a:rPr lang="cs-CZ" dirty="0"/>
              <a:t> (do 5.stol.př.n.l), mnoho různých kmenů</a:t>
            </a:r>
          </a:p>
          <a:p>
            <a:r>
              <a:rPr lang="cs-CZ" dirty="0"/>
              <a:t>Sjednocení: 221 př.n.l. „první císař“ dynastie </a:t>
            </a:r>
            <a:r>
              <a:rPr lang="cs-CZ" dirty="0" err="1"/>
              <a:t>Čchin</a:t>
            </a:r>
            <a:r>
              <a:rPr lang="cs-CZ" dirty="0"/>
              <a:t>, dynastie </a:t>
            </a:r>
            <a:r>
              <a:rPr lang="cs-CZ" dirty="0" err="1"/>
              <a:t>Chan</a:t>
            </a:r>
            <a:r>
              <a:rPr lang="cs-CZ" dirty="0"/>
              <a:t> (do 220 n.l.)</a:t>
            </a:r>
          </a:p>
          <a:p>
            <a:r>
              <a:rPr lang="cs-CZ" dirty="0"/>
              <a:t>Rozpad, neshody – další sjednocení až 580 dynastie </a:t>
            </a:r>
            <a:r>
              <a:rPr lang="cs-CZ" dirty="0" err="1"/>
              <a:t>Suej</a:t>
            </a:r>
            <a:endParaRPr lang="cs-CZ" dirty="0"/>
          </a:p>
          <a:p>
            <a:r>
              <a:rPr lang="cs-CZ" dirty="0"/>
              <a:t>„zlatý věk“ 7. – 13.stol., dynastie </a:t>
            </a:r>
            <a:r>
              <a:rPr lang="cs-CZ" dirty="0" err="1"/>
              <a:t>Tchang</a:t>
            </a:r>
            <a:r>
              <a:rPr lang="cs-CZ" dirty="0"/>
              <a:t>, </a:t>
            </a:r>
            <a:r>
              <a:rPr lang="cs-CZ" dirty="0" err="1"/>
              <a:t>Sung</a:t>
            </a:r>
            <a:r>
              <a:rPr lang="cs-CZ" dirty="0"/>
              <a:t> (+dalších 5 dynastií)</a:t>
            </a:r>
          </a:p>
          <a:p>
            <a:r>
              <a:rPr lang="cs-CZ" dirty="0"/>
              <a:t>1271 </a:t>
            </a:r>
            <a:r>
              <a:rPr lang="cs-CZ" dirty="0" err="1"/>
              <a:t>Kublajchán</a:t>
            </a:r>
            <a:r>
              <a:rPr lang="cs-CZ" dirty="0"/>
              <a:t> – dynastie </a:t>
            </a:r>
            <a:r>
              <a:rPr lang="cs-CZ" dirty="0" err="1"/>
              <a:t>Jüan</a:t>
            </a:r>
            <a:r>
              <a:rPr lang="cs-CZ" dirty="0"/>
              <a:t>, do 1368, svržen rolníkem</a:t>
            </a:r>
          </a:p>
          <a:p>
            <a:r>
              <a:rPr lang="cs-CZ" dirty="0"/>
              <a:t>Dynastie Ming – 1644 ovládnutí Mandžuů, dynastie </a:t>
            </a:r>
            <a:r>
              <a:rPr lang="cs-CZ" dirty="0" err="1"/>
              <a:t>Čching</a:t>
            </a:r>
            <a:endParaRPr lang="cs-CZ" dirty="0"/>
          </a:p>
          <a:p>
            <a:r>
              <a:rPr lang="cs-CZ" dirty="0" err="1"/>
              <a:t>Čching</a:t>
            </a:r>
            <a:r>
              <a:rPr lang="cs-CZ" dirty="0"/>
              <a:t> až do 1912, „poslední císař </a:t>
            </a:r>
            <a:r>
              <a:rPr lang="cs-CZ" dirty="0" err="1"/>
              <a:t>Pchu</a:t>
            </a:r>
            <a:r>
              <a:rPr lang="cs-CZ" dirty="0"/>
              <a:t>-i“</a:t>
            </a:r>
          </a:p>
        </p:txBody>
      </p:sp>
    </p:spTree>
    <p:extLst>
      <p:ext uri="{BB962C8B-B14F-4D97-AF65-F5344CB8AC3E}">
        <p14:creationId xmlns:p14="http://schemas.microsoft.com/office/powerpoint/2010/main" val="2307920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111" y="0"/>
            <a:ext cx="9905998" cy="1478570"/>
          </a:xfrm>
        </p:spPr>
        <p:txBody>
          <a:bodyPr/>
          <a:lstStyle/>
          <a:p>
            <a:r>
              <a:rPr lang="cs-CZ" dirty="0"/>
              <a:t>Vynálezy </a:t>
            </a:r>
            <a:r>
              <a:rPr lang="cs-CZ" dirty="0" err="1"/>
              <a:t>číňanů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0304" y="1068946"/>
            <a:ext cx="11851268" cy="5087155"/>
          </a:xfrm>
        </p:spPr>
        <p:txBody>
          <a:bodyPr>
            <a:noAutofit/>
          </a:bodyPr>
          <a:lstStyle/>
          <a:p>
            <a:r>
              <a:rPr lang="cs-CZ" sz="2800" b="1" dirty="0"/>
              <a:t>Hedvábí</a:t>
            </a:r>
            <a:r>
              <a:rPr lang="cs-CZ" sz="2800" dirty="0"/>
              <a:t> – znalost již od cca 2500 př.n.l., bourec morušový, vývoz do Persie, Řecka, Říma, prozrazení se trestalo smrtí – v 7.stol. dva mniši přenesli dva bource v dutých holích do Evropy – </a:t>
            </a:r>
            <a:r>
              <a:rPr lang="cs-CZ" sz="2800" b="1" dirty="0"/>
              <a:t>Hedvábná stezka </a:t>
            </a:r>
            <a:r>
              <a:rPr lang="cs-CZ" sz="2800" dirty="0"/>
              <a:t>(cca 8 000 km)</a:t>
            </a:r>
          </a:p>
          <a:p>
            <a:r>
              <a:rPr lang="cs-CZ" sz="2800" b="1" dirty="0"/>
              <a:t>Kompas</a:t>
            </a:r>
            <a:r>
              <a:rPr lang="cs-CZ" sz="2800" dirty="0"/>
              <a:t> – legendárně vymyslel „Žlutý císař“ (2600 př.n.l.), reálně až 400 př.n.l.</a:t>
            </a:r>
          </a:p>
          <a:p>
            <a:r>
              <a:rPr lang="cs-CZ" sz="2800" b="1" dirty="0"/>
              <a:t>Papír</a:t>
            </a:r>
            <a:r>
              <a:rPr lang="cs-CZ" sz="2800" dirty="0"/>
              <a:t> – 105 n.l., drcené dřevo; papír využívá i jako stavební a technický materiál</a:t>
            </a:r>
          </a:p>
          <a:p>
            <a:r>
              <a:rPr lang="cs-CZ" sz="2800" b="1" dirty="0"/>
              <a:t>Písmo – </a:t>
            </a:r>
            <a:r>
              <a:rPr lang="cs-CZ" sz="2800" dirty="0"/>
              <a:t>první znaky na želvím krunýři, cca 4500 př.n.l. – nejstarší trvalé písmo na světě</a:t>
            </a:r>
          </a:p>
          <a:p>
            <a:r>
              <a:rPr lang="cs-CZ" sz="2800" b="1" dirty="0"/>
              <a:t>Střelný prach </a:t>
            </a:r>
            <a:r>
              <a:rPr lang="cs-CZ" sz="2800" dirty="0"/>
              <a:t>– první zmínka 1044 – využití ve vojenství, předtím signální rakety, ohňostroje</a:t>
            </a:r>
          </a:p>
        </p:txBody>
      </p:sp>
    </p:spTree>
    <p:extLst>
      <p:ext uri="{BB962C8B-B14F-4D97-AF65-F5344CB8AC3E}">
        <p14:creationId xmlns:p14="http://schemas.microsoft.com/office/powerpoint/2010/main" val="1142567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05807" y="350230"/>
            <a:ext cx="9905998" cy="1478570"/>
          </a:xfrm>
        </p:spPr>
        <p:txBody>
          <a:bodyPr/>
          <a:lstStyle/>
          <a:p>
            <a:r>
              <a:rPr lang="cs-CZ" dirty="0"/>
              <a:t>Další významné věci ve staré </a:t>
            </a:r>
            <a:r>
              <a:rPr lang="cs-CZ" dirty="0" err="1"/>
              <a:t>číně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3184" y="1532586"/>
            <a:ext cx="11487954" cy="4778062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Velká čínská zeď </a:t>
            </a:r>
            <a:r>
              <a:rPr lang="cs-CZ" dirty="0"/>
              <a:t>– opevnění v severní oblasti Číny, počátky – za prvních císařů, nejvíce – dynastie Ming (15. -17.stol.), délka přímá – cca 2000 km, s odbočkami – až 21 tis. km</a:t>
            </a:r>
            <a:endParaRPr lang="cs-CZ" b="1" dirty="0"/>
          </a:p>
          <a:p>
            <a:r>
              <a:rPr lang="cs-CZ" b="1" dirty="0"/>
              <a:t>Porcelán</a:t>
            </a:r>
            <a:r>
              <a:rPr lang="cs-CZ" dirty="0"/>
              <a:t> – pokusy již př.n.l., ale pravý v 7.stol.n.l., kaolín – v Číně mnoho přírodních nalezišť; v Evropě v 17., 18.stol. nesmírně oblíbený, objeven zde až 1708</a:t>
            </a:r>
          </a:p>
          <a:p>
            <a:r>
              <a:rPr lang="cs-CZ" b="1" dirty="0"/>
              <a:t>Papírový drak </a:t>
            </a:r>
            <a:r>
              <a:rPr lang="cs-CZ" dirty="0"/>
              <a:t>– drak je jedno z oblíbených mýtických zvířat Číny, papírový se používal v </a:t>
            </a:r>
            <a:r>
              <a:rPr lang="cs-CZ" dirty="0" err="1"/>
              <a:t>náb.obřadech</a:t>
            </a:r>
            <a:r>
              <a:rPr lang="cs-CZ" dirty="0"/>
              <a:t>, také jako signální nástroj nebo i způsob přepravy dopisů, balíčků (např. za hradby, za zdi)</a:t>
            </a:r>
          </a:p>
          <a:p>
            <a:r>
              <a:rPr lang="cs-CZ" b="1" dirty="0"/>
              <a:t>Byrokracie</a:t>
            </a:r>
            <a:r>
              <a:rPr lang="cs-CZ" dirty="0"/>
              <a:t> – základ v konfucianismu, dodržování obřadů; císař z dynastie </a:t>
            </a:r>
            <a:r>
              <a:rPr lang="cs-CZ" dirty="0" err="1"/>
              <a:t>Chan</a:t>
            </a:r>
            <a:r>
              <a:rPr lang="cs-CZ" dirty="0"/>
              <a:t> zavedl systém zkoušek – každý Číňan, který složil patřičné zkoušky, se mohl stát úředníkem a postupovat ve státní správě (reálně mu chyběly peníze na reprezentaci, vedení úřadu)</a:t>
            </a:r>
          </a:p>
        </p:txBody>
      </p:sp>
    </p:spTree>
    <p:extLst>
      <p:ext uri="{BB962C8B-B14F-4D97-AF65-F5344CB8AC3E}">
        <p14:creationId xmlns:p14="http://schemas.microsoft.com/office/powerpoint/2010/main" val="2524674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Velká čínská zeď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516" y="1891026"/>
            <a:ext cx="5639896" cy="453755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407" y="2200119"/>
            <a:ext cx="4503690" cy="337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80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154879"/>
            <a:ext cx="9905998" cy="1313313"/>
          </a:xfrm>
        </p:spPr>
        <p:txBody>
          <a:bodyPr/>
          <a:lstStyle/>
          <a:p>
            <a:r>
              <a:rPr lang="cs-CZ" dirty="0"/>
              <a:t>Čínská republika (1912 – 1949)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0609" y="1236372"/>
            <a:ext cx="11462198" cy="507427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Počátky revoluce – 1911, 15 provincií (z 18), generál </a:t>
            </a:r>
            <a:r>
              <a:rPr lang="cs-CZ" dirty="0" err="1"/>
              <a:t>Sunjatsen</a:t>
            </a:r>
            <a:r>
              <a:rPr lang="cs-CZ" dirty="0"/>
              <a:t> prezidentem</a:t>
            </a:r>
          </a:p>
          <a:p>
            <a:r>
              <a:rPr lang="cs-CZ" dirty="0" err="1"/>
              <a:t>Kuomintang</a:t>
            </a:r>
            <a:r>
              <a:rPr lang="cs-CZ" dirty="0"/>
              <a:t> – Čínská národně-lidová strana, konzervativní nacionalisté</a:t>
            </a:r>
          </a:p>
          <a:p>
            <a:r>
              <a:rPr lang="cs-CZ" dirty="0"/>
              <a:t>1912 odstupuje poslední císař </a:t>
            </a:r>
            <a:r>
              <a:rPr lang="cs-CZ" dirty="0" err="1"/>
              <a:t>Pchu</a:t>
            </a:r>
            <a:r>
              <a:rPr lang="cs-CZ" dirty="0"/>
              <a:t>-I, dále vede </a:t>
            </a:r>
            <a:r>
              <a:rPr lang="cs-CZ" dirty="0" err="1"/>
              <a:t>Kuomintang</a:t>
            </a:r>
            <a:endParaRPr lang="cs-CZ" dirty="0"/>
          </a:p>
          <a:p>
            <a:r>
              <a:rPr lang="cs-CZ" dirty="0"/>
              <a:t>Tři lidové principy </a:t>
            </a:r>
            <a:r>
              <a:rPr lang="cs-CZ" dirty="0" err="1"/>
              <a:t>Sujatsena</a:t>
            </a:r>
            <a:r>
              <a:rPr lang="cs-CZ" dirty="0"/>
              <a:t>: </a:t>
            </a:r>
            <a:r>
              <a:rPr lang="cs-CZ" u="sng" dirty="0"/>
              <a:t>nacionalismus</a:t>
            </a:r>
            <a:r>
              <a:rPr lang="cs-CZ" dirty="0"/>
              <a:t> (Jsme Číňané), </a:t>
            </a:r>
            <a:r>
              <a:rPr lang="cs-CZ" u="sng" dirty="0"/>
              <a:t>demokracie</a:t>
            </a:r>
            <a:r>
              <a:rPr lang="cs-CZ" dirty="0"/>
              <a:t> (vystudoval v U.S.A.) a </a:t>
            </a:r>
            <a:r>
              <a:rPr lang="cs-CZ" u="sng" dirty="0"/>
              <a:t>socialismus</a:t>
            </a:r>
            <a:r>
              <a:rPr lang="cs-CZ" dirty="0"/>
              <a:t> (Marx, Lenin)</a:t>
            </a:r>
          </a:p>
          <a:p>
            <a:r>
              <a:rPr lang="cs-CZ" dirty="0"/>
              <a:t>Po něm od 1925 v </a:t>
            </a:r>
            <a:r>
              <a:rPr lang="cs-CZ" dirty="0" err="1"/>
              <a:t>čle</a:t>
            </a:r>
            <a:r>
              <a:rPr lang="cs-CZ" dirty="0"/>
              <a:t> </a:t>
            </a:r>
            <a:r>
              <a:rPr lang="cs-CZ" dirty="0" err="1"/>
              <a:t>Kuomintangu</a:t>
            </a:r>
            <a:r>
              <a:rPr lang="cs-CZ" dirty="0"/>
              <a:t> generál </a:t>
            </a:r>
            <a:r>
              <a:rPr lang="cs-CZ" dirty="0" err="1"/>
              <a:t>Čankajšek</a:t>
            </a:r>
            <a:r>
              <a:rPr lang="cs-CZ" dirty="0"/>
              <a:t>, od 1934 spory s Komunistickou stranou Číny (</a:t>
            </a:r>
            <a:r>
              <a:rPr lang="cs-CZ" dirty="0" err="1"/>
              <a:t>zal</a:t>
            </a:r>
            <a:r>
              <a:rPr lang="cs-CZ" dirty="0"/>
              <a:t>. 1921, po vzoru Sovětů)</a:t>
            </a:r>
          </a:p>
          <a:p>
            <a:r>
              <a:rPr lang="cs-CZ" dirty="0"/>
              <a:t>Boj s Japonskem: 1931 Japonsko obsadilo </a:t>
            </a:r>
            <a:r>
              <a:rPr lang="cs-CZ" dirty="0" err="1"/>
              <a:t>Manžusko</a:t>
            </a:r>
            <a:r>
              <a:rPr lang="cs-CZ" dirty="0"/>
              <a:t> – </a:t>
            </a:r>
            <a:r>
              <a:rPr lang="cs-CZ" dirty="0" err="1"/>
              <a:t>looutkový</a:t>
            </a:r>
            <a:r>
              <a:rPr lang="cs-CZ" dirty="0"/>
              <a:t> stát </a:t>
            </a:r>
            <a:r>
              <a:rPr lang="cs-CZ" dirty="0" err="1"/>
              <a:t>Mandžukuo</a:t>
            </a:r>
            <a:endParaRPr lang="cs-CZ" dirty="0"/>
          </a:p>
          <a:p>
            <a:r>
              <a:rPr lang="cs-CZ" dirty="0"/>
              <a:t>II. světová válka je pro Číňany Čínsko-japonská válka: 1937 – 1945)</a:t>
            </a:r>
          </a:p>
          <a:p>
            <a:r>
              <a:rPr lang="cs-CZ" dirty="0"/>
              <a:t>Nankingský masakr – 1937, masakr asi 300 tis. civilistů; v Mandžusku pokusy na lidech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92216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515</TotalTime>
  <Words>3976</Words>
  <Application>Microsoft Office PowerPoint</Application>
  <PresentationFormat>Širokoúhlá obrazovka</PresentationFormat>
  <Paragraphs>286</Paragraphs>
  <Slides>49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2" baseType="lpstr">
      <vt:lpstr>Arial</vt:lpstr>
      <vt:lpstr>Tw Cen MT</vt:lpstr>
      <vt:lpstr>Obvod</vt:lpstr>
      <vt:lpstr>ČÍNA</vt:lpstr>
      <vt:lpstr>Základní údajě o současné číně</vt:lpstr>
      <vt:lpstr>Státní symboly dnes</vt:lpstr>
      <vt:lpstr>                               Mapa dnes  PROVINCIE – 22 (23. TCHAJ-WAN), PREFEKTURY, AUTONOMNÍ OBLASTI</vt:lpstr>
      <vt:lpstr>Základní body historie do 20.století</vt:lpstr>
      <vt:lpstr>Vynálezy číňanů</vt:lpstr>
      <vt:lpstr>Další významné věci ve staré číně</vt:lpstr>
      <vt:lpstr>Velká čínská zeď</vt:lpstr>
      <vt:lpstr>Čínská republika (1912 – 1949)</vt:lpstr>
      <vt:lpstr>Kuomintang - čankajšek</vt:lpstr>
      <vt:lpstr>kuomintang x komunisté</vt:lpstr>
      <vt:lpstr>Čínská lidová republika (1949)</vt:lpstr>
      <vt:lpstr>Mao ce tung a komunismus</vt:lpstr>
      <vt:lpstr>Velký skok</vt:lpstr>
      <vt:lpstr>Velký skok II</vt:lpstr>
      <vt:lpstr>Velká kulturní revoluce</vt:lpstr>
      <vt:lpstr>Velká kulturní revoluce II</vt:lpstr>
      <vt:lpstr>Kult osobnosti mao Ce-tunga</vt:lpstr>
      <vt:lpstr>Mao ce-tung</vt:lpstr>
      <vt:lpstr>Velké osvobození</vt:lpstr>
      <vt:lpstr>Hospodářské reformy</vt:lpstr>
      <vt:lpstr>80.Léta – teng siao-pching</vt:lpstr>
      <vt:lpstr>Potlačování lidských práv od 80.let</vt:lpstr>
      <vt:lpstr>3.-4. června na náměstí nebeského klidu</vt:lpstr>
      <vt:lpstr>Čínský tygr v 21.století</vt:lpstr>
      <vt:lpstr>Čínský tygr v 21.století</vt:lpstr>
      <vt:lpstr>Pavilon olympiády  –   nová hedvábná stezka</vt:lpstr>
      <vt:lpstr>Čína a náboženství</vt:lpstr>
      <vt:lpstr>Fa-lun-kung zakázáno  –  cvičení tai-či podporováno</vt:lpstr>
      <vt:lpstr>Čína a svoboda slova</vt:lpstr>
      <vt:lpstr>Čína a svoboda, demokracie…ne</vt:lpstr>
      <vt:lpstr>Čína a ekologie</vt:lpstr>
      <vt:lpstr>Čína a sssr</vt:lpstr>
      <vt:lpstr>Čína a tibet</vt:lpstr>
      <vt:lpstr>Prezentace aplikace PowerPoint</vt:lpstr>
      <vt:lpstr>Čína a macao </vt:lpstr>
      <vt:lpstr>Čína a hong kong</vt:lpstr>
      <vt:lpstr>Prezentace aplikace PowerPoint</vt:lpstr>
      <vt:lpstr>Čína a státy = věřitelé v asii, americe, africe</vt:lpstr>
      <vt:lpstr>Prezentace aplikace PowerPoint</vt:lpstr>
      <vt:lpstr>Vztahy čína – usa</vt:lpstr>
      <vt:lpstr>Vztahy čína – usa (trump a spol)</vt:lpstr>
      <vt:lpstr>Prezentace aplikace PowerPoint</vt:lpstr>
      <vt:lpstr>Vztahy čína – česká republika dnes</vt:lpstr>
      <vt:lpstr>Prezentace aplikace PowerPoint</vt:lpstr>
      <vt:lpstr>Čína a koronavir</vt:lpstr>
      <vt:lpstr>      luskoun</vt:lpstr>
      <vt:lpstr>Čína a budoucnost – svoboda nebo totalita?</vt:lpstr>
      <vt:lpstr>bibliografie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ČÍNA</dc:title>
  <dc:creator>Uživatel</dc:creator>
  <cp:lastModifiedBy>Marta Goňcová</cp:lastModifiedBy>
  <cp:revision>39</cp:revision>
  <dcterms:created xsi:type="dcterms:W3CDTF">2020-11-22T18:34:01Z</dcterms:created>
  <dcterms:modified xsi:type="dcterms:W3CDTF">2020-12-05T20:32:00Z</dcterms:modified>
</cp:coreProperties>
</file>