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56" r:id="rId15"/>
    <p:sldId id="445" r:id="rId16"/>
    <p:sldId id="336" r:id="rId17"/>
    <p:sldId id="363" r:id="rId18"/>
    <p:sldId id="361" r:id="rId19"/>
    <p:sldId id="358" r:id="rId20"/>
    <p:sldId id="35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54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66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70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9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2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4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4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0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8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3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4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7F4B-F3EA-47DB-9DD2-F8F047030638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86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392A3-94ED-48CF-AEFB-3BBB9B23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970" y="2272684"/>
            <a:ext cx="9534617" cy="1597352"/>
          </a:xfrm>
        </p:spPr>
        <p:txBody>
          <a:bodyPr/>
          <a:lstStyle/>
          <a:p>
            <a:pPr algn="ctr"/>
            <a:r>
              <a:rPr lang="cs-CZ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Dělba moci</a:t>
            </a:r>
          </a:p>
        </p:txBody>
      </p:sp>
    </p:spTree>
    <p:extLst>
      <p:ext uri="{BB962C8B-B14F-4D97-AF65-F5344CB8AC3E}">
        <p14:creationId xmlns:p14="http://schemas.microsoft.com/office/powerpoint/2010/main" val="404651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Nadpis 1">
            <a:extLst>
              <a:ext uri="{FF2B5EF4-FFF2-40B4-BE49-F238E27FC236}">
                <a16:creationId xmlns:a16="http://schemas.microsoft.com/office/drawing/2014/main" id="{9CEDDDC6-EEFC-48BB-AC17-ADF14AFC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výkonná - prezident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FE5B0-C693-4323-AA08-F6EA181AC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7745"/>
            <a:ext cx="9279466" cy="53755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  <a:defRPr/>
            </a:pPr>
            <a:r>
              <a:rPr lang="cs-CZ" sz="1700" b="1" i="1" u="sng" dirty="0"/>
              <a:t>Pravomoci prezidenta:</a:t>
            </a:r>
            <a:endParaRPr lang="cs-CZ" sz="1700" dirty="0"/>
          </a:p>
          <a:p>
            <a:pPr marL="0" indent="0">
              <a:buNone/>
              <a:defRPr/>
            </a:pPr>
            <a:r>
              <a:rPr lang="cs-CZ" sz="1700" b="1" i="1" u="sng" dirty="0"/>
              <a:t>Mezinárodní vztahy</a:t>
            </a:r>
            <a:endParaRPr lang="cs-CZ" sz="1700" dirty="0"/>
          </a:p>
          <a:p>
            <a:pPr>
              <a:defRPr/>
            </a:pPr>
            <a:r>
              <a:rPr lang="cs-CZ" sz="1700" dirty="0"/>
              <a:t>zastupuje stát navenek</a:t>
            </a:r>
          </a:p>
          <a:p>
            <a:pPr>
              <a:defRPr/>
            </a:pPr>
            <a:r>
              <a:rPr lang="cs-CZ" sz="1700" dirty="0"/>
              <a:t>ratifikuje mezinárodní smlouvy po schválení</a:t>
            </a:r>
          </a:p>
          <a:p>
            <a:pPr>
              <a:defRPr/>
            </a:pPr>
            <a:r>
              <a:rPr lang="cs-CZ" sz="1700" dirty="0"/>
              <a:t>pověřuje a přijímá vyslance</a:t>
            </a:r>
          </a:p>
          <a:p>
            <a:pPr marL="0" indent="0">
              <a:buNone/>
              <a:defRPr/>
            </a:pPr>
            <a:r>
              <a:rPr lang="cs-CZ" sz="1700" b="1" i="1" u="sng" dirty="0"/>
              <a:t>Vztah k poslanecké sněmovně</a:t>
            </a:r>
            <a:endParaRPr lang="cs-CZ" sz="1700" dirty="0"/>
          </a:p>
          <a:p>
            <a:pPr>
              <a:defRPr/>
            </a:pPr>
            <a:r>
              <a:rPr lang="cs-CZ" sz="1700" dirty="0"/>
              <a:t>rozpuštění PS</a:t>
            </a:r>
          </a:p>
          <a:p>
            <a:pPr>
              <a:defRPr/>
            </a:pPr>
            <a:r>
              <a:rPr lang="cs-CZ" sz="1700" dirty="0"/>
              <a:t>vrací běžné zákony</a:t>
            </a:r>
          </a:p>
          <a:p>
            <a:pPr>
              <a:defRPr/>
            </a:pPr>
            <a:r>
              <a:rPr lang="cs-CZ" sz="1700" dirty="0"/>
              <a:t>může se zúčastnit schůzí (aniž by potřeboval povolení, musí mu být uděleno slovo, když o to požádá)</a:t>
            </a:r>
          </a:p>
          <a:p>
            <a:pPr marL="0" indent="0">
              <a:buNone/>
              <a:defRPr/>
            </a:pPr>
            <a:r>
              <a:rPr lang="cs-CZ" sz="1700" b="1" i="1" u="sng" dirty="0"/>
              <a:t>vztah k vládě</a:t>
            </a:r>
            <a:endParaRPr lang="cs-CZ" sz="1700" dirty="0"/>
          </a:p>
          <a:p>
            <a:pPr>
              <a:defRPr/>
            </a:pPr>
            <a:r>
              <a:rPr lang="cs-CZ" sz="1700" dirty="0"/>
              <a:t>jmenuje, odvolává ministry, jmenuje předsedu vlády</a:t>
            </a:r>
          </a:p>
          <a:p>
            <a:pPr>
              <a:defRPr/>
            </a:pPr>
            <a:r>
              <a:rPr lang="cs-CZ" sz="1700" dirty="0"/>
              <a:t>přijímá demisi vlády</a:t>
            </a:r>
          </a:p>
          <a:p>
            <a:pPr marL="0" indent="0">
              <a:buNone/>
              <a:defRPr/>
            </a:pPr>
            <a:r>
              <a:rPr lang="cs-CZ" sz="1700" b="1" i="1" u="sng" dirty="0"/>
              <a:t>ostatní pravomoci</a:t>
            </a:r>
          </a:p>
          <a:p>
            <a:pPr>
              <a:defRPr/>
            </a:pPr>
            <a:r>
              <a:rPr lang="cs-CZ" sz="1700" dirty="0"/>
              <a:t>jmenuje soudce</a:t>
            </a:r>
          </a:p>
          <a:p>
            <a:pPr>
              <a:defRPr/>
            </a:pPr>
            <a:r>
              <a:rPr lang="cs-CZ" sz="1700" dirty="0"/>
              <a:t>jmenuje rektory, armádní generály, profesory</a:t>
            </a:r>
          </a:p>
          <a:p>
            <a:pPr>
              <a:defRPr/>
            </a:pPr>
            <a:r>
              <a:rPr lang="cs-CZ" sz="1700" dirty="0"/>
              <a:t>propůjčuje státní vyznamenání (Řád bílého lva, řád TGM,), uděluje medaile za zásluhy a za statečnost</a:t>
            </a:r>
          </a:p>
          <a:p>
            <a:pPr>
              <a:defRPr/>
            </a:pPr>
            <a:r>
              <a:rPr lang="cs-CZ" sz="1700" dirty="0"/>
              <a:t>právo udělovat amnestii a milost</a:t>
            </a:r>
          </a:p>
          <a:p>
            <a:pPr>
              <a:defRPr/>
            </a:pPr>
            <a:r>
              <a:rPr lang="cs-CZ" sz="1700" dirty="0"/>
              <a:t>je vrchní velitel ozbrojených sil,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>
            <a:extLst>
              <a:ext uri="{FF2B5EF4-FFF2-40B4-BE49-F238E27FC236}">
                <a16:creationId xmlns:a16="http://schemas.microsoft.com/office/drawing/2014/main" id="{F3655734-F808-4C45-AAFB-FA9BC3267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218" y="556060"/>
            <a:ext cx="8229600" cy="720725"/>
          </a:xfrm>
        </p:spPr>
        <p:txBody>
          <a:bodyPr/>
          <a:lstStyle/>
          <a:p>
            <a:r>
              <a:rPr lang="cs-CZ" altLang="cs-CZ" sz="4000" dirty="0"/>
              <a:t>Moc výkonná – prezidenti ČSR a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625DD5-6DAA-44ED-9D33-63C039F60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218" y="1560658"/>
            <a:ext cx="8229600" cy="4911725"/>
          </a:xfrm>
        </p:spPr>
        <p:txBody>
          <a:bodyPr>
            <a:normAutofit lnSpcReduction="10000"/>
          </a:bodyPr>
          <a:lstStyle/>
          <a:p>
            <a:r>
              <a:rPr lang="cs-CZ" altLang="cs-CZ" sz="2000" dirty="0"/>
              <a:t>1918 – 1935 Tomáš Garrigue Masaryk</a:t>
            </a:r>
          </a:p>
          <a:p>
            <a:r>
              <a:rPr lang="cs-CZ" altLang="cs-CZ" sz="2000" dirty="0"/>
              <a:t>1935 – 1938 Edvard Beneš (1940 – 1945 prezident v exilu)</a:t>
            </a:r>
          </a:p>
          <a:p>
            <a:r>
              <a:rPr lang="cs-CZ" altLang="cs-CZ" sz="2000" dirty="0"/>
              <a:t>1938 – 1945 Emil Hácha (od r. 1939 Český prezident)</a:t>
            </a:r>
          </a:p>
          <a:p>
            <a:r>
              <a:rPr lang="cs-CZ" altLang="cs-CZ" sz="2000" dirty="0"/>
              <a:t>1945 – 1948 Edvard Beneš</a:t>
            </a:r>
          </a:p>
          <a:p>
            <a:r>
              <a:rPr lang="cs-CZ" altLang="cs-CZ" sz="2000" dirty="0"/>
              <a:t>1948 – 1953 Klement Gottwald</a:t>
            </a:r>
          </a:p>
          <a:p>
            <a:r>
              <a:rPr lang="cs-CZ" altLang="cs-CZ" sz="2000" dirty="0"/>
              <a:t>1953 – 1957 Antonín Zápotocký</a:t>
            </a:r>
          </a:p>
          <a:p>
            <a:r>
              <a:rPr lang="cs-CZ" altLang="cs-CZ" sz="2000" dirty="0"/>
              <a:t>1957 – 1968 Antonín Novotný</a:t>
            </a:r>
          </a:p>
          <a:p>
            <a:r>
              <a:rPr lang="cs-CZ" altLang="cs-CZ" sz="2000" dirty="0"/>
              <a:t>1968 – 1975 Ludvík Svoboda</a:t>
            </a:r>
          </a:p>
          <a:p>
            <a:r>
              <a:rPr lang="cs-CZ" altLang="cs-CZ" sz="2000" dirty="0"/>
              <a:t>1975 – 1989 Gustáv Husák</a:t>
            </a:r>
          </a:p>
          <a:p>
            <a:r>
              <a:rPr lang="cs-CZ" altLang="cs-CZ" sz="2000" dirty="0"/>
              <a:t>1989 – 2003 Václav Havel (od r. 1993 prezident ČR)</a:t>
            </a:r>
          </a:p>
          <a:p>
            <a:r>
              <a:rPr lang="cs-CZ" altLang="cs-CZ" sz="2000" dirty="0"/>
              <a:t>2003 – 2013  Václav Klaus</a:t>
            </a:r>
          </a:p>
          <a:p>
            <a:r>
              <a:rPr lang="cs-CZ" altLang="cs-CZ" sz="2000" dirty="0"/>
              <a:t>2013 – současnost Miloš Zeman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>
            <a:extLst>
              <a:ext uri="{FF2B5EF4-FFF2-40B4-BE49-F238E27FC236}">
                <a16:creationId xmlns:a16="http://schemas.microsoft.com/office/drawing/2014/main" id="{D9066B44-33A0-4292-BDD0-FB4DF592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výkonná - vláda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9917A7-75EE-4125-AC7C-BB394C3D2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6218"/>
            <a:ext cx="8596668" cy="521854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dirty="0"/>
              <a:t>nejvyšší výkonný orgán státu</a:t>
            </a:r>
          </a:p>
          <a:p>
            <a:pPr>
              <a:defRPr/>
            </a:pPr>
            <a:r>
              <a:rPr lang="cs-CZ" sz="2800" dirty="0"/>
              <a:t>jmenuje a odvolává ji prezident</a:t>
            </a:r>
          </a:p>
          <a:p>
            <a:pPr>
              <a:defRPr/>
            </a:pPr>
            <a:r>
              <a:rPr lang="cs-CZ" sz="2800" dirty="0"/>
              <a:t>po jejím jmenování je povinna do 30 dnů předstoupit před poslaneckou sněmovnou se svým vládním programem a požádat ji o vyslovení důvěry</a:t>
            </a:r>
          </a:p>
          <a:p>
            <a:pPr>
              <a:defRPr/>
            </a:pPr>
            <a:r>
              <a:rPr lang="cs-CZ" sz="2800" dirty="0"/>
              <a:t>je odpovědná za výkon své funkce poslanecké sněmovně, která ji může vyslovit nedůvěru.</a:t>
            </a:r>
          </a:p>
          <a:p>
            <a:pPr>
              <a:defRPr/>
            </a:pPr>
            <a:r>
              <a:rPr lang="cs-CZ" sz="2800" dirty="0"/>
              <a:t>vláda podává demisi do rukou prezidenta. </a:t>
            </a:r>
          </a:p>
          <a:p>
            <a:pPr>
              <a:defRPr/>
            </a:pPr>
            <a:r>
              <a:rPr lang="cs-CZ" sz="2800" dirty="0"/>
              <a:t>vláda rozhoduje kolegiálně, k přijetí usnesení je třeba souhlasu nadpoloviční většiny jejich členů.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>
            <a:extLst>
              <a:ext uri="{FF2B5EF4-FFF2-40B4-BE49-F238E27FC236}">
                <a16:creationId xmlns:a16="http://schemas.microsoft.com/office/drawing/2014/main" id="{8C87E172-9AA1-44A8-A8F0-A4CB98826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výkonná - vláda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98CE2C-EAC8-47CD-AA38-F3043D308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7055"/>
            <a:ext cx="8910011" cy="455430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3200" b="1" i="1" u="sng" dirty="0"/>
              <a:t>Pravomoci vlády:</a:t>
            </a:r>
            <a:endParaRPr lang="cs-CZ" sz="3200" dirty="0"/>
          </a:p>
          <a:p>
            <a:pPr>
              <a:defRPr/>
            </a:pPr>
            <a:r>
              <a:rPr lang="cs-CZ" sz="3200" dirty="0"/>
              <a:t>Řídí a kontroluje činnost ostatních ministerstev.</a:t>
            </a:r>
          </a:p>
          <a:p>
            <a:pPr>
              <a:defRPr/>
            </a:pPr>
            <a:r>
              <a:rPr lang="cs-CZ" sz="3200" dirty="0"/>
              <a:t>Předkládá návrhy zákonů poslanecké sněmovně.</a:t>
            </a:r>
          </a:p>
          <a:p>
            <a:pPr>
              <a:defRPr/>
            </a:pPr>
            <a:r>
              <a:rPr lang="cs-CZ" sz="3200" dirty="0"/>
              <a:t>Vydává vládní nařízení.</a:t>
            </a:r>
          </a:p>
          <a:p>
            <a:pPr>
              <a:defRPr/>
            </a:pPr>
            <a:r>
              <a:rPr lang="cs-CZ" sz="3200" dirty="0"/>
              <a:t>Uskutečňuje zahraniční styky s vládami cizích zemí.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Nadpis 1">
            <a:extLst>
              <a:ext uri="{FF2B5EF4-FFF2-40B4-BE49-F238E27FC236}">
                <a16:creationId xmlns:a16="http://schemas.microsoft.com/office/drawing/2014/main" id="{F23B3088-800A-4BE0-9ECC-7B18933BC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7" y="630960"/>
            <a:ext cx="8229600" cy="708025"/>
          </a:xfrm>
        </p:spPr>
        <p:txBody>
          <a:bodyPr/>
          <a:lstStyle/>
          <a:p>
            <a:pPr algn="ctr"/>
            <a:r>
              <a:rPr lang="cs-CZ" altLang="cs-CZ" b="1" dirty="0"/>
              <a:t>Moc soudní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2F3599-011E-4A75-82D9-637BF1395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3" y="1421825"/>
            <a:ext cx="8229600" cy="49117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000" dirty="0"/>
              <a:t>moc soudní v ČR vykonává soustava nezávislých soudů prostřednictvím nezávislých a nestranných soudců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i="1" dirty="0"/>
              <a:t>Rozlišujeme tyto druhy soudní pravomoci:</a:t>
            </a:r>
          </a:p>
          <a:p>
            <a:pPr>
              <a:defRPr/>
            </a:pPr>
            <a:r>
              <a:rPr lang="cs-CZ" sz="2000" b="1" dirty="0"/>
              <a:t>civilněprávní (občanskoprávní) </a:t>
            </a:r>
            <a:r>
              <a:rPr lang="cs-CZ" sz="2000" dirty="0"/>
              <a:t>- rozhodování sporů o právo mezi stranami (soukromé právo)</a:t>
            </a:r>
          </a:p>
          <a:p>
            <a:pPr>
              <a:defRPr/>
            </a:pPr>
            <a:r>
              <a:rPr lang="cs-CZ" sz="2000" b="1" dirty="0"/>
              <a:t>trestněprávní </a:t>
            </a:r>
            <a:r>
              <a:rPr lang="cs-CZ" sz="2000" dirty="0"/>
              <a:t>- ochrana společnosti před pachateli trestných činů rozhodováním o vině, a je-li tato zjištěna, tak rovněž rozhodováním o trestu</a:t>
            </a:r>
          </a:p>
          <a:p>
            <a:pPr>
              <a:defRPr/>
            </a:pPr>
            <a:r>
              <a:rPr lang="cs-CZ" sz="2000" b="1" dirty="0" err="1"/>
              <a:t>správněprávní</a:t>
            </a:r>
            <a:r>
              <a:rPr lang="cs-CZ" sz="2000" b="1" dirty="0"/>
              <a:t> </a:t>
            </a:r>
            <a:r>
              <a:rPr lang="cs-CZ" sz="2000" dirty="0"/>
              <a:t>- přezkoumávání rozhodnutí vydaných správními orgány ve správním řízení jako prostředek ochrany před nezákonnými rozhodnutími orgánů veřejné správy</a:t>
            </a:r>
          </a:p>
          <a:p>
            <a:pPr>
              <a:defRPr/>
            </a:pPr>
            <a:r>
              <a:rPr lang="cs-CZ" sz="2000" b="1" dirty="0"/>
              <a:t>ústavněprávní </a:t>
            </a:r>
            <a:r>
              <a:rPr lang="cs-CZ" sz="2000" dirty="0"/>
              <a:t>- rozhodování o ústavnosti zákonů a zákonnosti jiných právních předpisů</a:t>
            </a:r>
          </a:p>
          <a:p>
            <a:pPr>
              <a:defRPr/>
            </a:pPr>
            <a:r>
              <a:rPr lang="cs-CZ" sz="2000" dirty="0"/>
              <a:t>soudy jsou příslušné rozhodovat </a:t>
            </a:r>
            <a:r>
              <a:rPr lang="cs-CZ" sz="2000" b="1" dirty="0"/>
              <a:t>i jiné věci, stanoví-li tak zákon</a:t>
            </a:r>
            <a:endParaRPr lang="cs-CZ" sz="2000" dirty="0"/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sz="2000" b="1" u="sng" dirty="0"/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>
            <a:extLst>
              <a:ext uri="{FF2B5EF4-FFF2-40B4-BE49-F238E27FC236}">
                <a16:creationId xmlns:a16="http://schemas.microsoft.com/office/drawing/2014/main" id="{D91CEE4B-254C-4BC5-9321-7D8898031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686378"/>
            <a:ext cx="8229600" cy="4921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4400" b="1" dirty="0"/>
              <a:t>Soustava soudů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121D7-38AE-444B-A1B7-15F04D769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51" y="1403927"/>
            <a:ext cx="8640762" cy="5354783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rozhodování soudů je vybudováno na </a:t>
            </a:r>
            <a:r>
              <a:rPr lang="cs-CZ" altLang="cs-CZ" sz="2400" i="1" dirty="0"/>
              <a:t>dvojinstančním principu</a:t>
            </a:r>
            <a:r>
              <a:rPr lang="cs-CZ" altLang="cs-CZ" sz="2400" dirty="0"/>
              <a:t>. </a:t>
            </a:r>
          </a:p>
          <a:p>
            <a:pPr lvl="1"/>
            <a:r>
              <a:rPr lang="cs-CZ" altLang="cs-CZ" sz="2000" dirty="0"/>
              <a:t>rozhodnutí soudu první instance je možné přezkoumat soudem druhé instance. </a:t>
            </a:r>
          </a:p>
          <a:p>
            <a:r>
              <a:rPr lang="cs-CZ" altLang="cs-CZ" sz="2400" dirty="0"/>
              <a:t>dále je možné využit mimořádných opravných prostředků, které jsou doplňkové a umožňují odstranění mimořádně závažných chyb</a:t>
            </a:r>
          </a:p>
          <a:p>
            <a:r>
              <a:rPr lang="cs-CZ" altLang="cs-CZ" sz="2400" dirty="0"/>
              <a:t>celá soudní soustava pak má 4 stupně.</a:t>
            </a:r>
          </a:p>
          <a:p>
            <a:r>
              <a:rPr lang="cs-CZ" altLang="cs-CZ" sz="2400" dirty="0"/>
              <a:t>soudnictví je v moderním státě funkcí státu a přebírá na sebe funkci ochrany a vylučuje, aby kromě zákonem vymezených případů byla plněna někým jiným, nebo dokonce svémocí stran sporu.</a:t>
            </a:r>
          </a:p>
          <a:p>
            <a:pPr lvl="1"/>
            <a:r>
              <a:rPr lang="cs-CZ" altLang="cs-CZ" sz="2000" dirty="0"/>
              <a:t>výjimkou je </a:t>
            </a:r>
            <a:r>
              <a:rPr lang="cs-CZ" altLang="cs-CZ" sz="2000" b="1" i="1" dirty="0"/>
              <a:t>rozhodčí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>
            <a:extLst>
              <a:ext uri="{FF2B5EF4-FFF2-40B4-BE49-F238E27FC236}">
                <a16:creationId xmlns:a16="http://schemas.microsoft.com/office/drawing/2014/main" id="{D114951D-9AE2-419E-8879-E21D4CF2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792163"/>
          </a:xfrm>
        </p:spPr>
        <p:txBody>
          <a:bodyPr/>
          <a:lstStyle/>
          <a:p>
            <a:r>
              <a:rPr lang="cs-CZ" altLang="cs-CZ"/>
              <a:t>Moc soudní – soustava soudů</a:t>
            </a:r>
          </a:p>
        </p:txBody>
      </p:sp>
      <p:pic>
        <p:nvPicPr>
          <p:cNvPr id="115715" name="Zástupný symbol pro obsah 3" descr="OPU_soustava_soudu">
            <a:extLst>
              <a:ext uri="{FF2B5EF4-FFF2-40B4-BE49-F238E27FC236}">
                <a16:creationId xmlns:a16="http://schemas.microsoft.com/office/drawing/2014/main" id="{E3501605-810F-45F3-B3F4-FAEDCB5405BA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4836" y="981075"/>
            <a:ext cx="5614987" cy="5876925"/>
          </a:xfrm>
        </p:spPr>
      </p:pic>
      <p:sp>
        <p:nvSpPr>
          <p:cNvPr id="115716" name="TextovéPole 1">
            <a:extLst>
              <a:ext uri="{FF2B5EF4-FFF2-40B4-BE49-F238E27FC236}">
                <a16:creationId xmlns:a16="http://schemas.microsoft.com/office/drawing/2014/main" id="{1437B141-E70D-4D6F-B381-7FD937A82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6" y="5116514"/>
            <a:ext cx="1057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odvolání</a:t>
            </a:r>
          </a:p>
        </p:txBody>
      </p:sp>
      <p:sp>
        <p:nvSpPr>
          <p:cNvPr id="115717" name="TextovéPole 2">
            <a:extLst>
              <a:ext uri="{FF2B5EF4-FFF2-40B4-BE49-F238E27FC236}">
                <a16:creationId xmlns:a16="http://schemas.microsoft.com/office/drawing/2014/main" id="{929C5FE1-F3DA-4B60-A424-000AC8E30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9464" y="3760789"/>
            <a:ext cx="1057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odvolání</a:t>
            </a:r>
          </a:p>
        </p:txBody>
      </p:sp>
      <p:sp>
        <p:nvSpPr>
          <p:cNvPr id="115718" name="TextovéPole 3">
            <a:extLst>
              <a:ext uri="{FF2B5EF4-FFF2-40B4-BE49-F238E27FC236}">
                <a16:creationId xmlns:a16="http://schemas.microsoft.com/office/drawing/2014/main" id="{1FE14264-08F3-46A1-8B01-154F5FF4C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0" y="2192338"/>
            <a:ext cx="14287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dovolání</a:t>
            </a:r>
          </a:p>
          <a:p>
            <a:r>
              <a:rPr lang="cs-CZ" altLang="cs-CZ"/>
              <a:t>a další mimořádné opravné prostředky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>
            <a:extLst>
              <a:ext uri="{FF2B5EF4-FFF2-40B4-BE49-F238E27FC236}">
                <a16:creationId xmlns:a16="http://schemas.microsoft.com/office/drawing/2014/main" id="{B1336251-EA77-416E-A515-3DA88E53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Nejvyšší soud ČR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3F16710F-83C0-4A1F-A968-7220C38F0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hlavním úkolem je zajišťování jednoty a zákonnosti rozhodovací praxe českých soudů v trestním řízení a v občanském soudním řízení</a:t>
            </a:r>
          </a:p>
          <a:p>
            <a:r>
              <a:rPr lang="cs-CZ" altLang="cs-CZ" sz="2400" dirty="0"/>
              <a:t>rozhoduje o mimořádných opravných prostředcích proti rozhodnutím soudů nižších stupňů a zaujímáním sjednocujících stanovisek</a:t>
            </a:r>
          </a:p>
          <a:p>
            <a:r>
              <a:rPr lang="cs-CZ" altLang="cs-CZ" sz="2400" dirty="0"/>
              <a:t>sídlí v Brně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>
            <a:extLst>
              <a:ext uri="{FF2B5EF4-FFF2-40B4-BE49-F238E27FC236}">
                <a16:creationId xmlns:a16="http://schemas.microsoft.com/office/drawing/2014/main" id="{A4244FC5-F77F-48BA-9499-08C64212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Nejvyšší správní soud ČR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707C51A6-D48C-4048-ADC5-F47B5F07A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314162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nevyšší soudní orgán ve věcech správního soudnictví</a:t>
            </a:r>
          </a:p>
          <a:p>
            <a:r>
              <a:rPr lang="cs-CZ" altLang="cs-CZ" sz="2800" dirty="0"/>
              <a:t>rozhoduje o pravomocných rozhodnutích krajských soudů ve věcech správního soudnictví</a:t>
            </a:r>
          </a:p>
          <a:p>
            <a:r>
              <a:rPr lang="cs-CZ" altLang="cs-CZ" sz="2800" dirty="0"/>
              <a:t>dále rozhoduje ve věcech volebních, o rozpuštění politických stran a hnutí a některé kompetenční spory mezi orgány veřejné správy</a:t>
            </a:r>
          </a:p>
          <a:p>
            <a:r>
              <a:rPr lang="cs-CZ" altLang="cs-CZ" sz="2800" dirty="0"/>
              <a:t>sídlí v Brně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>
            <a:extLst>
              <a:ext uri="{FF2B5EF4-FFF2-40B4-BE49-F238E27FC236}">
                <a16:creationId xmlns:a16="http://schemas.microsoft.com/office/drawing/2014/main" id="{9E0591E9-DF97-4BCB-B5D4-3E656AE5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Ústavní soud ČR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B48736F2-1E40-43D8-A096-900071848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9491"/>
            <a:ext cx="8596668" cy="4341871"/>
          </a:xfrm>
        </p:spPr>
        <p:txBody>
          <a:bodyPr>
            <a:normAutofit/>
          </a:bodyPr>
          <a:lstStyle/>
          <a:p>
            <a:r>
              <a:rPr lang="cs-CZ" altLang="cs-CZ" sz="2400" dirty="0"/>
              <a:t>je složen z 15 soudců jmenovaných na dobu 10 let</a:t>
            </a:r>
          </a:p>
          <a:p>
            <a:r>
              <a:rPr lang="cs-CZ" altLang="cs-CZ" sz="2400" dirty="0"/>
              <a:t>soudce navrhuje prezident republiky, jeho návrh musí schválit Senát</a:t>
            </a:r>
          </a:p>
          <a:p>
            <a:r>
              <a:rPr lang="cs-CZ" altLang="cs-CZ" sz="2400" dirty="0"/>
              <a:t>soudcem se může stát pouze bezúhonný občan, starší 40 let, má vysokoškolské právnické vzdělání a byl nejméně 10 let činný v právnické profesi</a:t>
            </a:r>
          </a:p>
          <a:p>
            <a:r>
              <a:rPr lang="cs-CZ" altLang="cs-CZ" sz="2400" dirty="0"/>
              <a:t>soudce není možné trestně stíhat bez souhlasu Senátu, pokud senát souhlas odepře, je stíhání navždy zastaveno  </a:t>
            </a:r>
          </a:p>
          <a:p>
            <a:r>
              <a:rPr lang="cs-CZ" altLang="cs-CZ" sz="2400" dirty="0"/>
              <a:t>sídlí v Brně, současný předseda: Pavel Rychetský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0F98A-AC93-4688-A7FC-4195A85E1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726"/>
          </a:xfrm>
        </p:spPr>
        <p:txBody>
          <a:bodyPr/>
          <a:lstStyle/>
          <a:p>
            <a:r>
              <a:rPr lang="cs-CZ" dirty="0"/>
              <a:t>Základní pojetí oddělení 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2524B-BFC7-4731-9C98-9F29BBAAE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42874"/>
            <a:ext cx="9345555" cy="5326603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Dělu moci na výkonnou, zákonodárnou a soudní první nastínil Ch. L. </a:t>
            </a:r>
            <a:r>
              <a:rPr lang="cs-CZ" altLang="cs-CZ" sz="2400" dirty="0" err="1"/>
              <a:t>Montesquieu</a:t>
            </a:r>
            <a:endParaRPr lang="cs-CZ" altLang="cs-CZ" sz="2400" dirty="0"/>
          </a:p>
          <a:p>
            <a:r>
              <a:rPr lang="cs-CZ" sz="2400" dirty="0"/>
              <a:t>forma vlády v moderních republikách (státech) je vybudována na tripartitě moci – jádrem je vztah mezi mocí zákonodárnou a výkonnou</a:t>
            </a:r>
          </a:p>
          <a:p>
            <a:r>
              <a:rPr lang="cs-CZ" sz="2400" dirty="0"/>
              <a:t>oddělení zákonodárné moci od moci výkonné a soudní – zaručeno </a:t>
            </a:r>
            <a:r>
              <a:rPr lang="cs-CZ" sz="2400" dirty="0" err="1"/>
              <a:t>inkompabilitou</a:t>
            </a:r>
            <a:r>
              <a:rPr lang="cs-CZ" sz="2400" dirty="0"/>
              <a:t> (neslučitelností) funkcí</a:t>
            </a:r>
          </a:p>
          <a:p>
            <a:pPr lvl="1"/>
            <a:r>
              <a:rPr lang="cs-CZ" altLang="cs-CZ" sz="2200" dirty="0"/>
              <a:t>výjimkou je poslanec (senátor) – ministr nebo předseda vlády</a:t>
            </a:r>
          </a:p>
          <a:p>
            <a:endParaRPr lang="cs-CZ" sz="2400" dirty="0"/>
          </a:p>
          <a:p>
            <a:endParaRPr lang="cs-CZ" altLang="cs-CZ" sz="24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Nadpis 1">
            <a:extLst>
              <a:ext uri="{FF2B5EF4-FFF2-40B4-BE49-F238E27FC236}">
                <a16:creationId xmlns:a16="http://schemas.microsoft.com/office/drawing/2014/main" id="{18A067E3-8B80-448A-A255-DD93307CB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Ústavní soud ČR</a:t>
            </a:r>
          </a:p>
        </p:txBody>
      </p:sp>
      <p:sp>
        <p:nvSpPr>
          <p:cNvPr id="72707" name="Zástupný symbol pro obsah 2">
            <a:extLst>
              <a:ext uri="{FF2B5EF4-FFF2-40B4-BE49-F238E27FC236}">
                <a16:creationId xmlns:a16="http://schemas.microsoft.com/office/drawing/2014/main" id="{01C25676-A380-48ED-819E-867554685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000" dirty="0"/>
              <a:t>Úkolem Ústavního soudu České republiky je dbát na ochranu ústavnosti. </a:t>
            </a:r>
          </a:p>
          <a:p>
            <a:pPr marL="0" indent="0">
              <a:buNone/>
              <a:defRPr/>
            </a:pPr>
            <a:r>
              <a:rPr lang="cs-CZ" sz="2000" dirty="0"/>
              <a:t>Ústavní mimo jiné soud rozhoduje: </a:t>
            </a:r>
          </a:p>
          <a:p>
            <a:pPr>
              <a:defRPr/>
            </a:pPr>
            <a:r>
              <a:rPr lang="cs-CZ" sz="2000" dirty="0"/>
              <a:t>o zrušení zákonů nebo jejich jednotlivých ustanovení, jsou-li v rozporu s ústavním pořádkem,</a:t>
            </a:r>
          </a:p>
          <a:p>
            <a:pPr>
              <a:defRPr/>
            </a:pPr>
            <a:r>
              <a:rPr lang="cs-CZ" sz="2000" dirty="0"/>
              <a:t>o ústavní stížnosti proti pravomocnému rozhodnutí a jinému zásahu orgánů veřejné moci do ústavně zaručených základních práv a svobod,</a:t>
            </a:r>
          </a:p>
          <a:p>
            <a:pPr>
              <a:defRPr/>
            </a:pPr>
            <a:r>
              <a:rPr lang="cs-CZ" sz="2000" dirty="0"/>
              <a:t>o ústavní žalobě Senátu proti prezidentu republiky podle čl. 65 odst. 2 Ústavy,</a:t>
            </a:r>
          </a:p>
          <a:p>
            <a:pPr>
              <a:defRPr/>
            </a:pPr>
            <a:r>
              <a:rPr lang="cs-CZ" sz="2000" dirty="0"/>
              <a:t>o návrhu prezidenta republiky na zrušení usnesení Poslanecké sněmovny a Senátu podle čl. 66 Ústavy,</a:t>
            </a:r>
          </a:p>
          <a:p>
            <a:pPr>
              <a:defRPr/>
            </a:pPr>
            <a:r>
              <a:rPr lang="cs-CZ" sz="2000" dirty="0"/>
              <a:t>o souladu mezinárodní smlouvy podle čl. 10a a čl. 49 s ústavním pořádkem, a to před její ratifikací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F2DBB-6280-45FE-8D64-37502239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255"/>
          </a:xfrm>
        </p:spPr>
        <p:txBody>
          <a:bodyPr/>
          <a:lstStyle/>
          <a:p>
            <a:r>
              <a:rPr lang="cs-CZ" dirty="0"/>
              <a:t>Principy zaručující rovnováhu 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AC422-ACEC-450F-9CC6-ECB0E2014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4683617"/>
          </a:xfrm>
        </p:spPr>
        <p:txBody>
          <a:bodyPr/>
          <a:lstStyle/>
          <a:p>
            <a:r>
              <a:rPr lang="cs-CZ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zákonodárná moc vydává právní normy obsažené v prvotních pramenech práva</a:t>
            </a:r>
          </a:p>
          <a:p>
            <a:pPr lvl="1"/>
            <a:r>
              <a:rPr lang="cs-CZ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nepřípustná delegace zákonodárné pravomoci na orgány výkonné a soudní moci</a:t>
            </a:r>
          </a:p>
          <a:p>
            <a:r>
              <a:rPr lang="cs-CZ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výkonná moc může pozastavovat návrhy zákonů</a:t>
            </a:r>
          </a:p>
          <a:p>
            <a:r>
              <a:rPr lang="cs-CZ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soudní moc působí vůči zákonodárné jako kontrola ústavnosti, vůči výkonné moci jako kontrola jejich konkrétních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1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>
            <a:extLst>
              <a:ext uri="{FF2B5EF4-FFF2-40B4-BE49-F238E27FC236}">
                <a16:creationId xmlns:a16="http://schemas.microsoft.com/office/drawing/2014/main" id="{5C6D5139-3E01-45A7-97A5-0364D157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zákonodárná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2C09F5-18F7-4F1E-8BB5-FB1E02A70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8509"/>
            <a:ext cx="8596668" cy="469285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2800" dirty="0"/>
              <a:t>moc zákonodárnou vykonává parlament</a:t>
            </a:r>
          </a:p>
          <a:p>
            <a:pPr>
              <a:defRPr/>
            </a:pPr>
            <a:r>
              <a:rPr lang="cs-CZ" sz="2800" b="1" dirty="0"/>
              <a:t>parlament ČR </a:t>
            </a:r>
            <a:r>
              <a:rPr lang="cs-CZ" sz="2800" dirty="0"/>
              <a:t>se skládá ze dvou komor: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r>
              <a:rPr lang="cs-CZ" sz="2800" b="1" i="1" u="sng" dirty="0"/>
              <a:t>Poslanecká sněmovna</a:t>
            </a:r>
          </a:p>
          <a:p>
            <a:pPr>
              <a:defRPr/>
            </a:pPr>
            <a:r>
              <a:rPr lang="cs-CZ" sz="2800" dirty="0"/>
              <a:t>200 poslanců, voleni na 4 roky, starší než 21 let</a:t>
            </a:r>
          </a:p>
          <a:p>
            <a:pPr>
              <a:defRPr/>
            </a:pPr>
            <a:r>
              <a:rPr lang="cs-CZ" sz="2800" dirty="0"/>
              <a:t>schopnost usnášení je za přítomnosti 1/3 poslanců, přijetí zákona nadpoloviční většina přítomných</a:t>
            </a:r>
          </a:p>
          <a:p>
            <a:pPr>
              <a:defRPr/>
            </a:pPr>
            <a:r>
              <a:rPr lang="cs-CZ" sz="2800" dirty="0"/>
              <a:t>přijetí zákona ústavního nebo mezinárodní smlouvy je nutná 3/5 většina všech poslanců (tedy 120)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dpis 1">
            <a:extLst>
              <a:ext uri="{FF2B5EF4-FFF2-40B4-BE49-F238E27FC236}">
                <a16:creationId xmlns:a16="http://schemas.microsoft.com/office/drawing/2014/main" id="{683B4544-B973-4184-91C8-F7443493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zákonodárná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B28FC-5564-47B3-9A43-2D83CD7E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4683617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3200" b="1" i="1" u="sng" dirty="0"/>
              <a:t>Senát</a:t>
            </a:r>
          </a:p>
          <a:p>
            <a:pPr>
              <a:defRPr/>
            </a:pPr>
            <a:r>
              <a:rPr lang="cs-CZ" sz="2400" dirty="0"/>
              <a:t>81 senátorů, voleni na 6 let, každé 2 roky se vymění 1/3 senátorů</a:t>
            </a:r>
          </a:p>
          <a:p>
            <a:pPr>
              <a:defRPr/>
            </a:pPr>
            <a:r>
              <a:rPr lang="cs-CZ" sz="2400" dirty="0"/>
              <a:t>starší 40 let</a:t>
            </a:r>
          </a:p>
          <a:p>
            <a:pPr>
              <a:defRPr/>
            </a:pPr>
            <a:r>
              <a:rPr lang="cs-CZ" sz="2400" dirty="0"/>
              <a:t>senát nemusí projednávat všechny návrhy zákonů</a:t>
            </a:r>
          </a:p>
          <a:p>
            <a:pPr>
              <a:defRPr/>
            </a:pPr>
            <a:r>
              <a:rPr lang="cs-CZ" sz="2400" dirty="0"/>
              <a:t>nevyjádří-li se k návrhu zákona do 30 dnů je návrh zákona přijat</a:t>
            </a:r>
          </a:p>
          <a:p>
            <a:pPr>
              <a:defRPr/>
            </a:pPr>
            <a:r>
              <a:rPr lang="cs-CZ" sz="2400" dirty="0"/>
              <a:t>senát nelze rozpustit</a:t>
            </a:r>
          </a:p>
          <a:p>
            <a:pPr>
              <a:defRPr/>
            </a:pPr>
            <a:r>
              <a:rPr lang="cs-CZ" sz="2400" dirty="0"/>
              <a:t>je-li poslanecká sněmovna rozpuštěna přísluší senátu přijímat </a:t>
            </a:r>
            <a:r>
              <a:rPr lang="cs-CZ" sz="2400" b="1" dirty="0"/>
              <a:t>zákonná opatření</a:t>
            </a:r>
            <a:r>
              <a:rPr lang="cs-CZ" sz="2400" dirty="0"/>
              <a:t> ve věcech, která nesnesou odkladu a vyžadovali by jinak přijetí zákona.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>
            <a:extLst>
              <a:ext uri="{FF2B5EF4-FFF2-40B4-BE49-F238E27FC236}">
                <a16:creationId xmlns:a16="http://schemas.microsoft.com/office/drawing/2014/main" id="{089E1084-2C67-41E2-A6F9-5431D297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zákonodárná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BC309A-3DF0-462A-ADEC-B42D0BCBC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3927"/>
            <a:ext cx="8596668" cy="46374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Přijaté zákony podepisuje: předseda poslanecké sněmovny, prezident, premiér.</a:t>
            </a:r>
          </a:p>
          <a:p>
            <a:pPr>
              <a:defRPr/>
            </a:pPr>
            <a:r>
              <a:rPr lang="cs-CZ" sz="2000" dirty="0"/>
              <a:t>Zákony nabývající platnosti vyhlášením ve Sbírce zákonů ČR.  </a:t>
            </a:r>
          </a:p>
          <a:p>
            <a:pPr>
              <a:defRPr/>
            </a:pPr>
            <a:r>
              <a:rPr lang="cs-CZ" sz="2000" dirty="0"/>
              <a:t>Zákonodárnou iniciativu mají poslanec, skupina poslanců, Senát, vláda, krajské zastupitelstvo. Návrhy zákonů se podávají do poslanecké sněmovny, kde se projednávají ve výborech. </a:t>
            </a:r>
          </a:p>
          <a:p>
            <a:pPr marL="0" indent="0">
              <a:buNone/>
              <a:defRPr/>
            </a:pPr>
            <a:r>
              <a:rPr lang="cs-CZ" sz="2000" b="1" i="1" u="sng" dirty="0"/>
              <a:t>Poslanecká imunita:</a:t>
            </a:r>
            <a:endParaRPr lang="cs-CZ" sz="2000" b="1" dirty="0"/>
          </a:p>
          <a:p>
            <a:pPr>
              <a:defRPr/>
            </a:pPr>
            <a:r>
              <a:rPr lang="cs-CZ" sz="2000" dirty="0"/>
              <a:t>Poslance (senátora) nelze trestně stíhat bez poslanecké komory a odepře-li tato souhlas, je stíhání na dobu výkonu mandátu znemožněno.</a:t>
            </a:r>
          </a:p>
          <a:p>
            <a:pPr marL="0" indent="0">
              <a:buNone/>
              <a:defRPr/>
            </a:pPr>
            <a:r>
              <a:rPr lang="cs-CZ" sz="2000" b="1" i="1" u="sng" dirty="0"/>
              <a:t>Právo interpelace:</a:t>
            </a:r>
          </a:p>
          <a:p>
            <a:pPr>
              <a:defRPr/>
            </a:pPr>
            <a:r>
              <a:rPr lang="cs-CZ" sz="2000" dirty="0"/>
              <a:t>Každý poslanec má právo klást vládě nebo jiným členům otázky ve věcech jejich působnosti a právo dostat odpověď do 30 dnů ode dne interpelace. Senátoři ne!</a:t>
            </a:r>
          </a:p>
          <a:p>
            <a:pPr marL="0" indent="0">
              <a:buNone/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>
            <a:extLst>
              <a:ext uri="{FF2B5EF4-FFF2-40B4-BE49-F238E27FC236}">
                <a16:creationId xmlns:a16="http://schemas.microsoft.com/office/drawing/2014/main" id="{571C68E7-B397-4D9D-BD1A-B07E09F83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752" y="186457"/>
            <a:ext cx="8229600" cy="720725"/>
          </a:xfrm>
        </p:spPr>
        <p:txBody>
          <a:bodyPr/>
          <a:lstStyle/>
          <a:p>
            <a:pPr algn="ctr"/>
            <a:r>
              <a:rPr lang="cs-CZ" altLang="cs-CZ" sz="4000" dirty="0">
                <a:solidFill>
                  <a:schemeClr val="tx1"/>
                </a:solidFill>
              </a:rPr>
              <a:t>Postup přijímání běžných zákonů</a:t>
            </a:r>
          </a:p>
        </p:txBody>
      </p:sp>
      <p:pic>
        <p:nvPicPr>
          <p:cNvPr id="103427" name="Zástupný symbol pro obsah 4">
            <a:extLst>
              <a:ext uri="{FF2B5EF4-FFF2-40B4-BE49-F238E27FC236}">
                <a16:creationId xmlns:a16="http://schemas.microsoft.com/office/drawing/2014/main" id="{DC07A45E-B528-4494-8B28-41C86A1BA0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" t="2396" r="1695" b="12607"/>
          <a:stretch>
            <a:fillRect/>
          </a:stretch>
        </p:blipFill>
        <p:spPr>
          <a:xfrm>
            <a:off x="742807" y="836615"/>
            <a:ext cx="8876083" cy="583492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1">
            <a:extLst>
              <a:ext uri="{FF2B5EF4-FFF2-40B4-BE49-F238E27FC236}">
                <a16:creationId xmlns:a16="http://schemas.microsoft.com/office/drawing/2014/main" id="{45201095-3EA5-4A0F-BAEF-2AF8AD023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806" y="260350"/>
            <a:ext cx="8229600" cy="720725"/>
          </a:xfrm>
        </p:spPr>
        <p:txBody>
          <a:bodyPr/>
          <a:lstStyle/>
          <a:p>
            <a:pPr algn="ctr"/>
            <a:r>
              <a:rPr lang="cs-CZ" altLang="cs-CZ" sz="4000" dirty="0">
                <a:solidFill>
                  <a:schemeClr val="tx1"/>
                </a:solidFill>
              </a:rPr>
              <a:t>Postup přijímání ústavních zákonů</a:t>
            </a:r>
          </a:p>
        </p:txBody>
      </p:sp>
      <p:pic>
        <p:nvPicPr>
          <p:cNvPr id="104451" name="Zástupný symbol pro obsah 3">
            <a:extLst>
              <a:ext uri="{FF2B5EF4-FFF2-40B4-BE49-F238E27FC236}">
                <a16:creationId xmlns:a16="http://schemas.microsoft.com/office/drawing/2014/main" id="{0D5E46AA-D50E-429F-B0C1-BD184BF8DD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7" t="4321" r="5132" b="15889"/>
          <a:stretch>
            <a:fillRect/>
          </a:stretch>
        </p:blipFill>
        <p:spPr>
          <a:xfrm>
            <a:off x="785669" y="1175038"/>
            <a:ext cx="8569325" cy="554513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>
            <a:extLst>
              <a:ext uri="{FF2B5EF4-FFF2-40B4-BE49-F238E27FC236}">
                <a16:creationId xmlns:a16="http://schemas.microsoft.com/office/drawing/2014/main" id="{8EC78DF1-73A2-4854-825E-55FD79526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Moc výkonná - prezident</a:t>
            </a:r>
          </a:p>
        </p:txBody>
      </p:sp>
      <p:sp>
        <p:nvSpPr>
          <p:cNvPr id="105475" name="Zástupný symbol pro obsah 2">
            <a:extLst>
              <a:ext uri="{FF2B5EF4-FFF2-40B4-BE49-F238E27FC236}">
                <a16:creationId xmlns:a16="http://schemas.microsoft.com/office/drawing/2014/main" id="{9C533262-18FF-4403-BF79-335FDD5E8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4691"/>
            <a:ext cx="8596668" cy="4646671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sz="3000" dirty="0"/>
              <a:t>volen přímo občany na 5 let, max. 2 x za sebou</a:t>
            </a:r>
          </a:p>
          <a:p>
            <a:r>
              <a:rPr lang="cs-CZ" altLang="cs-CZ" sz="3000" dirty="0"/>
              <a:t>není z výkonu své funkce odpovědný, musí být starší než 40 let, občan ČR (volitelný do senátu)</a:t>
            </a:r>
          </a:p>
          <a:p>
            <a:r>
              <a:rPr lang="cs-CZ" altLang="cs-CZ" sz="3000" dirty="0"/>
              <a:t>zvolený prezident složí slib do rukou předsedy Senátu</a:t>
            </a:r>
          </a:p>
          <a:p>
            <a:r>
              <a:rPr lang="cs-CZ" altLang="cs-CZ" sz="3000" dirty="0"/>
              <a:t>prezident má </a:t>
            </a:r>
            <a:r>
              <a:rPr lang="cs-CZ" altLang="cs-CZ" sz="3000" b="1" dirty="0"/>
              <a:t>zvláštní ústavní ochranu</a:t>
            </a:r>
            <a:r>
              <a:rPr lang="cs-CZ" altLang="cs-CZ" sz="3000" dirty="0"/>
              <a:t>: nelze ho trestně stíhat, ani pro přestupek</a:t>
            </a:r>
          </a:p>
          <a:p>
            <a:r>
              <a:rPr lang="cs-CZ" sz="3200" dirty="0"/>
              <a:t>může být stíhán jen pro velezradu nebo pro hrubé porušení Ústavy nebo jiné součásti ústavního pořádku – článek 65</a:t>
            </a:r>
            <a:endParaRPr lang="cs-CZ" altLang="cs-CZ" sz="3000" dirty="0"/>
          </a:p>
          <a:p>
            <a:r>
              <a:rPr lang="cs-CZ" altLang="cs-CZ" sz="3000" dirty="0"/>
              <a:t>Uvolní-li se úřad prezidenta, jeho úřad vykovává  předseda PS, předseda vlády a předseda Senátu – článek 66. 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1718</TotalTime>
  <Words>1217</Words>
  <Application>Microsoft Office PowerPoint</Application>
  <PresentationFormat>Širokoúhlá obrazovka</PresentationFormat>
  <Paragraphs>137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Trebuchet MS</vt:lpstr>
      <vt:lpstr>Verdana</vt:lpstr>
      <vt:lpstr>Wingdings 3</vt:lpstr>
      <vt:lpstr>Fazeta</vt:lpstr>
      <vt:lpstr>Dělba moci</vt:lpstr>
      <vt:lpstr>Základní pojetí oddělení mocí</vt:lpstr>
      <vt:lpstr>Principy zaručující rovnováhu mocí</vt:lpstr>
      <vt:lpstr>Moc zákonodárná</vt:lpstr>
      <vt:lpstr>Moc zákonodárná</vt:lpstr>
      <vt:lpstr>Moc zákonodárná</vt:lpstr>
      <vt:lpstr>Postup přijímání běžných zákonů</vt:lpstr>
      <vt:lpstr>Postup přijímání ústavních zákonů</vt:lpstr>
      <vt:lpstr>Moc výkonná - prezident</vt:lpstr>
      <vt:lpstr>Moc výkonná - prezident</vt:lpstr>
      <vt:lpstr>Moc výkonná – prezidenti ČSR a ČR</vt:lpstr>
      <vt:lpstr>Moc výkonná - vláda</vt:lpstr>
      <vt:lpstr>Moc výkonná - vláda</vt:lpstr>
      <vt:lpstr>Moc soudní </vt:lpstr>
      <vt:lpstr>Soustava soudů v ČR</vt:lpstr>
      <vt:lpstr>Moc soudní – soustava soudů</vt:lpstr>
      <vt:lpstr>Nejvyšší soud ČR</vt:lpstr>
      <vt:lpstr>Nejvyšší správní soud ČR</vt:lpstr>
      <vt:lpstr>Ústavní soud ČR</vt:lpstr>
      <vt:lpstr>Ústavní soud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Volby a volební systémy</dc:title>
  <dc:creator>Michal Škerle</dc:creator>
  <cp:lastModifiedBy>Michal Škerle</cp:lastModifiedBy>
  <cp:revision>10</cp:revision>
  <dcterms:created xsi:type="dcterms:W3CDTF">2021-10-04T08:25:01Z</dcterms:created>
  <dcterms:modified xsi:type="dcterms:W3CDTF">2021-11-30T09:59:53Z</dcterms:modified>
</cp:coreProperties>
</file>