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70" r:id="rId9"/>
    <p:sldId id="271" r:id="rId10"/>
    <p:sldId id="272" r:id="rId11"/>
    <p:sldId id="273" r:id="rId12"/>
    <p:sldId id="274" r:id="rId13"/>
    <p:sldId id="275" r:id="rId14"/>
    <p:sldId id="290" r:id="rId15"/>
    <p:sldId id="2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54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66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70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9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2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4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4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0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8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3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4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7F4B-F3EA-47DB-9DD2-F8F04703063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86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392A3-94ED-48CF-AEFB-3BBB9B23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373780" cy="1646302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Volby a volební systémy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11232-25C6-486C-ACB4-ABE816F433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51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170BF66-6501-4750-B043-5D88BF02A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Volební právo zastupitelstvo kraje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04ED7B6-9E38-4A06-B040-35490EB64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4 roky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POČET MANDÁTŮ: různé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poměrný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B273DA-5599-4418-A4DF-544B6F4B2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Volební právo zastupitelstvo obce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02F4A05-4B27-4F59-94B1-0916A780A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18 let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4 roky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POČET MANDÁTŮ: různé 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poměrný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ZVLÁŠTNOST: volební systém umožňuje tzv. panašování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5ED4F2F-D1EB-4DF8-905F-7700BD78D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Volební právo pro volbu prezidenta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31A48BC-B930-4878-B403-9B7C0BFC0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40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5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většinový (od 2013)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A29BFCD-D5A9-41C9-9433-28A804774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Volební právo volby do Evropského parlamentu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39392FE-2AB3-4A47-A20C-B53C060C1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21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5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POČET MANDÁTŮ: nyní 21 (počet se může měnit)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poměrný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F5E91BA-0A38-4EC9-A6B0-CC2365C04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Volební systém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5AAD953-F24A-4A09-AA90-98947631C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455938"/>
            <a:ext cx="8596668" cy="50513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Konkrétní způsob, jakým se ve volbách určuje obsazení jednotlivých funkcí, jež jsou voleny, na základě hlasů voličů</a:t>
            </a:r>
          </a:p>
          <a:p>
            <a:pPr>
              <a:lnSpc>
                <a:spcPct val="80000"/>
              </a:lnSpc>
            </a:pP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Zahrnuje samotný způsob jakým volič volí (smí volit) a způsob přidělování volených funkcí kandidátům na základě voliči přidělených hlasů</a:t>
            </a:r>
          </a:p>
          <a:p>
            <a:pPr>
              <a:lnSpc>
                <a:spcPct val="80000"/>
              </a:lnSpc>
            </a:pP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 dnešních demokraciích jsou dnes vedle tradičních</a:t>
            </a:r>
            <a: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většinových</a:t>
            </a: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(majoritních) systémů a novějších</a:t>
            </a:r>
            <a: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poměrných </a:t>
            </a: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(proporčních) systémů rozšířeny systémy </a:t>
            </a:r>
            <a: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smíšené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0FFC61B-E7FA-4041-800F-D808E54FA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 všech voleb v ČR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AB6A8B6-1C43-43D9-933C-DE9AF985D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5400" dirty="0">
                <a:latin typeface="Calibri" panose="020F0502020204030204" pitchFamily="34" charset="0"/>
                <a:cs typeface="Calibri" panose="020F0502020204030204" pitchFamily="34" charset="0"/>
              </a:rPr>
              <a:t>www.volby.cz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0F98A-AC93-4688-A7FC-4195A85E1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představují volby?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2524B-BFC7-4731-9C98-9F29BBAAE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45555" cy="440888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Volby = demokracie v praxi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Jsou hlavním mechanismem zastupitelské demokracie, kterým občané vybírají vládnoucí politiky a podílejí se na chodu země 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Občané delegují svého zástupce a předávají mu některé své pravomoci, vybírají jej při hlasování 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Vítěz voleb získá právo rozhodovat o zásadních věcech dotýkajících se všech obyvatel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Demokratické volby jsou založené na principu přirozené výměny garnitury u moci bez nutnosti prolévání krve a násilí</a:t>
            </a:r>
          </a:p>
        </p:txBody>
      </p:sp>
    </p:spTree>
    <p:extLst>
      <p:ext uri="{BB962C8B-B14F-4D97-AF65-F5344CB8AC3E}">
        <p14:creationId xmlns:p14="http://schemas.microsoft.com/office/powerpoint/2010/main" val="38475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911BE-08D6-48DB-96D7-9D77BF53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voleb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5A3CB-EA60-4D12-B0EE-873CD3EEA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Nábor politiků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Sestavování vlád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Zajišťování reprezentativnosti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Ovlivňování politické linie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Výchova voličů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Legitimizování moci/vládnutí</a:t>
            </a:r>
          </a:p>
          <a:p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funkce zpětné vazby (podle vládnutí preference v dalších volbách)</a:t>
            </a:r>
          </a:p>
          <a:p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5856F-AE60-4BC9-87DB-339AEF8AF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Politický pluralismus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88801E-D6E0-4EB1-BEBD-82E6ADB6F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Existence spektra politických hodnot, hnutí i filozofií</a:t>
            </a:r>
          </a:p>
          <a:p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Systém založen na volné soutěži více politických stran</a:t>
            </a:r>
          </a:p>
          <a:p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Organizované skupiny tlumočí zájmy veřejnosti </a:t>
            </a:r>
            <a:endParaRPr lang="en-GB" alt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68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70E29-A6BA-4DB5-B9FD-710390CE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Zastupitelská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E8F4E-7AA7-4653-9A45-44D8CB51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 způsob vlády založený na principu volby zastupitelů lidu v přímých volbách</a:t>
            </a:r>
          </a:p>
          <a:p>
            <a:r>
              <a:rPr lang="cs-CZ" alt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Liší se od autokracie (vláda úzké skupiny lidí) či přímé demokracie (referendum, plebiscit)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72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9882F-5F97-4696-B3D7-78DBA57F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Volební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E4F3E1-6E47-4989-B42D-D48FBEEDB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24296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Co dělá volby demokratickými?</a:t>
            </a:r>
          </a:p>
          <a:p>
            <a:endParaRPr lang="cs-CZ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všeobecné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svéprávný občan od určitého věku smí volit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bez ohledu na původ, pohlaví, náboženské přesvědčení, rasu a podobně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rovné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hlas váží stejně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neexistují privilegovaní voliči s větším vlivem na výsledek voleb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tajné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volič nemusí zveřejnit, komu odevzdal hlas</a:t>
            </a:r>
          </a:p>
          <a:p>
            <a:endParaRPr lang="cs-CZ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24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74D1E-FD74-4A35-8E52-3B78D0252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právo v ČR – druhy voleb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78E72-083F-429A-9D1F-7E106CEB7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Parlament České republiky </a:t>
            </a:r>
          </a:p>
          <a:p>
            <a:pPr lvl="1"/>
            <a:r>
              <a:rPr lang="cs-CZ" altLang="cs-CZ" sz="2400" dirty="0"/>
              <a:t>Poslanecká sněmovna </a:t>
            </a:r>
          </a:p>
          <a:p>
            <a:pPr lvl="1"/>
            <a:r>
              <a:rPr lang="cs-CZ" altLang="cs-CZ" sz="2400" dirty="0"/>
              <a:t>Senát</a:t>
            </a:r>
          </a:p>
          <a:p>
            <a:r>
              <a:rPr lang="cs-CZ" altLang="cs-CZ" sz="2800" dirty="0"/>
              <a:t>Zastupitelstvo kraje</a:t>
            </a:r>
          </a:p>
          <a:p>
            <a:r>
              <a:rPr lang="cs-CZ" altLang="cs-CZ" sz="2800" dirty="0"/>
              <a:t>Zastupitelstvo obce</a:t>
            </a:r>
          </a:p>
          <a:p>
            <a:r>
              <a:rPr lang="cs-CZ" altLang="cs-CZ" sz="2800" dirty="0"/>
              <a:t>Volba prezidenta</a:t>
            </a:r>
          </a:p>
          <a:p>
            <a:r>
              <a:rPr lang="cs-CZ" altLang="cs-CZ" sz="2800" dirty="0"/>
              <a:t>Volby do Evropského parlamentu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52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21CE153-5EB1-4A86-87B1-4E3A05FB3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Volební právo pro Poslaneckou sněmovnu PČR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95B96BB-190C-4C38-B378-10D702DD0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21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4 roky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POČET MANDÁTŮ: 200 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poměrný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AB2E58C-4624-4EAE-8795-382840558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Volební právo pro Senát PČR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B5BE551-7E5B-438F-959C-27027F536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AKTIVNÍ VOLEBNÍ PRÁVO: 18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PASIVNÍ VOLEBNÍ PRÁVO: 40 let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OBDOBÍ: 6 let, každé 3 roky se mění 1/3 senátorů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POČET MANDÁTŮ: 81</a:t>
            </a:r>
          </a:p>
          <a:p>
            <a:r>
              <a:rPr lang="cs-CZ" alt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VOLEBNÍ SYSTÉM: většinový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509</Words>
  <Application>Microsoft Office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Fazeta</vt:lpstr>
      <vt:lpstr>Volby a volební systémy</vt:lpstr>
      <vt:lpstr>Co představují volby?</vt:lpstr>
      <vt:lpstr>Funkce voleb</vt:lpstr>
      <vt:lpstr>Politický pluralismus</vt:lpstr>
      <vt:lpstr>Zastupitelská demokracie</vt:lpstr>
      <vt:lpstr>Volební právo</vt:lpstr>
      <vt:lpstr>Volební právo v ČR – druhy voleb</vt:lpstr>
      <vt:lpstr>Volební právo pro Poslaneckou sněmovnu PČR</vt:lpstr>
      <vt:lpstr>Volební právo pro Senát PČR</vt:lpstr>
      <vt:lpstr>Volební právo zastupitelstvo kraje</vt:lpstr>
      <vt:lpstr>Volební právo zastupitelstvo obce</vt:lpstr>
      <vt:lpstr>Volební právo pro volbu prezidenta</vt:lpstr>
      <vt:lpstr>Volební právo volby do Evropského parlamentu</vt:lpstr>
      <vt:lpstr>Volební systém</vt:lpstr>
      <vt:lpstr>Výsledky všech voleb v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Volby a volební systémy</dc:title>
  <dc:creator>Michal Škerle</dc:creator>
  <cp:lastModifiedBy>Michal Škerle</cp:lastModifiedBy>
  <cp:revision>1</cp:revision>
  <dcterms:created xsi:type="dcterms:W3CDTF">2021-10-04T08:25:01Z</dcterms:created>
  <dcterms:modified xsi:type="dcterms:W3CDTF">2021-10-04T09:01:51Z</dcterms:modified>
</cp:coreProperties>
</file>