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9" r:id="rId8"/>
    <p:sldId id="264" r:id="rId9"/>
    <p:sldId id="261" r:id="rId10"/>
    <p:sldId id="262" r:id="rId11"/>
    <p:sldId id="270" r:id="rId12"/>
    <p:sldId id="263" r:id="rId13"/>
    <p:sldId id="271" r:id="rId14"/>
    <p:sldId id="272" r:id="rId15"/>
    <p:sldId id="273" r:id="rId16"/>
    <p:sldId id="274" r:id="rId17"/>
    <p:sldId id="277" r:id="rId18"/>
    <p:sldId id="280" r:id="rId19"/>
    <p:sldId id="278" r:id="rId20"/>
    <p:sldId id="279" r:id="rId21"/>
    <p:sldId id="275" r:id="rId22"/>
    <p:sldId id="276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CE2B1-2EAE-4408-9BB6-2EE3C6903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665557-A649-4E6B-ACBB-E01673172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81AD7E-BF69-4860-A0D9-87E5FACE2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BC8EF-D374-42EB-A5A9-BBBDAB4A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ABB63-644D-4539-9EC7-59623145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46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DA7D5-3C3A-4A7D-9496-8C9F0A3F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B8EF4C-61BF-46A3-AB70-504D34C8D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3D26F-AAB7-481F-BB5D-B3B772A17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670D12-8B1D-4BE1-A1E5-19559C05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8D95E5-FFA1-4FAE-B977-1B562598E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92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A2C797-7EC2-46FF-A7F0-D349E8A5A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83C63F-B83A-4917-8285-99F539F75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68CE4-9976-410F-AF1E-48234141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40BC9-273B-40AF-83D1-7D6366C8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F065E1-F3FF-4656-AE54-E5FEF350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370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8A0DE-6AA1-4D26-8CDD-943FC371A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7CBC69-6610-4429-8494-E1E27A2A7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541345-F64C-496C-AB75-4B301096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EB1425-253A-4571-8E40-D12EB1D6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3C742C-5BE4-4C59-A192-231364A0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99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EFFB1-761A-4D50-B1D8-35214DD6E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0AC58-1EFF-4D03-9BBC-C5663F5C6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FB93CC-7BAB-42F9-91C6-5103265E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C215F6-6623-4D54-82E2-15893B22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056698-7D01-4BC8-AFFC-6C7D1EED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5F283-0097-43CE-BFB5-A5F6F1148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9B311-7578-45CD-8FE9-2F1CB8FB5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EA42BB-583C-49C3-85A6-DC7E02D5A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17FF0B-C145-4213-963C-BF7E20C2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5721BD-E9CB-40AB-9A98-B8BEAE7F3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242F44-8AF6-45B8-AE87-3C0EDF42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AE8E9-5FC8-4A00-A021-F5CBCE93F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415D9D-F9D4-4C9C-A658-648388351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876FC-6D89-4CDB-A1F6-FA369EB73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8A9D44-7CB1-4A34-AC2F-608CBA14E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F63212-8F69-4AC0-9DFD-E502266AF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D05D96-1F7C-4545-96E7-C29AC077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54AF1CA-22B3-49AF-90BF-5A881AE2A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085245-E551-44C4-B598-7A7C3101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77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62122-80A2-4E0A-BD4D-FEC15C4C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024647-E4F5-4C3D-A5FB-89A7FF79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7CD512-4032-4513-98DD-A849450B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83D7724-C08C-41CE-BF59-FB9238262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24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427B19-9D1C-454D-A721-965C0F21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BE5B95-E17A-4723-95BF-B5418754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03925D-75DC-429A-975A-C81344770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9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52902-64DC-4783-85BF-686C0A98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2F3531-AE60-44B0-AEB7-55602AE9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3BBE2E-89FF-4C1B-A098-A9B06BF67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5B7D51-E1BE-454B-9519-50537C72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C4940A-BCA5-493F-A3FD-2379B3B8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9DABC1-C66E-4240-9F32-5D69D99C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44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5CAB33-C38B-4E93-BDEA-FDF33795B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548373-B869-448A-9D38-1FD9DB9DF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FB12F2-23C2-4127-96D9-61501EB80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642921-1D94-4AEF-BCF0-361D28C7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ACC88B-E0B4-4D9E-9131-F2F3B2A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A90981-7FA0-4453-BA0D-1048CB08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97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03C3580-A5BE-4EA0-9DD1-95CCB04E0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BECCA6-3241-4605-B976-8C8E95BD4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1315C3-3816-40A6-AA2C-E6E0681AC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5A3F2-B7E9-4B9F-955E-E7960512075E}" type="datetimeFigureOut">
              <a:rPr lang="cs-CZ" smtClean="0"/>
              <a:t>02.02.2022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DFF6D-FF87-45AB-9CA8-91508AFC7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757406-ED78-40A1-93E0-FE699BB9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979C3-943B-454E-95E9-7F95F2B5C31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i%C5%BEn%C3%AD_S%C3%BAd%C3%A1n#Ekonomika" TargetMode="External"/><Relationship Id="rId2" Type="http://schemas.openxmlformats.org/officeDocument/2006/relationships/hyperlink" Target="https://www.kct-tabor.cz/gymta/OhniskaSvetovychKonfliktu/Sudan/index.ht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s.wikipedia.org/wiki/Druh%C3%A1_s%C3%BAd%C3%A1nsk%C3%A1_ob%C4%8Dansk%C3%A1_v%C3%A1lka#:~:text=Druh%C3%A1%20s%C3%BAd%C3%A1nsk%C3%A1%20ob%C4%8Dansk%C3%A1%20v%C3%A1lka%20vypukla,v%C3%ADce%20ne%C5%BE%202%20miliony%20%C5%BEivot%C5%AF" TargetMode="External"/><Relationship Id="rId5" Type="http://schemas.openxmlformats.org/officeDocument/2006/relationships/hyperlink" Target="https://www.studentsummit.cz/wp-content/uploads/2019/02/PSS-Sou%C4%8Dasn%C3%A1-situace-v-Ji%C5%BEn%C3%ADm-S%C3%BAd%C3%A1nu-UNSC.pdf" TargetMode="External"/><Relationship Id="rId4" Type="http://schemas.openxmlformats.org/officeDocument/2006/relationships/hyperlink" Target="https://cs.wikipedia.org/wiki/S%C3%BAd%C3%A1n#Ekonomika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geography.upol.cz/soubory/studium/dp/2014-rg/2014_Kralova.pdf" TargetMode="External"/><Relationship Id="rId7" Type="http://schemas.openxmlformats.org/officeDocument/2006/relationships/hyperlink" Target="https://www.businessinfo.cz/navody/jihosudanska-republika-souhrnna-teritorialni-informace/2/" TargetMode="External"/><Relationship Id="rId2" Type="http://schemas.openxmlformats.org/officeDocument/2006/relationships/hyperlink" Target="https://is.muni.cz/th/vrwmd/FSS.Bakalarska_prace.Ol.Horinek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news.bbcimg.co.uk/media/images/59320000/gif/_59320761_sud_map_oil_2.gif" TargetMode="External"/><Relationship Id="rId5" Type="http://schemas.openxmlformats.org/officeDocument/2006/relationships/hyperlink" Target="https://www.aljazeera.com/news/2021/10/26/sudans-army-chief-defends-militarys-seizure-of-power" TargetMode="External"/><Relationship Id="rId4" Type="http://schemas.openxmlformats.org/officeDocument/2006/relationships/hyperlink" Target="https://www.pbs.org/frontlineworld/stories/sudan/facts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B39D50-E8C2-426C-9340-722AE73A6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38328"/>
            <a:ext cx="3877056" cy="2249424"/>
          </a:xfrm>
        </p:spPr>
        <p:txBody>
          <a:bodyPr anchor="b">
            <a:normAutofit/>
          </a:bodyPr>
          <a:lstStyle/>
          <a:p>
            <a:pPr algn="l"/>
            <a:r>
              <a:rPr lang="cs-CZ" sz="5000" b="1" dirty="0"/>
              <a:t>Súdán v letech 1945-2021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5071D9-3BFC-4B82-8339-07C2A17F9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724912"/>
            <a:ext cx="3209544" cy="1155525"/>
          </a:xfrm>
        </p:spPr>
        <p:txBody>
          <a:bodyPr anchor="t">
            <a:normAutofit/>
          </a:bodyPr>
          <a:lstStyle/>
          <a:p>
            <a:pPr algn="l"/>
            <a:r>
              <a:rPr lang="cs-CZ" sz="2000" b="1" dirty="0"/>
              <a:t>Vypracovala</a:t>
            </a:r>
            <a:r>
              <a:rPr lang="cs-CZ" sz="2000" dirty="0"/>
              <a:t>: Bc. Kamenská Pavlína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92EBE2D-6D4B-4BCC-9CC3-F4BF7AEFC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1" y="531256"/>
            <a:ext cx="4416894" cy="2208447"/>
          </a:xfrm>
          <a:prstGeom prst="rect">
            <a:avLst/>
          </a:prstGeom>
        </p:spPr>
      </p:pic>
      <p:pic>
        <p:nvPicPr>
          <p:cNvPr id="10" name="Zástupný obsah 3">
            <a:extLst>
              <a:ext uri="{FF2B5EF4-FFF2-40B4-BE49-F238E27FC236}">
                <a16:creationId xmlns:a16="http://schemas.microsoft.com/office/drawing/2014/main" id="{F8CB8E4A-8CDD-4201-B48D-703C6E5A7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781" y="3303834"/>
            <a:ext cx="5702113" cy="285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30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E8D95-E866-4649-85DA-23DAA1673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První občanská válka (1955-1972)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1D3C7-FDA2-4651-8354-8F1EDA857B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Vypukla před vyhlášením nezávislosti v roce 1955-1972</a:t>
            </a:r>
          </a:p>
          <a:p>
            <a:r>
              <a:rPr lang="cs-CZ" dirty="0"/>
              <a:t>Hlavním důvodem byly obavy dominance/nadřazenost severní (muslimské) části nad jižní částí (křesťanská/animistická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Jižní Súdán bojoval o autonomii a </a:t>
            </a:r>
            <a:r>
              <a:rPr lang="cs-CZ" dirty="0" smtClean="0"/>
              <a:t>nezávislost</a:t>
            </a:r>
            <a:endParaRPr lang="cs-CZ" dirty="0"/>
          </a:p>
          <a:p>
            <a:r>
              <a:rPr lang="cs-CZ" dirty="0"/>
              <a:t>Došlo k několika střetům </a:t>
            </a:r>
            <a:r>
              <a:rPr lang="cs-CZ" dirty="0" smtClean="0"/>
              <a:t>→ neorganizované </a:t>
            </a:r>
            <a:r>
              <a:rPr lang="cs-CZ" dirty="0"/>
              <a:t>povstání, </a:t>
            </a:r>
            <a:r>
              <a:rPr lang="cs-CZ" dirty="0" smtClean="0"/>
              <a:t>rychle </a:t>
            </a:r>
            <a:r>
              <a:rPr lang="cs-CZ" dirty="0"/>
              <a:t>potlačeno, </a:t>
            </a:r>
            <a:endParaRPr lang="cs-CZ" dirty="0" smtClean="0"/>
          </a:p>
          <a:p>
            <a:r>
              <a:rPr lang="cs-CZ" dirty="0" smtClean="0"/>
              <a:t>Konflikt však přešel </a:t>
            </a:r>
            <a:r>
              <a:rPr lang="cs-CZ" dirty="0"/>
              <a:t>do separatistického hnutí, které rychle ovládlo většinu venkovských regionů, zatímco vojáci většinou kontrolovali městské </a:t>
            </a:r>
            <a:r>
              <a:rPr lang="cs-CZ" dirty="0" smtClean="0"/>
              <a:t>části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19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CFDDD-1FA5-4EE9-8946-4AC31C034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První občanská válka (1955-1972)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91DF4-09CF-4EE8-891D-1C5DC67C17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 roce 1969 se </a:t>
            </a:r>
            <a:r>
              <a:rPr lang="cs-CZ" dirty="0" smtClean="0"/>
              <a:t>do konfliktu zapojuje Izrael (dodává zbraně povstalcům)</a:t>
            </a:r>
            <a:endParaRPr lang="cs-CZ" dirty="0"/>
          </a:p>
          <a:p>
            <a:r>
              <a:rPr lang="cs-CZ" dirty="0" smtClean="0"/>
              <a:t>Vláda </a:t>
            </a:r>
            <a:r>
              <a:rPr lang="cs-CZ" dirty="0"/>
              <a:t>již není schopná zastavit </a:t>
            </a:r>
            <a:r>
              <a:rPr lang="cs-CZ" dirty="0" smtClean="0"/>
              <a:t>povstalce, je </a:t>
            </a:r>
            <a:r>
              <a:rPr lang="cs-CZ" dirty="0"/>
              <a:t>nestabilní a vznikají názorové </a:t>
            </a:r>
            <a:r>
              <a:rPr lang="cs-CZ" dirty="0" smtClean="0"/>
              <a:t>neshody →</a:t>
            </a:r>
            <a:r>
              <a:rPr lang="cs-CZ" dirty="0"/>
              <a:t> </a:t>
            </a:r>
            <a:r>
              <a:rPr lang="cs-CZ" dirty="0" smtClean="0"/>
              <a:t>převrat </a:t>
            </a:r>
            <a:r>
              <a:rPr lang="cs-CZ" dirty="0"/>
              <a:t>a </a:t>
            </a:r>
            <a:r>
              <a:rPr lang="cs-CZ" dirty="0" smtClean="0"/>
              <a:t>vystřídání vlády</a:t>
            </a:r>
            <a:endParaRPr lang="cs-CZ" dirty="0"/>
          </a:p>
          <a:p>
            <a:r>
              <a:rPr lang="cs-CZ" dirty="0"/>
              <a:t>Válka byla ukončena podepsáním </a:t>
            </a:r>
            <a:r>
              <a:rPr lang="cs-CZ" b="1" dirty="0"/>
              <a:t>mírové dohody v Addis Abedě (1972)</a:t>
            </a:r>
            <a:r>
              <a:rPr lang="cs-CZ" dirty="0"/>
              <a:t>, kde mimo jiné byla přislíbena autonomie Jižnímu </a:t>
            </a:r>
            <a:r>
              <a:rPr lang="cs-CZ" dirty="0" smtClean="0"/>
              <a:t>Súdánu</a:t>
            </a:r>
            <a:endParaRPr lang="cs-CZ" dirty="0"/>
          </a:p>
          <a:p>
            <a:r>
              <a:rPr lang="cs-CZ" dirty="0"/>
              <a:t>Během tohoto konfliktu zemřelo vice než 0,5 mil. </a:t>
            </a:r>
            <a:r>
              <a:rPr lang="cs-CZ" dirty="0" smtClean="0"/>
              <a:t>lidí</a:t>
            </a:r>
            <a:endParaRPr lang="cs-CZ" dirty="0"/>
          </a:p>
          <a:p>
            <a:r>
              <a:rPr lang="cs-CZ" dirty="0"/>
              <a:t>Více jak 100 tis. lidí uprchlo ze </a:t>
            </a:r>
            <a:r>
              <a:rPr lang="cs-CZ" dirty="0" smtClean="0"/>
              <a:t>země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472" y="4225637"/>
            <a:ext cx="4045527" cy="263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0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D58D7-F02E-432E-841F-6EF28A2D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občanská válka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83FF8-E393-4550-AD86-D404990601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Druhá občanská válka navazuje na první</a:t>
            </a:r>
          </a:p>
          <a:p>
            <a:r>
              <a:rPr lang="cs-CZ" b="1" dirty="0"/>
              <a:t>Vypukla v roce 1983</a:t>
            </a:r>
          </a:p>
          <a:p>
            <a:r>
              <a:rPr lang="cs-CZ" dirty="0"/>
              <a:t>K moci se dostal prezident Gaafar Nimeiri, který se pokusil aplikovat islámské právo (</a:t>
            </a:r>
            <a:r>
              <a:rPr lang="cs-CZ" dirty="0" err="1"/>
              <a:t>šaríja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Dalším důvodem bylo soupeření o ropná </a:t>
            </a:r>
            <a:r>
              <a:rPr lang="cs-CZ" dirty="0" smtClean="0"/>
              <a:t>naleziště</a:t>
            </a:r>
            <a:endParaRPr lang="cs-CZ" dirty="0"/>
          </a:p>
          <a:p>
            <a:r>
              <a:rPr lang="cs-CZ" dirty="0"/>
              <a:t>Jižní Súdán s tím nesouhlasí a vzniká povstání vedené svobodnou armádou súdánského lidu (SPLA), </a:t>
            </a:r>
            <a:r>
              <a:rPr lang="cs-CZ" dirty="0" smtClean="0"/>
              <a:t>vůdcem </a:t>
            </a:r>
            <a:r>
              <a:rPr lang="cs-CZ" dirty="0"/>
              <a:t>John </a:t>
            </a:r>
            <a:r>
              <a:rPr lang="cs-CZ" dirty="0" err="1" smtClean="0"/>
              <a:t>Garanga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655" y="-1"/>
            <a:ext cx="5015344" cy="307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B92EE-5F24-4A1C-9E11-C71F7F8D8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občanská válka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ABEF6-E821-453D-9A63-D8B052AD01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1985</a:t>
            </a:r>
            <a:r>
              <a:rPr lang="cs-CZ" dirty="0"/>
              <a:t>- země trpí nedostatkem základních potravin a pohonných </a:t>
            </a:r>
            <a:r>
              <a:rPr lang="cs-CZ" dirty="0" smtClean="0"/>
              <a:t>hmot</a:t>
            </a:r>
            <a:endParaRPr lang="cs-CZ" dirty="0"/>
          </a:p>
          <a:p>
            <a:r>
              <a:rPr lang="cs-CZ" dirty="0"/>
              <a:t>Z toho důvodu je svržena vláda Nimeriho k moci se dostává Abdul </a:t>
            </a:r>
            <a:r>
              <a:rPr lang="cs-CZ" dirty="0" err="1"/>
              <a:t>Rahman</a:t>
            </a:r>
            <a:r>
              <a:rPr lang="cs-CZ" dirty="0"/>
              <a:t> </a:t>
            </a:r>
            <a:r>
              <a:rPr lang="cs-CZ" dirty="0" err="1" smtClean="0"/>
              <a:t>Suwar</a:t>
            </a:r>
            <a:endParaRPr lang="cs-CZ" dirty="0"/>
          </a:p>
          <a:p>
            <a:r>
              <a:rPr lang="cs-CZ" dirty="0"/>
              <a:t>Boje se </a:t>
            </a:r>
            <a:r>
              <a:rPr lang="cs-CZ" dirty="0" smtClean="0"/>
              <a:t>přesunuly </a:t>
            </a:r>
            <a:r>
              <a:rPr lang="cs-CZ" dirty="0"/>
              <a:t>na území nalezišť ropy a do zemědělských </a:t>
            </a:r>
            <a:r>
              <a:rPr lang="cs-CZ" dirty="0" smtClean="0"/>
              <a:t>oblastí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ochází </a:t>
            </a:r>
            <a:r>
              <a:rPr lang="cs-CZ" dirty="0"/>
              <a:t>k mírovému jednání mezi SPLA a muslimskou vládou v Etiopii =&gt; </a:t>
            </a:r>
            <a:r>
              <a:rPr lang="cs-CZ" b="1" dirty="0" smtClean="0"/>
              <a:t>koka </a:t>
            </a:r>
            <a:r>
              <a:rPr lang="cs-CZ" b="1" dirty="0"/>
              <a:t>dámská </a:t>
            </a:r>
            <a:r>
              <a:rPr lang="cs-CZ" b="1" dirty="0" smtClean="0"/>
              <a:t>deklarace </a:t>
            </a:r>
            <a:r>
              <a:rPr lang="cs-CZ" b="1" dirty="0"/>
              <a:t>– </a:t>
            </a:r>
            <a:r>
              <a:rPr lang="cs-CZ" dirty="0"/>
              <a:t>ruší islámský zákoník a svolává další mírovou </a:t>
            </a:r>
            <a:r>
              <a:rPr lang="cs-CZ" dirty="0" smtClean="0"/>
              <a:t>konferenci</a:t>
            </a:r>
            <a:endParaRPr lang="cs-CZ" b="1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64" y="4973782"/>
            <a:ext cx="4378036" cy="202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2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FB2A2-A13A-4D53-B0CC-661766A9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občanská válka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8C8E3-D8B1-41EC-BD6F-CF3F15C0CE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1988</a:t>
            </a:r>
            <a:r>
              <a:rPr lang="cs-CZ" dirty="0"/>
              <a:t> – obě strany se dohodly na mírovém plánu, který ruší vojenské pakty s Egyptem a Libyí, zrušení islámského práva a klid </a:t>
            </a:r>
            <a:r>
              <a:rPr lang="cs-CZ" dirty="0" smtClean="0"/>
              <a:t>zbraním</a:t>
            </a:r>
            <a:endParaRPr lang="cs-CZ" dirty="0"/>
          </a:p>
          <a:p>
            <a:r>
              <a:rPr lang="cs-CZ" dirty="0"/>
              <a:t>Příměří </a:t>
            </a:r>
            <a:r>
              <a:rPr lang="cs-CZ" dirty="0" smtClean="0"/>
              <a:t>trvá </a:t>
            </a:r>
            <a:r>
              <a:rPr lang="cs-CZ" dirty="0"/>
              <a:t>do roku 1989 kdy boje znovu </a:t>
            </a:r>
            <a:r>
              <a:rPr lang="cs-CZ" dirty="0" smtClean="0"/>
              <a:t>vypukly</a:t>
            </a:r>
            <a:endParaRPr lang="cs-CZ" dirty="0"/>
          </a:p>
          <a:p>
            <a:r>
              <a:rPr lang="cs-CZ" b="1" dirty="0"/>
              <a:t>1993 společná mírová iniciativa pro Súdán </a:t>
            </a:r>
            <a:r>
              <a:rPr lang="cs-CZ" dirty="0" smtClean="0"/>
              <a:t>(Keňa</a:t>
            </a:r>
            <a:r>
              <a:rPr lang="cs-CZ" dirty="0"/>
              <a:t>, Uganda, Eritrea, Etiopie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Tato iniciativa požadovala autonomii pro Jižní Súdán, upravovala rozdělení moci a nerostné bohatství =&gt; súdánská vláda iniciativu nepodpořila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526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725D0-9760-404E-80E8-946C4EAA3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občanská válka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F697A-3EBD-4F30-B65F-9EBFB8A0DC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1997</a:t>
            </a:r>
            <a:r>
              <a:rPr lang="cs-CZ" dirty="0"/>
              <a:t> – se uskutečnilo mnoho schůzek mezi povstalci a </a:t>
            </a:r>
            <a:r>
              <a:rPr lang="cs-CZ" dirty="0" smtClean="0"/>
              <a:t>vládou → částečný </a:t>
            </a:r>
            <a:r>
              <a:rPr lang="cs-CZ" dirty="0"/>
              <a:t>mír s některými povstalci a </a:t>
            </a:r>
            <a:r>
              <a:rPr lang="cs-CZ" dirty="0" smtClean="0"/>
              <a:t>vládou</a:t>
            </a:r>
            <a:endParaRPr lang="cs-CZ" dirty="0"/>
          </a:p>
          <a:p>
            <a:r>
              <a:rPr lang="cs-CZ" b="1" dirty="0"/>
              <a:t>2005</a:t>
            </a:r>
            <a:r>
              <a:rPr lang="cs-CZ" dirty="0"/>
              <a:t> byla podepsána </a:t>
            </a:r>
            <a:r>
              <a:rPr lang="cs-CZ" b="1" dirty="0"/>
              <a:t>mírová dohoda v Nairobi</a:t>
            </a:r>
            <a:r>
              <a:rPr lang="cs-CZ" dirty="0"/>
              <a:t>, která ukončuje dlouhý </a:t>
            </a:r>
            <a:r>
              <a:rPr lang="cs-CZ" dirty="0" smtClean="0"/>
              <a:t>konflikt</a:t>
            </a:r>
            <a:endParaRPr lang="cs-CZ" dirty="0"/>
          </a:p>
          <a:p>
            <a:r>
              <a:rPr lang="cs-CZ" dirty="0"/>
              <a:t>Dohoda zaručuje možnost návratu uprchlíkům a vypsání referenda o osamostatnění jihu po přechodném období šesti let.</a:t>
            </a:r>
          </a:p>
          <a:p>
            <a:r>
              <a:rPr lang="cs-CZ" dirty="0" smtClean="0"/>
              <a:t>Vytvořena </a:t>
            </a:r>
            <a:r>
              <a:rPr lang="cs-CZ" dirty="0"/>
              <a:t>demilitarizovaná zóna </a:t>
            </a:r>
            <a:r>
              <a:rPr lang="cs-CZ" b="1" dirty="0"/>
              <a:t>Abeyi</a:t>
            </a:r>
          </a:p>
          <a:p>
            <a:r>
              <a:rPr lang="cs-CZ" dirty="0"/>
              <a:t>V dohodě byly také stanoveny podmínky těžby a obchodu s </a:t>
            </a:r>
            <a:r>
              <a:rPr lang="cs-CZ" dirty="0" smtClean="0"/>
              <a:t>ropou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519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61CE1-03CD-4D1F-BA1F-85CC3AF1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Vyhlášení nezávislosti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CD8D0-3072-4D6F-A20F-FE57DB6D87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Leden </a:t>
            </a:r>
            <a:r>
              <a:rPr lang="cs-CZ" b="1" dirty="0"/>
              <a:t>roku 2011 </a:t>
            </a:r>
            <a:r>
              <a:rPr lang="cs-CZ" dirty="0" smtClean="0"/>
              <a:t>– </a:t>
            </a:r>
            <a:r>
              <a:rPr lang="cs-CZ" b="1" dirty="0" smtClean="0"/>
              <a:t>referendum </a:t>
            </a:r>
            <a:r>
              <a:rPr lang="cs-CZ" b="1" dirty="0"/>
              <a:t>o nezávislosti</a:t>
            </a:r>
          </a:p>
          <a:p>
            <a:r>
              <a:rPr lang="cs-CZ" b="1" dirty="0"/>
              <a:t>9.7.2011</a:t>
            </a:r>
            <a:r>
              <a:rPr lang="cs-CZ" dirty="0"/>
              <a:t> – vyhlášení nezávislosti pro Jižní </a:t>
            </a:r>
            <a:r>
              <a:rPr lang="cs-CZ" dirty="0" smtClean="0"/>
              <a:t>Súdán</a:t>
            </a:r>
            <a:endParaRPr lang="cs-CZ" dirty="0"/>
          </a:p>
          <a:p>
            <a:r>
              <a:rPr lang="cs-CZ" dirty="0"/>
              <a:t>Nicméně zůstala řada nedořešených </a:t>
            </a:r>
            <a:r>
              <a:rPr lang="cs-CZ" dirty="0" smtClean="0"/>
              <a:t>problémů → další občanská válka v Jižním Súdánu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059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48511-25E6-4969-A1D9-FFC95E99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Občanská válka v Jižním Súdánu 2013-2016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8BC8CE-A7B1-4C89-8249-CF8BD31D14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Konflikt vypukl v roce </a:t>
            </a:r>
            <a:r>
              <a:rPr lang="cs-CZ" b="1" dirty="0"/>
              <a:t>2013</a:t>
            </a:r>
          </a:p>
          <a:p>
            <a:r>
              <a:rPr lang="cs-CZ" dirty="0"/>
              <a:t>Důvodem bylo setkání národně osvobozenecké rady v </a:t>
            </a:r>
            <a:r>
              <a:rPr lang="cs-CZ" dirty="0" err="1" smtClean="0"/>
              <a:t>Džubě</a:t>
            </a:r>
            <a:r>
              <a:rPr lang="cs-CZ" dirty="0" smtClean="0"/>
              <a:t>, opoziční </a:t>
            </a:r>
            <a:r>
              <a:rPr lang="cs-CZ" dirty="0"/>
              <a:t>vůdci začali bojkotovat společné </a:t>
            </a:r>
            <a:r>
              <a:rPr lang="cs-CZ" dirty="0" smtClean="0"/>
              <a:t>zasedání</a:t>
            </a:r>
            <a:endParaRPr lang="cs-CZ" dirty="0"/>
          </a:p>
          <a:p>
            <a:r>
              <a:rPr lang="cs-CZ" dirty="0"/>
              <a:t>Začalo se bojovat =&gt; </a:t>
            </a:r>
            <a:r>
              <a:rPr lang="cs-CZ" b="1" dirty="0"/>
              <a:t>Dinkové vs Nuerové</a:t>
            </a:r>
          </a:p>
          <a:p>
            <a:r>
              <a:rPr lang="cs-CZ" dirty="0"/>
              <a:t>Zejména se jednalo o razie na civilisty různých etnik</a:t>
            </a:r>
          </a:p>
          <a:p>
            <a:r>
              <a:rPr lang="cs-CZ" dirty="0"/>
              <a:t>V roce </a:t>
            </a:r>
            <a:r>
              <a:rPr lang="cs-CZ" b="1" dirty="0"/>
              <a:t>2016</a:t>
            </a:r>
            <a:r>
              <a:rPr lang="cs-CZ" dirty="0"/>
              <a:t> proběhla mírová dohoda, kdy Salva Kiirem byl opět jmenován viceprezidentem =&gt; </a:t>
            </a:r>
            <a:r>
              <a:rPr lang="cs-CZ" b="1" dirty="0"/>
              <a:t>ukončení občanské války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407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B2A99-9E95-496C-8DAA-CFEA73D7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Jižní Súdán současnost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44EA8-15A1-4FD6-BD49-31ABDBAEA9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Ekonomika je doplňována humanitární </a:t>
            </a:r>
            <a:r>
              <a:rPr lang="cs-CZ" dirty="0" smtClean="0"/>
              <a:t>pomocí</a:t>
            </a:r>
            <a:endParaRPr lang="cs-CZ" dirty="0"/>
          </a:p>
          <a:p>
            <a:r>
              <a:rPr lang="cs-CZ" dirty="0"/>
              <a:t>Příjmy jsou pouze z exportu ropy =&gt; příležitosti pro </a:t>
            </a:r>
            <a:r>
              <a:rPr lang="cs-CZ" dirty="0" smtClean="0"/>
              <a:t>investice</a:t>
            </a:r>
            <a:endParaRPr lang="cs-CZ" dirty="0"/>
          </a:p>
          <a:p>
            <a:r>
              <a:rPr lang="cs-CZ" dirty="0"/>
              <a:t>Po nekonečné řadě politických intrik je ustanovena přechodná vláda podle přijaté mírové </a:t>
            </a:r>
            <a:r>
              <a:rPr lang="cs-CZ" dirty="0" smtClean="0"/>
              <a:t>dohody</a:t>
            </a:r>
            <a:endParaRPr lang="cs-CZ" dirty="0"/>
          </a:p>
          <a:p>
            <a:r>
              <a:rPr lang="cs-CZ" dirty="0" smtClean="0"/>
              <a:t>Situace ale </a:t>
            </a:r>
            <a:r>
              <a:rPr lang="cs-CZ" dirty="0"/>
              <a:t>není příliš stabilní z důvodu hladomoru a záplav v roce </a:t>
            </a:r>
            <a:r>
              <a:rPr lang="cs-CZ" dirty="0" smtClean="0"/>
              <a:t>2020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903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1821B-FBB8-4B1E-90EF-0330C42B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Súdán současnost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42D7B6-F778-4401-BBC6-E377E3F589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091" y="1453796"/>
            <a:ext cx="10394707" cy="3311189"/>
          </a:xfrm>
        </p:spPr>
        <p:txBody>
          <a:bodyPr/>
          <a:lstStyle/>
          <a:p>
            <a:r>
              <a:rPr lang="cs-CZ" dirty="0"/>
              <a:t>Vojenská diktatura do 2019 pod vedením Umarem al-Bašírem</a:t>
            </a:r>
          </a:p>
          <a:p>
            <a:r>
              <a:rPr lang="cs-CZ" dirty="0"/>
              <a:t>Etnické čistky, porušování lidských práv, pronásledování </a:t>
            </a:r>
            <a:r>
              <a:rPr lang="cs-CZ" dirty="0" smtClean="0"/>
              <a:t>neislámských menšin </a:t>
            </a:r>
          </a:p>
          <a:p>
            <a:r>
              <a:rPr lang="cs-CZ" b="1" dirty="0" smtClean="0"/>
              <a:t>Protesty </a:t>
            </a:r>
            <a:r>
              <a:rPr lang="cs-CZ" b="1" dirty="0"/>
              <a:t>v roce 2018 </a:t>
            </a:r>
            <a:r>
              <a:rPr lang="cs-CZ" dirty="0"/>
              <a:t>→</a:t>
            </a:r>
            <a:r>
              <a:rPr lang="cs-CZ" dirty="0" smtClean="0"/>
              <a:t> </a:t>
            </a:r>
            <a:r>
              <a:rPr lang="cs-CZ" dirty="0"/>
              <a:t>Umar al-</a:t>
            </a:r>
            <a:r>
              <a:rPr lang="cs-CZ" dirty="0" err="1"/>
              <a:t>Bašír</a:t>
            </a:r>
            <a:r>
              <a:rPr lang="cs-CZ" dirty="0"/>
              <a:t> </a:t>
            </a:r>
            <a:r>
              <a:rPr lang="cs-CZ" dirty="0" smtClean="0"/>
              <a:t>rezignuje</a:t>
            </a:r>
            <a:endParaRPr lang="cs-CZ" dirty="0"/>
          </a:p>
          <a:p>
            <a:r>
              <a:rPr lang="cs-CZ" b="1" dirty="0"/>
              <a:t>2020</a:t>
            </a:r>
            <a:r>
              <a:rPr lang="cs-CZ" dirty="0"/>
              <a:t> zrušeno právo šaría =&gt; Súdán se stává </a:t>
            </a:r>
            <a:r>
              <a:rPr lang="cs-CZ" b="1" dirty="0"/>
              <a:t>sekulárním </a:t>
            </a:r>
            <a:r>
              <a:rPr lang="cs-CZ" b="1" dirty="0" smtClean="0"/>
              <a:t>státem (</a:t>
            </a:r>
            <a:r>
              <a:rPr lang="cs-CZ" dirty="0" smtClean="0"/>
              <a:t>není </a:t>
            </a:r>
            <a:r>
              <a:rPr lang="cs-CZ" dirty="0"/>
              <a:t>vázán na žádnou náboženskou </a:t>
            </a:r>
            <a:r>
              <a:rPr lang="cs-CZ" dirty="0" smtClean="0"/>
              <a:t>ideologii)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4184072"/>
            <a:ext cx="7429500" cy="267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8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C5BD3-7C24-491C-8A73-0CA83392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F9067327-64F5-42E6-8021-E72C953B1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1. Základní informace – Súdán</a:t>
            </a:r>
          </a:p>
          <a:p>
            <a:pPr marL="0" indent="0">
              <a:buNone/>
            </a:pPr>
            <a:r>
              <a:rPr lang="cs-CZ" sz="2000" dirty="0"/>
              <a:t>2. Charakteristika lokality – Súdán</a:t>
            </a:r>
          </a:p>
          <a:p>
            <a:pPr marL="0" indent="0">
              <a:buNone/>
            </a:pPr>
            <a:r>
              <a:rPr lang="cs-CZ" sz="2000" dirty="0"/>
              <a:t>3. Základní informace – Jižní Súdán</a:t>
            </a:r>
          </a:p>
          <a:p>
            <a:pPr marL="0" indent="0">
              <a:buNone/>
            </a:pPr>
            <a:r>
              <a:rPr lang="cs-CZ" sz="2000" dirty="0"/>
              <a:t>4. Charakteristika lokality – Jižní Súdán</a:t>
            </a:r>
          </a:p>
          <a:p>
            <a:pPr marL="0" indent="0">
              <a:buNone/>
            </a:pPr>
            <a:r>
              <a:rPr lang="cs-CZ" sz="2000" dirty="0"/>
              <a:t>5. Ropná naleziště</a:t>
            </a:r>
          </a:p>
          <a:p>
            <a:pPr marL="0" indent="0">
              <a:buNone/>
            </a:pPr>
            <a:r>
              <a:rPr lang="cs-CZ" sz="2000" dirty="0"/>
              <a:t>6. Počátek konfliktu</a:t>
            </a:r>
          </a:p>
          <a:p>
            <a:pPr marL="0" indent="0">
              <a:buNone/>
            </a:pPr>
            <a:r>
              <a:rPr lang="cs-CZ" sz="2000" dirty="0"/>
              <a:t>7. První občanská válka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en-US" sz="2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8797EAA-D56B-483F-A30D-103DCB090D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8" r="1413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CD5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993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37DB7-0B5F-4F59-A4AE-41703CF61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Súdán současnost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88A82-E28A-4C0F-981A-3FD6E20CAD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Dnes je země v ekonomické izolaci se značnými zásobami </a:t>
            </a:r>
            <a:r>
              <a:rPr lang="cs-CZ" dirty="0" smtClean="0"/>
              <a:t>ropy</a:t>
            </a:r>
            <a:endParaRPr lang="cs-CZ" dirty="0"/>
          </a:p>
          <a:p>
            <a:r>
              <a:rPr lang="cs-CZ" dirty="0"/>
              <a:t>Od roku 2021 se HDP stále zvyšuje</a:t>
            </a:r>
          </a:p>
          <a:p>
            <a:r>
              <a:rPr lang="cs-CZ" dirty="0"/>
              <a:t>Súdán je členem Africké unie a Společného trhu pro Východní a Jižní </a:t>
            </a:r>
            <a:r>
              <a:rPr lang="cs-CZ" dirty="0" smtClean="0"/>
              <a:t>Afriku</a:t>
            </a:r>
            <a:endParaRPr lang="cs-CZ" dirty="0"/>
          </a:p>
          <a:p>
            <a:r>
              <a:rPr lang="cs-CZ" dirty="0"/>
              <a:t>Udržuje politicko-hospodářský vztah s Čínou </a:t>
            </a:r>
            <a:r>
              <a:rPr lang="cs-CZ" dirty="0" smtClean="0"/>
              <a:t>(investice do infrastruktury výměnou za nerostné bohatství)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11EB6-BA46-41DD-8506-813AD66D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6B961-365B-437E-9C27-760E8CF67A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hlinkClick r:id="rId2"/>
              </a:rPr>
              <a:t>https://www.kct-tabor.cz/gymta/OhniskaSvetovychKonfliktu/Sudan/index.htm</a:t>
            </a:r>
            <a:endParaRPr lang="cs-CZ" dirty="0"/>
          </a:p>
          <a:p>
            <a:r>
              <a:rPr lang="cs-CZ" dirty="0">
                <a:hlinkClick r:id="rId3"/>
              </a:rPr>
              <a:t>https://cs.wikipedia.org/wiki/Ji%C5%BEn%C3%AD_S%C3%BAd%C3%A1n#Ekonomika</a:t>
            </a:r>
            <a:endParaRPr lang="cs-CZ" dirty="0"/>
          </a:p>
          <a:p>
            <a:r>
              <a:rPr lang="cs-CZ" dirty="0">
                <a:hlinkClick r:id="rId4"/>
              </a:rPr>
              <a:t>https://cs.wikipedia.org/wiki/S%C3%BAd%C3%A1n#Ekonomika</a:t>
            </a:r>
            <a:endParaRPr lang="cs-CZ" dirty="0"/>
          </a:p>
          <a:p>
            <a:r>
              <a:rPr lang="cs-CZ" dirty="0">
                <a:hlinkClick r:id="rId5"/>
              </a:rPr>
              <a:t>https://www.studentsummit.cz/wp-content/uploads/2019/02/PSS-Sou%C4%8Dasn%C3%A1-situace-v-Ji%C5%BEn%C3%ADm-S%C3%BAd%C3%A1nu-UNSC.pdf</a:t>
            </a:r>
            <a:endParaRPr lang="cs-CZ" dirty="0"/>
          </a:p>
          <a:p>
            <a:r>
              <a:rPr lang="cs-CZ" dirty="0">
                <a:hlinkClick r:id="rId6"/>
              </a:rPr>
              <a:t>https://cs.wikipedia.org/wiki/Druh%C3%A1_s%C3%BAd%C3%A1nsk%C3%A1_ob%C4%8Dansk%C3%A1_v%C3%A1lka#:~:text=Druh%C3%A1%20s%C3%BAd%C3%A1nsk%C3%A1%20ob%C4%8Dansk%C3%A1%20v%C3%A1lka%20vypukla,v%C3%ADce%20ne%C5%BE%202%20miliony%20%C5%BEivot%C5%AF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281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B8469-CCD4-4293-9695-0487D339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CC126-6DD8-4871-8023-F947245845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849132"/>
          </a:xfrm>
        </p:spPr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https://is.muni.cz/th/vrwmd/FSS.Bakalarska_prace.Ol.Horinek.pdf</a:t>
            </a:r>
            <a:endParaRPr lang="cs-CZ" dirty="0"/>
          </a:p>
          <a:p>
            <a:r>
              <a:rPr lang="cs-CZ" dirty="0">
                <a:hlinkClick r:id="rId3"/>
              </a:rPr>
              <a:t>https://geography.upol.cz/soubory/studium/dp/2014-rg/2014_Kralova.pdf</a:t>
            </a:r>
            <a:endParaRPr lang="cs-CZ" dirty="0"/>
          </a:p>
          <a:p>
            <a:r>
              <a:rPr lang="cs-CZ" dirty="0">
                <a:hlinkClick r:id="rId4"/>
              </a:rPr>
              <a:t>https://www.pbs.org/frontlineworld/stories/sudan/facts.html</a:t>
            </a:r>
            <a:endParaRPr lang="cs-CZ" dirty="0"/>
          </a:p>
          <a:p>
            <a:r>
              <a:rPr lang="cs-CZ" dirty="0">
                <a:hlinkClick r:id="rId5"/>
              </a:rPr>
              <a:t>https://www.aljazeera.com/news/2021/10/26/sudans-army-chief-defends-militarys-seizure-of-power</a:t>
            </a:r>
            <a:endParaRPr lang="cs-CZ" dirty="0"/>
          </a:p>
          <a:p>
            <a:r>
              <a:rPr lang="cs-CZ" dirty="0">
                <a:hlinkClick r:id="rId6"/>
              </a:rPr>
              <a:t>_59320761_sud_map_oil_2.gif (464×564) (bbcimg.co.uk)</a:t>
            </a:r>
            <a:endParaRPr lang="cs-CZ" dirty="0"/>
          </a:p>
          <a:p>
            <a:r>
              <a:rPr lang="cs-CZ" dirty="0">
                <a:hlinkClick r:id="rId7"/>
              </a:rPr>
              <a:t>https://www.businessinfo.cz/navody/jihosudanska-republika-souhrnna-teritorialni-informace/2/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81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C5BD3-7C24-491C-8A73-0CA83392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F9067327-64F5-42E6-8021-E72C953B1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8. Druhá občanská válka</a:t>
            </a:r>
          </a:p>
          <a:p>
            <a:pPr marL="0" indent="0">
              <a:buNone/>
            </a:pPr>
            <a:r>
              <a:rPr lang="cs-CZ" sz="2000" dirty="0"/>
              <a:t>9. Vyhlášení nezávislosti</a:t>
            </a:r>
          </a:p>
          <a:p>
            <a:pPr marL="0" indent="0">
              <a:buNone/>
            </a:pPr>
            <a:r>
              <a:rPr lang="cs-CZ" sz="2000" dirty="0"/>
              <a:t>11. Občanská válka v Jižním Súdánu</a:t>
            </a:r>
          </a:p>
          <a:p>
            <a:pPr marL="0" indent="0">
              <a:buNone/>
            </a:pPr>
            <a:r>
              <a:rPr lang="cs-CZ" sz="2000" dirty="0"/>
              <a:t>12. Jižní Súdán současnost</a:t>
            </a:r>
          </a:p>
          <a:p>
            <a:pPr marL="0" indent="0">
              <a:buNone/>
            </a:pPr>
            <a:r>
              <a:rPr lang="cs-CZ" sz="2000" dirty="0"/>
              <a:t>13. Súdán současnost</a:t>
            </a:r>
          </a:p>
          <a:p>
            <a:pPr marL="0" indent="0">
              <a:buNone/>
            </a:pPr>
            <a:r>
              <a:rPr lang="cs-CZ" sz="2000" dirty="0"/>
              <a:t>14. Zdroje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en-US" sz="2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8797EAA-D56B-483F-A30D-103DCB090D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8" r="1413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CD5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20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BC808C-76FA-4E9E-A9DD-1C7A91E2D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Základní informace - Súdán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64FD283-66EF-4E3D-BD24-C3EF71A725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09" r="10001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30A8E2-7AE7-4956-84E6-1C216D90D7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cs-CZ" sz="2000" b="1" dirty="0"/>
              <a:t>Hlavní město: </a:t>
            </a:r>
            <a:r>
              <a:rPr lang="cs-CZ" sz="2000" dirty="0"/>
              <a:t>Chartúm</a:t>
            </a:r>
          </a:p>
          <a:p>
            <a:r>
              <a:rPr lang="cs-CZ" sz="2000" b="1" dirty="0"/>
              <a:t>Vznik: </a:t>
            </a:r>
            <a:r>
              <a:rPr lang="cs-CZ" sz="2000" dirty="0"/>
              <a:t>1. ledna 1956 nezávislost na Velké Británii a Egyptě</a:t>
            </a:r>
          </a:p>
          <a:p>
            <a:r>
              <a:rPr lang="cs-CZ" sz="2000" b="1" dirty="0"/>
              <a:t>Rozloha: </a:t>
            </a:r>
            <a:r>
              <a:rPr lang="cs-CZ" sz="2000" dirty="0"/>
              <a:t>1886 068 km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2000" dirty="0"/>
          </a:p>
          <a:p>
            <a:r>
              <a:rPr lang="cs-CZ" sz="2000" b="1" dirty="0"/>
              <a:t>Počet obyvatelstva: </a:t>
            </a:r>
            <a:r>
              <a:rPr lang="cs-CZ" sz="2000" dirty="0"/>
              <a:t>44 909 353 k roku 2021</a:t>
            </a:r>
          </a:p>
          <a:p>
            <a:r>
              <a:rPr lang="cs-CZ" sz="2000" b="1" dirty="0"/>
              <a:t>Prezident: </a:t>
            </a:r>
            <a:r>
              <a:rPr lang="cs-CZ" sz="2000" dirty="0"/>
              <a:t>Abdal Fattáh Burhán</a:t>
            </a:r>
          </a:p>
          <a:p>
            <a:r>
              <a:rPr lang="cs-CZ" sz="2000" b="1" dirty="0"/>
              <a:t>Jazyk: </a:t>
            </a:r>
            <a:r>
              <a:rPr lang="cs-CZ" sz="2000" dirty="0"/>
              <a:t>Arabština (úřední jazyk), domorodé jazyky, angličtina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242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C5BD3-7C24-491C-8A73-0CA83392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 fontScale="90000"/>
          </a:bodyPr>
          <a:lstStyle/>
          <a:p>
            <a:r>
              <a:rPr lang="cs-CZ" b="1" dirty="0"/>
              <a:t>Charakteristika lokality - Súdán</a:t>
            </a:r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F9067327-64F5-42E6-8021-E72C953B1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cs-CZ" sz="2000" dirty="0"/>
              <a:t>Největší africký stát ležící jižně od </a:t>
            </a:r>
            <a:r>
              <a:rPr lang="cs-CZ" sz="2000" dirty="0" smtClean="0"/>
              <a:t>Sahary</a:t>
            </a:r>
            <a:endParaRPr lang="cs-CZ" sz="2000" dirty="0"/>
          </a:p>
          <a:p>
            <a:r>
              <a:rPr lang="cs-CZ" sz="2000" dirty="0"/>
              <a:t>Patří k nejchudším státům světa</a:t>
            </a:r>
          </a:p>
          <a:p>
            <a:r>
              <a:rPr lang="cs-CZ" sz="2000" dirty="0"/>
              <a:t>Největší bohatství země je ropa</a:t>
            </a:r>
          </a:p>
          <a:p>
            <a:r>
              <a:rPr lang="cs-CZ" sz="2000" dirty="0"/>
              <a:t>Ropa se těží na Jihu země</a:t>
            </a:r>
          </a:p>
          <a:p>
            <a:r>
              <a:rPr lang="cs-CZ" sz="2000" dirty="0"/>
              <a:t>Díky ropě by se životní úroveň obyvatelstva mohla postupně zvyšovat. Nicméně boj o politickou a ekonomickou moc s Jižním Súdánem tento vývoj </a:t>
            </a:r>
            <a:r>
              <a:rPr lang="cs-CZ" sz="2000" dirty="0" smtClean="0"/>
              <a:t>brzdí</a:t>
            </a:r>
            <a:endParaRPr lang="en-US" sz="2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8797EAA-D56B-483F-A30D-103DCB090D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8" r="1413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CD5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31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8E3C5A-033F-4090-9898-B7423150B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Základní informace – Jižní Súdán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BBB350-E0CB-4F6D-811C-B6D749E4CB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29" r="5682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8E7575-90A6-4435-BD65-0C3714882B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cs-CZ" sz="2000" b="1" dirty="0"/>
              <a:t>Hlavní město: </a:t>
            </a:r>
            <a:r>
              <a:rPr lang="cs-CZ" sz="2000" dirty="0"/>
              <a:t>Džuba</a:t>
            </a:r>
          </a:p>
          <a:p>
            <a:r>
              <a:rPr lang="cs-CZ" sz="2000" b="1" dirty="0"/>
              <a:t>Vznik: </a:t>
            </a:r>
            <a:r>
              <a:rPr lang="cs-CZ" sz="2000" dirty="0"/>
              <a:t>9. července 2011 (vyhlášení nezávislosti na základě referenda)</a:t>
            </a:r>
          </a:p>
          <a:p>
            <a:r>
              <a:rPr lang="cs-CZ" sz="2000" b="1" dirty="0"/>
              <a:t>Rozloha: </a:t>
            </a:r>
            <a:r>
              <a:rPr lang="cs-CZ" sz="2000" dirty="0"/>
              <a:t>644 329 km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2000" dirty="0"/>
          </a:p>
          <a:p>
            <a:r>
              <a:rPr lang="cs-CZ" sz="2000" b="1" dirty="0"/>
              <a:t>Počet obyvatelstva: </a:t>
            </a:r>
            <a:r>
              <a:rPr lang="cs-CZ" sz="2000" dirty="0"/>
              <a:t>11 144 993 k roku 2020</a:t>
            </a:r>
          </a:p>
          <a:p>
            <a:r>
              <a:rPr lang="cs-CZ" sz="2000" b="1" dirty="0"/>
              <a:t>Prezident: </a:t>
            </a:r>
            <a:r>
              <a:rPr lang="cs-CZ" sz="2000" dirty="0"/>
              <a:t>Salva Kiir Mayardit</a:t>
            </a:r>
          </a:p>
          <a:p>
            <a:r>
              <a:rPr lang="cs-CZ" sz="2000" b="1" dirty="0"/>
              <a:t>Jazyk: </a:t>
            </a:r>
            <a:r>
              <a:rPr lang="cs-CZ" sz="2000" dirty="0"/>
              <a:t>Angličtina (úřední jazyk), arabština, domorodé jazyky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948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C5BD3-7C24-491C-8A73-0CA83392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 fontScale="90000"/>
          </a:bodyPr>
          <a:lstStyle/>
          <a:p>
            <a:r>
              <a:rPr lang="cs-CZ" b="1" dirty="0"/>
              <a:t>Charakteristika lokality – Jižní Súdán</a:t>
            </a:r>
          </a:p>
        </p:txBody>
      </p:sp>
      <p:sp>
        <p:nvSpPr>
          <p:cNvPr id="15" name="Content Placeholder 7">
            <a:extLst>
              <a:ext uri="{FF2B5EF4-FFF2-40B4-BE49-F238E27FC236}">
                <a16:creationId xmlns:a16="http://schemas.microsoft.com/office/drawing/2014/main" id="{F9067327-64F5-42E6-8021-E72C953B1B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cs-CZ" sz="2000" dirty="0"/>
              <a:t>Stát v severovýchodní Africe, jež je tvořen osou Bílého </a:t>
            </a:r>
            <a:r>
              <a:rPr lang="cs-CZ" sz="2000" dirty="0" smtClean="0"/>
              <a:t>Nilu</a:t>
            </a:r>
            <a:endParaRPr lang="cs-CZ" sz="2000" dirty="0"/>
          </a:p>
          <a:p>
            <a:r>
              <a:rPr lang="cs-CZ" sz="2000" dirty="0"/>
              <a:t>Povrch je z velké části tvořen mokřiny a tropickými </a:t>
            </a:r>
            <a:r>
              <a:rPr lang="cs-CZ" sz="2000" dirty="0" smtClean="0"/>
              <a:t>lesy</a:t>
            </a:r>
            <a:endParaRPr lang="cs-CZ" sz="2000" dirty="0"/>
          </a:p>
          <a:p>
            <a:r>
              <a:rPr lang="cs-CZ" sz="2000" dirty="0"/>
              <a:t>Největším bohatstvím země je ropa, která se těží na severu </a:t>
            </a:r>
            <a:r>
              <a:rPr lang="cs-CZ" sz="2000" dirty="0" smtClean="0"/>
              <a:t>země</a:t>
            </a:r>
            <a:endParaRPr lang="cs-CZ" sz="2000" dirty="0"/>
          </a:p>
          <a:p>
            <a:r>
              <a:rPr lang="cs-CZ" sz="2000" dirty="0"/>
              <a:t>Nicméně vzhledem k vleklé občanské válce byl vývoj ekonomiky silně zpomalen. Z toho důvodu je infrastruktura a průmysl silně </a:t>
            </a:r>
            <a:r>
              <a:rPr lang="cs-CZ" sz="2000" dirty="0" smtClean="0"/>
              <a:t>nevyvinut</a:t>
            </a:r>
            <a:endParaRPr lang="cs-CZ" sz="2000" dirty="0"/>
          </a:p>
          <a:p>
            <a:endParaRPr lang="en-US" sz="20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8797EAA-D56B-483F-A30D-103DCB090D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8" r="1413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CD5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06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795A95-8D0F-44AF-B447-16C2BE2E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Ropná naleziště</a:t>
            </a:r>
          </a:p>
        </p:txBody>
      </p:sp>
      <p:pic>
        <p:nvPicPr>
          <p:cNvPr id="4" name="Zástupný symbol pro obsah 3" descr="Obsah obrázku mapa&#10;&#10;Popis byl vytvořen automaticky">
            <a:extLst>
              <a:ext uri="{FF2B5EF4-FFF2-40B4-BE49-F238E27FC236}">
                <a16:creationId xmlns:a16="http://schemas.microsoft.com/office/drawing/2014/main" id="{F9B0ED8E-1E79-418E-AE6C-15E6194A161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679229" y="467208"/>
            <a:ext cx="4872146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91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29A7B-518F-4E56-9B98-BF1AC413F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Počátek konfliktu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8AABC5-DA63-4E8B-83A4-B57796940A4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Vznik konfliktu v roce </a:t>
            </a:r>
            <a:r>
              <a:rPr lang="cs-CZ" dirty="0" smtClean="0"/>
              <a:t>1955</a:t>
            </a:r>
            <a:endParaRPr lang="cs-CZ" dirty="0"/>
          </a:p>
          <a:p>
            <a:r>
              <a:rPr lang="cs-CZ" dirty="0" smtClean="0"/>
              <a:t>Kořeny konfliktu od koloniálního </a:t>
            </a:r>
            <a:r>
              <a:rPr lang="cs-CZ" dirty="0"/>
              <a:t>období, zejména po vzniku britského a egyptského </a:t>
            </a:r>
            <a:r>
              <a:rPr lang="cs-CZ" dirty="0" smtClean="0"/>
              <a:t>kondominia</a:t>
            </a:r>
            <a:endParaRPr lang="cs-CZ" dirty="0"/>
          </a:p>
          <a:p>
            <a:r>
              <a:rPr lang="cs-CZ" b="1" dirty="0"/>
              <a:t>Britsko-Egyptské kondominium (1898)</a:t>
            </a:r>
            <a:r>
              <a:rPr lang="cs-CZ" dirty="0"/>
              <a:t>– Severní i jižní Súdán spravován </a:t>
            </a:r>
            <a:r>
              <a:rPr lang="cs-CZ" dirty="0" smtClean="0"/>
              <a:t>jednotlivě</a:t>
            </a:r>
            <a:endParaRPr lang="cs-CZ" dirty="0"/>
          </a:p>
          <a:p>
            <a:r>
              <a:rPr lang="cs-CZ" dirty="0"/>
              <a:t>Důvodem konfliktu byla etnicko/náboženská rozdílnost jihu a </a:t>
            </a:r>
            <a:r>
              <a:rPr lang="cs-CZ" dirty="0" smtClean="0"/>
              <a:t>severu</a:t>
            </a:r>
            <a:endParaRPr lang="cs-CZ" dirty="0"/>
          </a:p>
          <a:p>
            <a:r>
              <a:rPr lang="cs-CZ" dirty="0"/>
              <a:t>Na severu převládá islámské náboženství a na jihu </a:t>
            </a:r>
            <a:r>
              <a:rPr lang="cs-CZ" dirty="0" smtClean="0"/>
              <a:t>křesťanskou/animistické → nestabilita státu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802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1008</Words>
  <Application>Microsoft Office PowerPoint</Application>
  <PresentationFormat>Širokoúhlá obrazovka</PresentationFormat>
  <Paragraphs>128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Súdán v letech 1945-2021</vt:lpstr>
      <vt:lpstr>Obsah</vt:lpstr>
      <vt:lpstr>Obsah</vt:lpstr>
      <vt:lpstr>Základní informace - Súdán</vt:lpstr>
      <vt:lpstr>Charakteristika lokality - Súdán</vt:lpstr>
      <vt:lpstr>Základní informace – Jižní Súdán</vt:lpstr>
      <vt:lpstr>Charakteristika lokality – Jižní Súdán</vt:lpstr>
      <vt:lpstr>Ropná naleziště</vt:lpstr>
      <vt:lpstr>Počátek konfliktu</vt:lpstr>
      <vt:lpstr>První občanská válka (1955-1972)</vt:lpstr>
      <vt:lpstr>První občanská válka (1955-1972)</vt:lpstr>
      <vt:lpstr>Druhá občanská válka</vt:lpstr>
      <vt:lpstr>Druhá občanská válka</vt:lpstr>
      <vt:lpstr>Druhá občanská válka</vt:lpstr>
      <vt:lpstr>Druhá občanská válka</vt:lpstr>
      <vt:lpstr>Vyhlášení nezávislosti</vt:lpstr>
      <vt:lpstr>Občanská válka v Jižním Súdánu 2013-2016</vt:lpstr>
      <vt:lpstr>Jižní Súdán současnost</vt:lpstr>
      <vt:lpstr>Súdán současnost</vt:lpstr>
      <vt:lpstr>Súdán současnost</vt:lpstr>
      <vt:lpstr>Zdroje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Súdán v letech 1945-2021</dc:title>
  <dc:creator>Jonas Balun</dc:creator>
  <cp:lastModifiedBy>lektor</cp:lastModifiedBy>
  <cp:revision>8</cp:revision>
  <dcterms:created xsi:type="dcterms:W3CDTF">2022-01-30T17:25:27Z</dcterms:created>
  <dcterms:modified xsi:type="dcterms:W3CDTF">2022-02-02T09:13:43Z</dcterms:modified>
</cp:coreProperties>
</file>