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6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4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3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1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64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8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5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65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98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1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ceskatelevize.cz/ivysilani/10997918455-mimoradne-porady-ct24/221411034000068-20-let-od-tragickeho-11-zar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F44DF0-003C-4298-8F98-6C2BDAAAB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9FF622-2266-4BE6-8E65-1EB59F763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/>
          </a:bodyPr>
          <a:lstStyle/>
          <a:p>
            <a:pPr algn="l"/>
            <a:r>
              <a:rPr lang="cs-CZ" sz="4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Září 2001 a vliv na mezinárodní vztahy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00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B4912-CD86-46AC-BF7A-F096B8F7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11. září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588B40-6C86-406E-B53F-032F63B57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Semknutí západní civilizace a většiny zemí celého světa proti terorismu</a:t>
            </a:r>
          </a:p>
          <a:p>
            <a:pPr lvl="0"/>
            <a:r>
              <a:rPr lang="cs-CZ" dirty="0"/>
              <a:t>Zásadní zlepšení vztahů mezi USA a Ruskem</a:t>
            </a:r>
          </a:p>
          <a:p>
            <a:pPr lvl="1"/>
            <a:r>
              <a:rPr lang="cs-CZ" dirty="0"/>
              <a:t>Jak jsou na tom tyto vztahy dnes?</a:t>
            </a:r>
          </a:p>
          <a:p>
            <a:pPr lvl="0"/>
            <a:r>
              <a:rPr lang="cs-CZ" dirty="0"/>
              <a:t>Semknutí NATO a pochopení jejího významu členskými státy</a:t>
            </a:r>
          </a:p>
          <a:p>
            <a:pPr lvl="0"/>
            <a:r>
              <a:rPr lang="cs-CZ" dirty="0"/>
              <a:t>Zviditelnění islámského terorismu</a:t>
            </a:r>
          </a:p>
          <a:p>
            <a:pPr lvl="0"/>
            <a:r>
              <a:rPr lang="cs-CZ" dirty="0"/>
              <a:t>Zvýšení bezpečnosti letecké dopravy, sledování, vyšší pravomoci amerických tajných služeb </a:t>
            </a:r>
          </a:p>
          <a:p>
            <a:pPr lvl="0"/>
            <a:r>
              <a:rPr lang="cs-CZ" dirty="0"/>
              <a:t>Nestabilita na Blízkém východě – Irák, Sýrie, Islámský stát,… Afghánistán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9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2DD570-72EB-4803-8F72-B8F3A6A5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cs-CZ" sz="41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Říká se, že každý si pamatuje, co v době útoků 11. září 2001 dělal.</a:t>
            </a:r>
            <a:endParaRPr lang="cs-CZ" sz="4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F6DDC-5124-4175-BF8E-47A43C11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2425149"/>
            <a:ext cx="7393988" cy="4353338"/>
          </a:xfrm>
        </p:spPr>
        <p:txBody>
          <a:bodyPr anchor="t">
            <a:normAutofit fontScale="92500" lnSpcReduction="10000"/>
          </a:bodyPr>
          <a:lstStyle/>
          <a:p>
            <a:pPr lvl="0">
              <a:lnSpc>
                <a:spcPct val="91000"/>
              </a:lnSpc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8:46 - let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Airlines 11 naráží do severní věže Světového obchodního centra</a:t>
            </a:r>
          </a:p>
          <a:p>
            <a:pPr lvl="0">
              <a:lnSpc>
                <a:spcPct val="91000"/>
              </a:lnSpc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9:03 - let United Airlines 175 naráží do jižní věže Světového obchodního centra</a:t>
            </a:r>
          </a:p>
          <a:p>
            <a:pPr lvl="0">
              <a:lnSpc>
                <a:spcPct val="91000"/>
              </a:lnSpc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9:37 – let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Airlines 77 naráží do Pentagonu. Následně se evakuuje Bílý dům a Kongres. </a:t>
            </a:r>
          </a:p>
          <a:p>
            <a:pPr lvl="0">
              <a:lnSpc>
                <a:spcPct val="91000"/>
              </a:lnSpc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9:59 se řítí k zemi Jižní věž Světového obchodního centra</a:t>
            </a:r>
          </a:p>
          <a:p>
            <a:pPr lvl="0">
              <a:lnSpc>
                <a:spcPct val="91000"/>
              </a:lnSpc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10:03 se let United Airlines 93 zřítil do polí v Pensylvánii. Evakuují se sídla OSN a centrály NATO</a:t>
            </a:r>
          </a:p>
          <a:p>
            <a:pPr lvl="0">
              <a:lnSpc>
                <a:spcPct val="91000"/>
              </a:lnSpc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10:28 se zřítila Severní věž Světového obchodního centra, a s ní i hotel Marriott stojící vedle </a:t>
            </a:r>
          </a:p>
          <a:p>
            <a:pPr lvl="0">
              <a:lnSpc>
                <a:spcPct val="91000"/>
              </a:lnSpc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17:25 se hroutí poškozená budova 7 Světového obchodního centra.</a:t>
            </a:r>
          </a:p>
          <a:p>
            <a:pPr lvl="0">
              <a:lnSpc>
                <a:spcPct val="91000"/>
              </a:lnSpc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20:30 - přednáší George W. Bush svůj projev k národu</a:t>
            </a:r>
          </a:p>
          <a:p>
            <a:pPr lvl="0">
              <a:lnSpc>
                <a:spcPct val="91000"/>
              </a:lnSpc>
            </a:pPr>
            <a:endParaRPr lang="cs-CZ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1000"/>
              </a:lnSpc>
            </a:pPr>
            <a:r>
              <a:rPr lang="cs-CZ" sz="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https://www.ceskatelevize.cz/ivysilani/10997918455-mimoradne-porady-ct24/221411034000068-20-let-od-tragickeho-11-zari</a:t>
            </a:r>
            <a:endParaRPr lang="cs-CZ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1000"/>
              </a:lnSpc>
            </a:pPr>
            <a:endParaRPr lang="cs-CZ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1000"/>
              </a:lnSpc>
            </a:pPr>
            <a:endParaRPr lang="cs-CZ" sz="800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0CB1BDF0-A148-4C53-9CA1-251D0BE2C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136" y="2582802"/>
            <a:ext cx="4655816" cy="40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5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9D6E5-8B65-45E2-BBB5-3BCEA35E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Teroristé a oběti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1D8DE-126C-45F4-B80A-E24F6439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402611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V důsledku teroristických útoků 11. září 2001 zemřelo 2977 lidí. </a:t>
            </a:r>
          </a:p>
          <a:p>
            <a:pPr lvl="0"/>
            <a:r>
              <a:rPr lang="cs-CZ" dirty="0"/>
              <a:t>Jde především o pracovníky budov, které byly přímo napadeny nebo se nacházeli v okolí napadených budov, příslušníky záchranných sborů, a cestující v dopravních letadlech. </a:t>
            </a:r>
          </a:p>
          <a:p>
            <a:pPr lvl="0"/>
            <a:r>
              <a:rPr lang="cs-CZ" dirty="0"/>
              <a:t>Útok byl spáchán 19 útočníky, ve velké většině pocházejících ze Saúdské Arábie a Spojených Arabských Emirátů. Vůdce skupiny Muhammad </a:t>
            </a:r>
            <a:r>
              <a:rPr lang="cs-CZ" dirty="0" err="1"/>
              <a:t>Atta</a:t>
            </a:r>
            <a:r>
              <a:rPr lang="cs-CZ" dirty="0"/>
              <a:t> byl </a:t>
            </a:r>
            <a:r>
              <a:rPr lang="cs-CZ" dirty="0" err="1"/>
              <a:t>egypťan</a:t>
            </a:r>
            <a:r>
              <a:rPr lang="cs-CZ" dirty="0"/>
              <a:t> a jeden útočnících pocházel z Libanonu. </a:t>
            </a:r>
          </a:p>
          <a:p>
            <a:pPr lvl="1"/>
            <a:r>
              <a:rPr lang="cs-CZ" dirty="0"/>
              <a:t>dodnes není zcela vyjasněna role Saúdské Arábie </a:t>
            </a:r>
          </a:p>
          <a:p>
            <a:pPr lvl="0"/>
            <a:r>
              <a:rPr lang="cs-CZ" dirty="0"/>
              <a:t>Vyšetřování FBI odhalilo, že všichni útočníci byli členy militantní islámskou teroristickou organizací Al-Kaida, financovanou a vedenou Usáma bin Ládinem.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2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F6645E-B28A-4A38-809F-5B759F98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572003"/>
            <a:ext cx="10268712" cy="1169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/>
              <a:t>O co teroristům šlo???</a:t>
            </a:r>
          </a:p>
        </p:txBody>
      </p:sp>
      <p:pic>
        <p:nvPicPr>
          <p:cNvPr id="4" name="Picture 2" descr="Pin on Trade Center">
            <a:extLst>
              <a:ext uri="{FF2B5EF4-FFF2-40B4-BE49-F238E27FC236}">
                <a16:creationId xmlns:a16="http://schemas.microsoft.com/office/drawing/2014/main" id="{2C024E07-9173-48DF-AC58-AFB880826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41" r="18530"/>
          <a:stretch/>
        </p:blipFill>
        <p:spPr>
          <a:xfrm>
            <a:off x="20" y="3"/>
            <a:ext cx="4059916" cy="4212709"/>
          </a:xfrm>
          <a:prstGeom prst="rect">
            <a:avLst/>
          </a:prstGeom>
          <a:noFill/>
        </p:spPr>
      </p:pic>
      <p:pic>
        <p:nvPicPr>
          <p:cNvPr id="6" name="Picture 2" descr="Pennsylvania field 9/11 | Weltgeschichte, 11. september, Usa reise">
            <a:extLst>
              <a:ext uri="{FF2B5EF4-FFF2-40B4-BE49-F238E27FC236}">
                <a16:creationId xmlns:a16="http://schemas.microsoft.com/office/drawing/2014/main" id="{19249CD5-4993-4EA9-B4FC-FB616C3E0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42" b="1"/>
          <a:stretch/>
        </p:blipFill>
        <p:spPr>
          <a:xfrm>
            <a:off x="4058412" y="10"/>
            <a:ext cx="4069080" cy="4215374"/>
          </a:xfrm>
          <a:prstGeom prst="rect">
            <a:avLst/>
          </a:prstGeom>
          <a:noFill/>
        </p:spPr>
      </p:pic>
      <p:pic>
        <p:nvPicPr>
          <p:cNvPr id="5" name="Picture 2" descr="Command under attack: What we've learned since 9/11 about managing crises">
            <a:extLst>
              <a:ext uri="{FF2B5EF4-FFF2-40B4-BE49-F238E27FC236}">
                <a16:creationId xmlns:a16="http://schemas.microsoft.com/office/drawing/2014/main" id="{7BD59269-C067-48DA-AA11-8FF3DC2E2F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9" r="-4" b="-4"/>
          <a:stretch/>
        </p:blipFill>
        <p:spPr>
          <a:xfrm>
            <a:off x="8125968" y="-4"/>
            <a:ext cx="4072128" cy="421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59497-2733-46CD-8208-686F2097B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2335695"/>
            <a:ext cx="11867322" cy="439309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V 80. letech i za pomoci USA vítězí radikální muslimové nad SSSR v Afghánistánu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1988 Usáma bin Ládin zakládá organizaci Al-Káida (Základna)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Povzbuzeni tímto úspěchem se islámští bojovníci vrací do svých zemí, kde jsou po většinou u moci sekulární diktatury, tyto se snaží porazit a nastolit emiráty řízené jejich dogmatickým výkladem islámu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Jejich snaha není úspěšná a nejsou schopni vůbec získat podporu místních obyvatel</a:t>
            </a:r>
          </a:p>
        </p:txBody>
      </p:sp>
    </p:spTree>
    <p:extLst>
      <p:ext uri="{BB962C8B-B14F-4D97-AF65-F5344CB8AC3E}">
        <p14:creationId xmlns:p14="http://schemas.microsoft.com/office/powerpoint/2010/main" val="23535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EC3A0-9337-47FB-ABBC-E62C4EFC4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2" y="2264989"/>
            <a:ext cx="7327458" cy="459301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Když Al-Káida pátrala po příčinách neúspěchu, dospěla k přesvědčení, že arabské diktatury drží u moci síla USA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Lidé proto nevěří, že je možné stávající situaci změnit a nechtějí se připojit k džihádu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i="1" dirty="0">
                <a:latin typeface="Constantia" panose="02030602050306030303" pitchFamily="18" charset="0"/>
              </a:rPr>
              <a:t>Je proto třeba nejprve spektakulárně zaútočit na USA, ukázat její zranitelnost a tím vyvolat tak silnou emoci, že se arabská ulice sjednotí pod černým praporem džihádu.</a:t>
            </a:r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381B706F-6B71-4095-8E19-69C97791E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93" r="16294" b="1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088A0-3043-4B55-B5D7-4C4CD303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následovalo?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9506E-169B-4F84-91C3-FE560E0B4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2370338"/>
            <a:ext cx="10962502" cy="41698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7. října začíná americká invaze do Afghánistánu - </a:t>
            </a:r>
            <a:r>
              <a:rPr lang="cs-CZ" i="1" dirty="0"/>
              <a:t>Operace Trvalá svoboda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 lednu 2002 je otevřena základna </a:t>
            </a:r>
            <a:r>
              <a:rPr lang="cs-CZ" i="1" dirty="0"/>
              <a:t>Guantánamo Bay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20. března 2003 začíná válka v Iráku – bez mandátu OSN, na základě falešných informací, že režim vlastní chemické zbraně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11. března 2004 bombové atentáty v Madridu – 191 mrtvých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7. července 2005 sebevražedné atentáty v Londýně – 50 mrtvých</a:t>
            </a:r>
          </a:p>
        </p:txBody>
      </p:sp>
    </p:spTree>
    <p:extLst>
      <p:ext uri="{BB962C8B-B14F-4D97-AF65-F5344CB8AC3E}">
        <p14:creationId xmlns:p14="http://schemas.microsoft.com/office/powerpoint/2010/main" val="37733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D69D9E-DF1B-41DC-91F0-806B18BD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909933"/>
            <a:ext cx="10268712" cy="1169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dirty="0" err="1"/>
              <a:t>Dopadení</a:t>
            </a:r>
            <a:r>
              <a:rPr lang="en-US" sz="6100" dirty="0"/>
              <a:t> </a:t>
            </a:r>
            <a:r>
              <a:rPr lang="en-US" sz="6100" dirty="0" err="1"/>
              <a:t>Usámy</a:t>
            </a:r>
            <a:r>
              <a:rPr lang="en-US" sz="6100" dirty="0"/>
              <a:t> bin </a:t>
            </a:r>
            <a:r>
              <a:rPr lang="en-US" sz="6100" dirty="0" err="1"/>
              <a:t>Ládina</a:t>
            </a:r>
            <a:br>
              <a:rPr lang="cs-CZ" sz="6100" dirty="0"/>
            </a:br>
            <a:br>
              <a:rPr lang="cs-CZ" sz="6100" dirty="0"/>
            </a:br>
            <a:r>
              <a:rPr lang="cs-CZ" sz="6100" dirty="0"/>
              <a:t>1. května 2011</a:t>
            </a:r>
            <a:endParaRPr lang="en-US" sz="61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6A98AC3-637A-4B8E-BD35-8815C24C6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" b="-2"/>
          <a:stretch/>
        </p:blipFill>
        <p:spPr>
          <a:xfrm>
            <a:off x="-1" y="-1"/>
            <a:ext cx="5814392" cy="4242017"/>
          </a:xfrm>
          <a:prstGeom prst="rect">
            <a:avLst/>
          </a:prstGeom>
          <a:noFill/>
        </p:spPr>
      </p:pic>
      <p:pic>
        <p:nvPicPr>
          <p:cNvPr id="6" name="Zástupný obsah 5" descr="Obsah obrázku text, osoba, interiér, skupina&#10;&#10;Popis byl vytvořen automaticky">
            <a:extLst>
              <a:ext uri="{FF2B5EF4-FFF2-40B4-BE49-F238E27FC236}">
                <a16:creationId xmlns:a16="http://schemas.microsoft.com/office/drawing/2014/main" id="{FB87D425-D4F2-4CC8-AE19-5DB65DF6D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4391" y="-48021"/>
            <a:ext cx="6377609" cy="42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AB577-F93A-4C66-9788-95DBBDAE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317814"/>
            <a:ext cx="11002617" cy="1700784"/>
          </a:xfrm>
        </p:spPr>
        <p:txBody>
          <a:bodyPr>
            <a:normAutofit fontScale="90000"/>
          </a:bodyPr>
          <a:lstStyle/>
          <a:p>
            <a:r>
              <a:rPr lang="cs-CZ" dirty="0"/>
              <a:t>Splnily útoky na USA svůj cíl?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2B7EC0-38FB-448A-B326-9DD88964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Dosáhl Usáma bin Ládin svého cíle?</a:t>
            </a:r>
          </a:p>
          <a:p>
            <a:endParaRPr lang="cs-CZ" dirty="0"/>
          </a:p>
          <a:p>
            <a:r>
              <a:rPr lang="cs-CZ" dirty="0"/>
              <a:t>Je dnes svět bezpečnější?</a:t>
            </a:r>
          </a:p>
          <a:p>
            <a:endParaRPr lang="cs-CZ" dirty="0"/>
          </a:p>
          <a:p>
            <a:r>
              <a:rPr lang="cs-CZ" dirty="0"/>
              <a:t>Hrozí světu </a:t>
            </a:r>
            <a:r>
              <a:rPr lang="cs-CZ" i="1" dirty="0"/>
              <a:t>džihád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82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833</TotalTime>
  <Words>556</Words>
  <Application>Microsoft Office PowerPoint</Application>
  <PresentationFormat>Širokoúhlá obrazovka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Constantia</vt:lpstr>
      <vt:lpstr>Franklin Gothic Demi Cond</vt:lpstr>
      <vt:lpstr>Franklin Gothic Medium</vt:lpstr>
      <vt:lpstr>Times New Roman</vt:lpstr>
      <vt:lpstr>Wingdings</vt:lpstr>
      <vt:lpstr>JuxtaposeVTI</vt:lpstr>
      <vt:lpstr>11. Září 2001 a vliv na mezinárodní vztahy</vt:lpstr>
      <vt:lpstr>Říká se, že každý si pamatuje, co v době útoků 11. září 2001 dělal.</vt:lpstr>
      <vt:lpstr>Teroristé a oběti</vt:lpstr>
      <vt:lpstr>O co teroristům šlo???</vt:lpstr>
      <vt:lpstr>Prezentace aplikace PowerPoint</vt:lpstr>
      <vt:lpstr>Prezentace aplikace PowerPoint</vt:lpstr>
      <vt:lpstr>Co následovalo?</vt:lpstr>
      <vt:lpstr>Dopadení Usámy bin Ládina  1. května 2011</vt:lpstr>
      <vt:lpstr>Splnily útoky na USA svůj cíl?</vt:lpstr>
      <vt:lpstr>Důsledky 11. září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Září 2001 a vliv na mezinárodní vztahy</dc:title>
  <dc:creator>Michal Škerle</dc:creator>
  <cp:lastModifiedBy>Michal Škerle</cp:lastModifiedBy>
  <cp:revision>3</cp:revision>
  <dcterms:created xsi:type="dcterms:W3CDTF">2021-09-29T18:59:24Z</dcterms:created>
  <dcterms:modified xsi:type="dcterms:W3CDTF">2021-09-30T08:52:54Z</dcterms:modified>
</cp:coreProperties>
</file>