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2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9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4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1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4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8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4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3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687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36" r:id="rId6"/>
    <p:sldLayoutId id="2147483832" r:id="rId7"/>
    <p:sldLayoutId id="2147483833" r:id="rId8"/>
    <p:sldLayoutId id="2147483834" r:id="rId9"/>
    <p:sldLayoutId id="2147483835" r:id="rId10"/>
    <p:sldLayoutId id="2147483837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406384-E46E-4F25-ACE0-30E741A8D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8ED47B5-40BF-40E1-B833-8609C9B2F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474130" cy="4587267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chemeClr val="tx1"/>
                </a:solidFill>
              </a:rPr>
              <a:t>Развитие русской поэзии</a:t>
            </a:r>
            <a:br>
              <a:rPr lang="ru-RU" sz="8000" b="1" dirty="0">
                <a:solidFill>
                  <a:schemeClr val="tx1"/>
                </a:solidFill>
              </a:rPr>
            </a:br>
            <a:endParaRPr lang="cs-CZ" sz="8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4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ECE3C-7C14-417F-846B-D13448E8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29348"/>
          </a:xfrm>
        </p:spPr>
        <p:txBody>
          <a:bodyPr/>
          <a:lstStyle/>
          <a:p>
            <a:r>
              <a:rPr lang="ru-RU" dirty="0"/>
              <a:t>«Золотой век» русской поэзии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F4F271-CD9B-4E55-A4ED-3C4D1FEA8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08447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1810–1830 гг.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«</a:t>
            </a:r>
            <a:r>
              <a:rPr lang="ru-RU" i="1" dirty="0"/>
              <a:t>Пушкин есть явление чрезвычайное и, может быть, единственное явление русского духа. В нем русская природа, русская душа, русский язык, русский характер отразились в такой же чистоте, в такой очищенной красоте, в какой отражается ландшафт на выпуклой поверхности оптического стекла</a:t>
            </a:r>
            <a:r>
              <a:rPr lang="ru-RU" dirty="0"/>
              <a:t>». Н.В. Гоголь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«поэты пушкинской плеяды», «пушкинского круга»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П. </a:t>
            </a:r>
            <a:r>
              <a:rPr lang="cs-CZ" b="1" dirty="0" err="1"/>
              <a:t>Вяземский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Ф. </a:t>
            </a:r>
            <a:r>
              <a:rPr lang="cs-CZ" b="1" dirty="0" err="1"/>
              <a:t>Глинка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b="1" dirty="0"/>
              <a:t>П. </a:t>
            </a:r>
            <a:r>
              <a:rPr lang="cs-CZ" b="1" dirty="0" err="1"/>
              <a:t>Катенин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К. </a:t>
            </a:r>
            <a:r>
              <a:rPr lang="cs-CZ" b="1" dirty="0" err="1"/>
              <a:t>Рылеев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В. </a:t>
            </a:r>
            <a:r>
              <a:rPr lang="cs-CZ" b="1" dirty="0" err="1"/>
              <a:t>Кюхельбекер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А. </a:t>
            </a:r>
            <a:r>
              <a:rPr lang="cs-CZ" b="1" dirty="0" err="1"/>
              <a:t>Дельвиг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Е. </a:t>
            </a:r>
            <a:r>
              <a:rPr lang="cs-CZ" b="1" dirty="0" err="1"/>
              <a:t>Баратынский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Н. </a:t>
            </a:r>
            <a:r>
              <a:rPr lang="cs-CZ" b="1" dirty="0" err="1"/>
              <a:t>Языков</a:t>
            </a:r>
            <a:r>
              <a:rPr lang="cs-CZ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40F4855-B5C2-40B9-A995-2303CEC1ED53}"/>
              </a:ext>
            </a:extLst>
          </p:cNvPr>
          <p:cNvSpPr/>
          <p:nvPr/>
        </p:nvSpPr>
        <p:spPr>
          <a:xfrm>
            <a:off x="5026089" y="36099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Никто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писателей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русских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поворачивал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сердцами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нашими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cs-CZ" dirty="0" err="1"/>
              <a:t>Дельвиг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FB6F31F-AA58-4120-9629-C79FDF6A7730}"/>
              </a:ext>
            </a:extLst>
          </p:cNvPr>
          <p:cNvSpPr/>
          <p:nvPr/>
        </p:nvSpPr>
        <p:spPr>
          <a:xfrm>
            <a:off x="5026089" y="45156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Возведи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русскую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поэзию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поэзиями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всех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народов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которую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Петр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Великий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возвел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Россию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державами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Соверши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совершил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наше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дело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признательность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удивление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cs-CZ" dirty="0" err="1"/>
              <a:t>Вяземский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00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ECE3C-7C14-417F-846B-D13448E8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5428"/>
          </a:xfrm>
        </p:spPr>
        <p:txBody>
          <a:bodyPr/>
          <a:lstStyle/>
          <a:p>
            <a:r>
              <a:rPr lang="ru-RU" dirty="0"/>
              <a:t>18 ВЕК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F4F271-CD9B-4E55-A4ED-3C4D1FEA8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15713"/>
            <a:ext cx="11029615" cy="3634486"/>
          </a:xfrm>
        </p:spPr>
        <p:txBody>
          <a:bodyPr/>
          <a:lstStyle/>
          <a:p>
            <a:r>
              <a:rPr lang="ru-RU" dirty="0"/>
              <a:t>начало преобразования русской лирики</a:t>
            </a:r>
            <a:endParaRPr lang="cs-CZ" dirty="0"/>
          </a:p>
          <a:p>
            <a:r>
              <a:rPr lang="cs-CZ" b="1" dirty="0"/>
              <a:t>Г. Р. </a:t>
            </a:r>
            <a:r>
              <a:rPr lang="cs-CZ" b="1" dirty="0" err="1"/>
              <a:t>Державин</a:t>
            </a:r>
            <a:endParaRPr lang="cs-CZ" b="1" dirty="0"/>
          </a:p>
          <a:p>
            <a:r>
              <a:rPr lang="cs-CZ" b="1" dirty="0"/>
              <a:t>И. И. </a:t>
            </a:r>
            <a:r>
              <a:rPr lang="cs-CZ" b="1" dirty="0" err="1"/>
              <a:t>Дмитриев</a:t>
            </a:r>
            <a:endParaRPr lang="cs-CZ" b="1" dirty="0"/>
          </a:p>
          <a:p>
            <a:r>
              <a:rPr lang="cs-CZ" b="1" dirty="0"/>
              <a:t>Н. М. </a:t>
            </a:r>
            <a:r>
              <a:rPr lang="cs-CZ" b="1" dirty="0" err="1"/>
              <a:t>Карамзин</a:t>
            </a:r>
            <a:endParaRPr lang="cs-CZ" b="1" dirty="0"/>
          </a:p>
          <a:p>
            <a:r>
              <a:rPr lang="cs-CZ" b="1" dirty="0"/>
              <a:t>М. Н. </a:t>
            </a:r>
            <a:r>
              <a:rPr lang="cs-CZ" b="1" dirty="0" err="1"/>
              <a:t>Муравьев</a:t>
            </a:r>
            <a:endParaRPr lang="cs-CZ" b="1" dirty="0"/>
          </a:p>
          <a:p>
            <a:r>
              <a:rPr lang="ru-RU" dirty="0"/>
              <a:t>старейшие из поэтов «пушкинской поры», выступившие на литературное поприще в 1800-е гг. – </a:t>
            </a:r>
            <a:r>
              <a:rPr lang="ru-RU" b="1" dirty="0"/>
              <a:t>В. А. Жуковский, К. Н. Батюшков и Д. В. Давыдов.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6251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7E143-295F-4375-8AB1-958F5D2E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4089"/>
          </a:xfrm>
        </p:spPr>
        <p:txBody>
          <a:bodyPr/>
          <a:lstStyle/>
          <a:p>
            <a:r>
              <a:rPr lang="ru-RU" dirty="0"/>
              <a:t>ПЕРВАЯ ПОЛОВИНА 19 ВЕКА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BDBB48-A135-4745-9EC7-F09166B8A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Отечественная война 1812 года</a:t>
            </a:r>
          </a:p>
          <a:p>
            <a:r>
              <a:rPr lang="ru-RU" dirty="0"/>
              <a:t>революционное движение декабристов, завершившееся восстанием на Сенатской площади 14 декабря 1825 года</a:t>
            </a:r>
            <a:endParaRPr lang="cs-CZ" dirty="0"/>
          </a:p>
          <a:p>
            <a:r>
              <a:rPr lang="ru-RU" dirty="0"/>
              <a:t>литература как важное средство «гражданского воспитания»</a:t>
            </a:r>
          </a:p>
          <a:p>
            <a:r>
              <a:rPr lang="ru-RU" dirty="0"/>
              <a:t>борьба против самодержавно-крепостнических порядков, утверждение национальной самобытности русской литературы</a:t>
            </a:r>
            <a:endParaRPr lang="cs-CZ" dirty="0"/>
          </a:p>
          <a:p>
            <a:r>
              <a:rPr lang="ru-RU" dirty="0"/>
              <a:t>образ поэта-гражданина - «певец народных благ» </a:t>
            </a:r>
            <a:endParaRPr lang="cs-CZ" dirty="0"/>
          </a:p>
          <a:p>
            <a:r>
              <a:rPr lang="ru-RU" dirty="0"/>
              <a:t>р</a:t>
            </a:r>
            <a:r>
              <a:rPr lang="cs-CZ" dirty="0" err="1"/>
              <a:t>омантизм</a:t>
            </a:r>
            <a:endParaRPr lang="cs-CZ" dirty="0"/>
          </a:p>
          <a:p>
            <a:r>
              <a:rPr lang="cs-CZ" b="1" dirty="0"/>
              <a:t>В. </a:t>
            </a:r>
            <a:r>
              <a:rPr lang="cs-CZ" b="1" dirty="0" err="1"/>
              <a:t>Жуковский</a:t>
            </a:r>
            <a:r>
              <a:rPr lang="cs-CZ" b="1" dirty="0"/>
              <a:t>, К. </a:t>
            </a:r>
            <a:r>
              <a:rPr lang="cs-CZ" b="1" dirty="0" err="1"/>
              <a:t>Батюшков</a:t>
            </a:r>
            <a:r>
              <a:rPr lang="cs-CZ" b="1" dirty="0"/>
              <a:t>, Г. </a:t>
            </a:r>
            <a:r>
              <a:rPr lang="cs-CZ" b="1" dirty="0" err="1"/>
              <a:t>Державин</a:t>
            </a:r>
            <a:r>
              <a:rPr lang="cs-CZ" b="1" dirty="0"/>
              <a:t> и </a:t>
            </a:r>
            <a:r>
              <a:rPr lang="cs-CZ" b="1" dirty="0" err="1"/>
              <a:t>И</a:t>
            </a:r>
            <a:r>
              <a:rPr lang="cs-CZ" b="1" dirty="0"/>
              <a:t>. </a:t>
            </a:r>
            <a:r>
              <a:rPr lang="cs-CZ" b="1" dirty="0" err="1"/>
              <a:t>Крылов</a:t>
            </a:r>
            <a:r>
              <a:rPr lang="cs-CZ" b="1" dirty="0"/>
              <a:t> - </a:t>
            </a:r>
            <a:r>
              <a:rPr lang="cs-CZ" dirty="0" err="1"/>
              <a:t>достижением</a:t>
            </a:r>
            <a:r>
              <a:rPr lang="cs-CZ" dirty="0"/>
              <a:t> </a:t>
            </a:r>
            <a:r>
              <a:rPr lang="cs-CZ" dirty="0" err="1"/>
              <a:t>допушкинской</a:t>
            </a:r>
            <a:r>
              <a:rPr lang="cs-CZ" dirty="0"/>
              <a:t> </a:t>
            </a:r>
            <a:r>
              <a:rPr lang="cs-CZ" dirty="0" err="1"/>
              <a:t>поэзии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01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46054-CF96-4151-8989-C717E798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А. С. Пушкин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59465-DDD8-4F02-949C-0918926FE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oн</a:t>
            </a:r>
            <a:r>
              <a:rPr lang="cs-CZ" dirty="0"/>
              <a:t> </a:t>
            </a:r>
            <a:r>
              <a:rPr lang="cs-CZ" dirty="0" err="1"/>
              <a:t>завершил</a:t>
            </a:r>
            <a:r>
              <a:rPr lang="cs-CZ" dirty="0"/>
              <a:t> </a:t>
            </a:r>
            <a:r>
              <a:rPr lang="cs-CZ" dirty="0" err="1"/>
              <a:t>творческие</a:t>
            </a:r>
            <a:r>
              <a:rPr lang="cs-CZ" dirty="0"/>
              <a:t> </a:t>
            </a:r>
            <a:r>
              <a:rPr lang="cs-CZ" dirty="0" err="1"/>
              <a:t>искания</a:t>
            </a:r>
            <a:r>
              <a:rPr lang="cs-CZ" dirty="0"/>
              <a:t> </a:t>
            </a:r>
            <a:r>
              <a:rPr lang="cs-CZ" dirty="0" err="1"/>
              <a:t>своих</a:t>
            </a:r>
            <a:r>
              <a:rPr lang="cs-CZ" dirty="0"/>
              <a:t> </a:t>
            </a:r>
            <a:r>
              <a:rPr lang="cs-CZ" dirty="0" err="1"/>
              <a:t>предшественников</a:t>
            </a:r>
            <a:endParaRPr lang="cs-CZ" dirty="0"/>
          </a:p>
          <a:p>
            <a:r>
              <a:rPr lang="cs-CZ" dirty="0" err="1"/>
              <a:t>образцы</a:t>
            </a:r>
            <a:r>
              <a:rPr lang="cs-CZ" dirty="0"/>
              <a:t> </a:t>
            </a:r>
            <a:r>
              <a:rPr lang="cs-CZ" dirty="0" err="1"/>
              <a:t>романтической</a:t>
            </a:r>
            <a:r>
              <a:rPr lang="cs-CZ" dirty="0"/>
              <a:t> и </a:t>
            </a:r>
            <a:r>
              <a:rPr lang="cs-CZ" dirty="0" err="1"/>
              <a:t>реалистической</a:t>
            </a:r>
            <a:r>
              <a:rPr lang="cs-CZ" dirty="0"/>
              <a:t> </a:t>
            </a:r>
            <a:r>
              <a:rPr lang="cs-CZ" dirty="0" err="1"/>
              <a:t>поэзии</a:t>
            </a:r>
            <a:endParaRPr lang="cs-CZ" dirty="0"/>
          </a:p>
          <a:p>
            <a:r>
              <a:rPr lang="ru-RU" dirty="0"/>
              <a:t>новые темы и жанры</a:t>
            </a:r>
          </a:p>
          <a:p>
            <a:r>
              <a:rPr lang="ru-RU" dirty="0"/>
              <a:t>эмоционально-поэтический пафос, психологизм </a:t>
            </a:r>
            <a:endParaRPr lang="cs-CZ" dirty="0"/>
          </a:p>
          <a:p>
            <a:r>
              <a:rPr lang="cs-CZ" dirty="0" err="1"/>
              <a:t>цельность</a:t>
            </a:r>
            <a:r>
              <a:rPr lang="cs-CZ" dirty="0"/>
              <a:t> </a:t>
            </a:r>
            <a:r>
              <a:rPr lang="cs-CZ" dirty="0" err="1"/>
              <a:t>чувств</a:t>
            </a:r>
            <a:r>
              <a:rPr lang="cs-CZ" dirty="0"/>
              <a:t>, </a:t>
            </a:r>
            <a:r>
              <a:rPr lang="cs-CZ" dirty="0" err="1"/>
              <a:t>диалектическая</a:t>
            </a:r>
            <a:r>
              <a:rPr lang="cs-CZ" dirty="0"/>
              <a:t> </a:t>
            </a:r>
            <a:r>
              <a:rPr lang="cs-CZ" dirty="0" err="1"/>
              <a:t>глубина</a:t>
            </a:r>
            <a:r>
              <a:rPr lang="cs-CZ" dirty="0"/>
              <a:t> </a:t>
            </a:r>
            <a:r>
              <a:rPr lang="cs-CZ" dirty="0" err="1"/>
              <a:t>познания</a:t>
            </a:r>
            <a:r>
              <a:rPr lang="cs-CZ" dirty="0"/>
              <a:t> </a:t>
            </a:r>
            <a:r>
              <a:rPr lang="cs-CZ" dirty="0" err="1"/>
              <a:t>мира</a:t>
            </a:r>
            <a:endParaRPr lang="cs-CZ" dirty="0"/>
          </a:p>
          <a:p>
            <a:r>
              <a:rPr lang="cs-CZ" dirty="0"/>
              <a:t>«</a:t>
            </a:r>
            <a:r>
              <a:rPr lang="cs-CZ" dirty="0" err="1"/>
              <a:t>точность</a:t>
            </a:r>
            <a:r>
              <a:rPr lang="cs-CZ" dirty="0"/>
              <a:t> </a:t>
            </a:r>
            <a:r>
              <a:rPr lang="cs-CZ" dirty="0" err="1"/>
              <a:t>языка</a:t>
            </a:r>
            <a:r>
              <a:rPr lang="cs-CZ" dirty="0"/>
              <a:t>»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После</a:t>
            </a:r>
            <a:r>
              <a:rPr lang="cs-CZ" dirty="0"/>
              <a:t> </a:t>
            </a:r>
            <a:r>
              <a:rPr lang="cs-CZ" dirty="0" err="1"/>
              <a:t>событий</a:t>
            </a:r>
            <a:r>
              <a:rPr lang="cs-CZ" dirty="0"/>
              <a:t> 14 </a:t>
            </a:r>
            <a:r>
              <a:rPr lang="cs-CZ" dirty="0" err="1"/>
              <a:t>декабря</a:t>
            </a:r>
            <a:r>
              <a:rPr lang="cs-CZ" dirty="0"/>
              <a:t> 1825 </a:t>
            </a:r>
            <a:r>
              <a:rPr lang="cs-CZ" dirty="0" err="1"/>
              <a:t>года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70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11345-FC02-4A5F-9A8D-64EC4AE2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2750"/>
          </a:xfrm>
        </p:spPr>
        <p:txBody>
          <a:bodyPr/>
          <a:lstStyle/>
          <a:p>
            <a:r>
              <a:rPr lang="cs-CZ" b="1" dirty="0"/>
              <a:t>40-ые </a:t>
            </a:r>
            <a:r>
              <a:rPr lang="cs-CZ" b="1" dirty="0" err="1"/>
              <a:t>гг</a:t>
            </a:r>
            <a:r>
              <a:rPr lang="cs-CZ" b="1" dirty="0"/>
              <a:t>. - 60-ые </a:t>
            </a:r>
            <a:r>
              <a:rPr lang="cs-CZ" b="1" dirty="0" err="1"/>
              <a:t>годы</a:t>
            </a:r>
            <a:r>
              <a:rPr lang="cs-CZ" b="1" dirty="0"/>
              <a:t> 19 в.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53A9D-A55D-4EAB-875E-DABB9DB75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31264"/>
            <a:ext cx="11029615" cy="1088136"/>
          </a:xfrm>
          <a:noFill/>
        </p:spPr>
        <p:txBody>
          <a:bodyPr/>
          <a:lstStyle/>
          <a:p>
            <a:r>
              <a:rPr lang="cs-CZ" dirty="0" err="1"/>
              <a:t>наличие</a:t>
            </a:r>
            <a:r>
              <a:rPr lang="cs-CZ" dirty="0"/>
              <a:t> </a:t>
            </a:r>
            <a:r>
              <a:rPr lang="cs-CZ" dirty="0" err="1"/>
              <a:t>двух</a:t>
            </a:r>
            <a:r>
              <a:rPr lang="cs-CZ" dirty="0"/>
              <a:t> </a:t>
            </a:r>
            <a:r>
              <a:rPr lang="cs-CZ" dirty="0" err="1"/>
              <a:t>направлений</a:t>
            </a:r>
            <a:r>
              <a:rPr lang="cs-CZ" dirty="0"/>
              <a:t>:</a:t>
            </a:r>
          </a:p>
          <a:p>
            <a:pPr marL="324000" lvl="1" indent="0">
              <a:buNone/>
            </a:pPr>
            <a:r>
              <a:rPr lang="ru-RU" b="1" dirty="0"/>
              <a:t>Николай Алексеевич НЕКРАСОВ</a:t>
            </a:r>
            <a:r>
              <a:rPr lang="cs-CZ" b="1" dirty="0"/>
              <a:t> </a:t>
            </a:r>
            <a:r>
              <a:rPr lang="cs-CZ" dirty="0"/>
              <a:t> и </a:t>
            </a:r>
            <a:r>
              <a:rPr lang="cs-CZ" dirty="0" err="1"/>
              <a:t>поэты</a:t>
            </a:r>
            <a:r>
              <a:rPr lang="cs-CZ" dirty="0"/>
              <a:t> </a:t>
            </a:r>
            <a:r>
              <a:rPr lang="cs-CZ" dirty="0" err="1"/>
              <a:t>его</a:t>
            </a:r>
            <a:r>
              <a:rPr lang="cs-CZ" dirty="0"/>
              <a:t> </a:t>
            </a:r>
            <a:r>
              <a:rPr lang="cs-CZ" dirty="0" err="1"/>
              <a:t>школы</a:t>
            </a:r>
            <a:r>
              <a:rPr lang="cs-CZ" dirty="0"/>
              <a:t>		     </a:t>
            </a:r>
            <a:r>
              <a:rPr lang="ru-RU" b="1" dirty="0"/>
              <a:t>Афанасий Афанасьевич ФЕТ</a:t>
            </a:r>
            <a:endParaRPr lang="cs-CZ" b="1" dirty="0"/>
          </a:p>
          <a:p>
            <a:pPr lvl="1"/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4D1B31-7C29-4610-8F5F-889C26F5A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78" y="2853026"/>
            <a:ext cx="1903272" cy="25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3C68625-C515-49A3-B5C5-76543390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51" y="2853026"/>
            <a:ext cx="2052923" cy="25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887BA1B-4CFD-49FB-BAAD-A9E14223739E}"/>
              </a:ext>
            </a:extLst>
          </p:cNvPr>
          <p:cNvSpPr/>
          <p:nvPr/>
        </p:nvSpPr>
        <p:spPr>
          <a:xfrm>
            <a:off x="3033767" y="2736084"/>
            <a:ext cx="31463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общественно-политические</a:t>
            </a:r>
            <a:r>
              <a:rPr lang="cs-CZ" sz="1600" dirty="0"/>
              <a:t> </a:t>
            </a:r>
            <a:r>
              <a:rPr lang="cs-CZ" sz="1600" dirty="0" err="1"/>
              <a:t>проблемы</a:t>
            </a:r>
            <a:r>
              <a:rPr lang="cs-CZ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в </a:t>
            </a:r>
            <a:r>
              <a:rPr lang="cs-CZ" sz="1600" dirty="0" err="1"/>
              <a:t>центре</a:t>
            </a:r>
            <a:r>
              <a:rPr lang="cs-CZ" sz="1600" dirty="0"/>
              <a:t> </a:t>
            </a:r>
            <a:r>
              <a:rPr lang="cs-CZ" sz="1600" dirty="0" err="1"/>
              <a:t>их</a:t>
            </a:r>
            <a:r>
              <a:rPr lang="cs-CZ" sz="1600" dirty="0"/>
              <a:t> </a:t>
            </a:r>
            <a:r>
              <a:rPr lang="cs-CZ" sz="1600" dirty="0" err="1"/>
              <a:t>внимания</a:t>
            </a:r>
            <a:r>
              <a:rPr lang="cs-CZ" sz="1600" dirty="0"/>
              <a:t> </a:t>
            </a:r>
            <a:r>
              <a:rPr lang="cs-CZ" sz="1600" dirty="0" err="1"/>
              <a:t>был</a:t>
            </a:r>
            <a:r>
              <a:rPr lang="cs-CZ" sz="1600" dirty="0"/>
              <a:t> </a:t>
            </a:r>
            <a:r>
              <a:rPr lang="cs-CZ" sz="1600" dirty="0" err="1"/>
              <a:t>современный</a:t>
            </a:r>
            <a:r>
              <a:rPr lang="cs-CZ" sz="1600" dirty="0"/>
              <a:t> </a:t>
            </a:r>
            <a:r>
              <a:rPr lang="cs-CZ" sz="1600" dirty="0" err="1"/>
              <a:t>человек</a:t>
            </a:r>
            <a:r>
              <a:rPr lang="cs-CZ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быстрота</a:t>
            </a:r>
            <a:r>
              <a:rPr lang="cs-CZ" sz="1600" dirty="0"/>
              <a:t> </a:t>
            </a:r>
            <a:r>
              <a:rPr lang="cs-CZ" sz="1600" dirty="0" err="1"/>
              <a:t>отклика</a:t>
            </a:r>
            <a:r>
              <a:rPr lang="cs-CZ" sz="1600" dirty="0"/>
              <a:t> </a:t>
            </a:r>
            <a:r>
              <a:rPr lang="cs-CZ" sz="1600" dirty="0" err="1"/>
              <a:t>на</a:t>
            </a:r>
            <a:r>
              <a:rPr lang="cs-CZ" sz="1600" dirty="0"/>
              <a:t> </a:t>
            </a:r>
            <a:r>
              <a:rPr lang="cs-CZ" sz="1600" dirty="0" err="1"/>
              <a:t>актуальные</a:t>
            </a:r>
            <a:r>
              <a:rPr lang="cs-CZ" sz="1600" dirty="0"/>
              <a:t> </a:t>
            </a:r>
            <a:r>
              <a:rPr lang="cs-CZ" sz="1600" dirty="0" err="1"/>
              <a:t>явления</a:t>
            </a:r>
            <a:r>
              <a:rPr lang="cs-CZ" sz="1600" dirty="0"/>
              <a:t> </a:t>
            </a:r>
            <a:r>
              <a:rPr lang="cs-CZ" sz="1600" dirty="0" err="1"/>
              <a:t>действительности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обличительные</a:t>
            </a:r>
            <a:r>
              <a:rPr lang="cs-CZ" sz="1600" dirty="0"/>
              <a:t> </a:t>
            </a:r>
            <a:r>
              <a:rPr lang="cs-CZ" sz="1600" dirty="0" err="1"/>
              <a:t>тенденции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активное</a:t>
            </a:r>
            <a:r>
              <a:rPr lang="cs-CZ" sz="1600" dirty="0"/>
              <a:t> </a:t>
            </a:r>
            <a:r>
              <a:rPr lang="cs-CZ" sz="1600" dirty="0" err="1"/>
              <a:t>участие</a:t>
            </a:r>
            <a:r>
              <a:rPr lang="cs-CZ" sz="1600" dirty="0"/>
              <a:t> в </a:t>
            </a:r>
            <a:r>
              <a:rPr lang="cs-CZ" sz="1600" dirty="0" err="1"/>
              <a:t>литературной</a:t>
            </a:r>
            <a:r>
              <a:rPr lang="cs-CZ" sz="1600" dirty="0"/>
              <a:t> </a:t>
            </a:r>
            <a:r>
              <a:rPr lang="cs-CZ" sz="1600" dirty="0" err="1"/>
              <a:t>борьбе</a:t>
            </a:r>
            <a:r>
              <a:rPr lang="cs-CZ" sz="1600" dirty="0"/>
              <a:t> </a:t>
            </a:r>
            <a:r>
              <a:rPr lang="cs-CZ" sz="1600" dirty="0" err="1"/>
              <a:t>эпохи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использование</a:t>
            </a:r>
            <a:r>
              <a:rPr lang="cs-CZ" sz="1600" dirty="0"/>
              <a:t> </a:t>
            </a:r>
            <a:r>
              <a:rPr lang="cs-CZ" sz="1600" dirty="0" err="1"/>
              <a:t>сатирических</a:t>
            </a:r>
            <a:r>
              <a:rPr lang="cs-CZ" sz="1600" dirty="0"/>
              <a:t> </a:t>
            </a:r>
            <a:r>
              <a:rPr lang="cs-CZ" sz="1600" dirty="0" err="1"/>
              <a:t>жанров</a:t>
            </a:r>
            <a:r>
              <a:rPr lang="cs-CZ" sz="1600" dirty="0"/>
              <a:t>.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E55FB29-227F-4EE7-BCAB-DC178305D898}"/>
              </a:ext>
            </a:extLst>
          </p:cNvPr>
          <p:cNvSpPr/>
          <p:nvPr/>
        </p:nvSpPr>
        <p:spPr>
          <a:xfrm>
            <a:off x="895251" y="5832677"/>
            <a:ext cx="5284839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/>
              <a:t>В. С. </a:t>
            </a:r>
            <a:r>
              <a:rPr lang="cs-CZ" b="1" dirty="0" err="1"/>
              <a:t>Курочкин</a:t>
            </a:r>
            <a:r>
              <a:rPr lang="cs-CZ" b="1" dirty="0"/>
              <a:t>, Д. Д. </a:t>
            </a:r>
            <a:r>
              <a:rPr lang="cs-CZ" b="1" dirty="0" err="1"/>
              <a:t>Минаев</a:t>
            </a:r>
            <a:r>
              <a:rPr lang="cs-CZ" b="1" dirty="0"/>
              <a:t>, В. И. </a:t>
            </a:r>
            <a:r>
              <a:rPr lang="cs-CZ" b="1" dirty="0" err="1"/>
              <a:t>Богданова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93253F1-F1C9-4D90-B797-8CB7C926ADAC}"/>
              </a:ext>
            </a:extLst>
          </p:cNvPr>
          <p:cNvSpPr/>
          <p:nvPr/>
        </p:nvSpPr>
        <p:spPr>
          <a:xfrm>
            <a:off x="9009659" y="2853026"/>
            <a:ext cx="2872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«</a:t>
            </a:r>
            <a:r>
              <a:rPr lang="cs-CZ" sz="1600" dirty="0" err="1"/>
              <a:t>искусство</a:t>
            </a:r>
            <a:r>
              <a:rPr lang="cs-CZ" sz="1600" dirty="0"/>
              <a:t> </a:t>
            </a:r>
            <a:r>
              <a:rPr lang="cs-CZ" sz="1600" dirty="0" err="1"/>
              <a:t>для</a:t>
            </a:r>
            <a:r>
              <a:rPr lang="cs-CZ" sz="1600" dirty="0"/>
              <a:t> </a:t>
            </a:r>
            <a:r>
              <a:rPr lang="cs-CZ" sz="1600" dirty="0" err="1"/>
              <a:t>искусства</a:t>
            </a:r>
            <a:r>
              <a:rPr lang="cs-CZ" sz="1600" dirty="0"/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мир</a:t>
            </a:r>
            <a:r>
              <a:rPr lang="cs-CZ" sz="1600" dirty="0"/>
              <a:t> </a:t>
            </a:r>
            <a:r>
              <a:rPr lang="cs-CZ" sz="1600" dirty="0" err="1"/>
              <a:t>философских</a:t>
            </a:r>
            <a:r>
              <a:rPr lang="cs-CZ" sz="1600" dirty="0"/>
              <a:t> и </a:t>
            </a:r>
            <a:r>
              <a:rPr lang="cs-CZ" sz="1600" dirty="0" err="1"/>
              <a:t>психологических</a:t>
            </a:r>
            <a:r>
              <a:rPr lang="cs-CZ" sz="1600" dirty="0"/>
              <a:t> </a:t>
            </a:r>
            <a:r>
              <a:rPr lang="cs-CZ" sz="1600" dirty="0" err="1"/>
              <a:t>проблем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личные</a:t>
            </a:r>
            <a:r>
              <a:rPr lang="cs-CZ" sz="1600" dirty="0"/>
              <a:t> и </a:t>
            </a:r>
            <a:r>
              <a:rPr lang="cs-CZ" sz="1600" dirty="0" err="1"/>
              <a:t>интимные</a:t>
            </a:r>
            <a:r>
              <a:rPr lang="cs-CZ" sz="1600" dirty="0"/>
              <a:t> </a:t>
            </a:r>
            <a:r>
              <a:rPr lang="cs-CZ" sz="1600" dirty="0" err="1"/>
              <a:t>переживания</a:t>
            </a:r>
            <a:endParaRPr lang="cs-CZ" sz="16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7F0A2A2-5EDF-4C59-9F42-28722282050A}"/>
              </a:ext>
            </a:extLst>
          </p:cNvPr>
          <p:cNvSpPr/>
          <p:nvPr/>
        </p:nvSpPr>
        <p:spPr>
          <a:xfrm>
            <a:off x="6916478" y="5832677"/>
            <a:ext cx="4979051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 Н.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Майков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Л. А.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Мей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А. К.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Толстой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отчасти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Ф. И.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Тютчев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41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DF24D-7888-4630-8C6A-8B46BA2B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7436"/>
          </a:xfrm>
        </p:spPr>
        <p:txBody>
          <a:bodyPr/>
          <a:lstStyle/>
          <a:p>
            <a:r>
              <a:rPr lang="cs-CZ" b="1" dirty="0" err="1"/>
              <a:t>Николай</a:t>
            </a:r>
            <a:r>
              <a:rPr lang="cs-CZ" b="1" dirty="0"/>
              <a:t> </a:t>
            </a:r>
            <a:r>
              <a:rPr lang="cs-CZ" b="1" dirty="0" err="1"/>
              <a:t>Алексеевич</a:t>
            </a:r>
            <a:r>
              <a:rPr lang="cs-CZ" b="1" dirty="0"/>
              <a:t> </a:t>
            </a:r>
            <a:r>
              <a:rPr lang="cs-CZ" b="1" dirty="0" err="1"/>
              <a:t>Некрасов</a:t>
            </a:r>
            <a:r>
              <a:rPr lang="cs-CZ" b="1" dirty="0"/>
              <a:t> (1821-1878)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133573-4546-4C49-9690-9A16AB20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20673"/>
            <a:ext cx="11029615" cy="2303595"/>
          </a:xfrm>
        </p:spPr>
        <p:txBody>
          <a:bodyPr>
            <a:normAutofit/>
          </a:bodyPr>
          <a:lstStyle/>
          <a:p>
            <a:r>
              <a:rPr lang="cs-CZ" dirty="0" err="1"/>
              <a:t>величайший</a:t>
            </a:r>
            <a:r>
              <a:rPr lang="cs-CZ" dirty="0"/>
              <a:t> </a:t>
            </a:r>
            <a:r>
              <a:rPr lang="cs-CZ" dirty="0" err="1"/>
              <a:t>поэт</a:t>
            </a:r>
            <a:r>
              <a:rPr lang="cs-CZ" dirty="0"/>
              <a:t> 60-70-ых </a:t>
            </a:r>
            <a:r>
              <a:rPr lang="cs-CZ" dirty="0" err="1"/>
              <a:t>гг</a:t>
            </a:r>
            <a:r>
              <a:rPr lang="cs-CZ" dirty="0"/>
              <a:t>. 19 в. </a:t>
            </a:r>
          </a:p>
          <a:p>
            <a:r>
              <a:rPr lang="cs-CZ" dirty="0" err="1"/>
              <a:t>представитель</a:t>
            </a:r>
            <a:r>
              <a:rPr lang="cs-CZ" dirty="0"/>
              <a:t> </a:t>
            </a:r>
            <a:r>
              <a:rPr lang="cs-CZ" dirty="0" err="1"/>
              <a:t>гражданской</a:t>
            </a:r>
            <a:r>
              <a:rPr lang="cs-CZ" dirty="0"/>
              <a:t> </a:t>
            </a:r>
            <a:r>
              <a:rPr lang="cs-CZ" dirty="0" err="1"/>
              <a:t>поэзии</a:t>
            </a:r>
            <a:endParaRPr lang="cs-CZ" dirty="0"/>
          </a:p>
          <a:p>
            <a:r>
              <a:rPr lang="cs-CZ" dirty="0" err="1"/>
              <a:t>социально-урбанистическая</a:t>
            </a:r>
            <a:r>
              <a:rPr lang="cs-CZ" dirty="0"/>
              <a:t> </a:t>
            </a:r>
            <a:r>
              <a:rPr lang="cs-CZ" dirty="0" err="1"/>
              <a:t>тематика</a:t>
            </a:r>
            <a:endParaRPr lang="cs-CZ" dirty="0"/>
          </a:p>
          <a:p>
            <a:r>
              <a:rPr lang="cs-CZ" dirty="0" err="1"/>
              <a:t>трагедия</a:t>
            </a:r>
            <a:r>
              <a:rPr lang="cs-CZ" dirty="0"/>
              <a:t> </a:t>
            </a:r>
            <a:r>
              <a:rPr lang="cs-CZ" dirty="0" err="1"/>
              <a:t>простого</a:t>
            </a:r>
            <a:r>
              <a:rPr lang="cs-CZ" dirty="0"/>
              <a:t> </a:t>
            </a:r>
            <a:r>
              <a:rPr lang="cs-CZ" dirty="0" err="1"/>
              <a:t>человека</a:t>
            </a:r>
            <a:endParaRPr lang="cs-CZ" dirty="0"/>
          </a:p>
          <a:p>
            <a:pPr marL="0" indent="0">
              <a:buNone/>
            </a:pPr>
            <a:endParaRPr lang="ru-RU" dirty="0"/>
          </a:p>
          <a:p>
            <a:endParaRPr lang="cs-CZ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AD9A26F-3361-4195-9437-8ACBE2648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226">
            <a:off x="5609670" y="1610110"/>
            <a:ext cx="2369929" cy="389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F2747B7-D1F7-48A1-8EE8-9F9543A9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93" y="4280261"/>
            <a:ext cx="4316361" cy="23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664F9D3-3C2E-4921-B6C3-14D03A1FC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758">
            <a:off x="8469617" y="1180398"/>
            <a:ext cx="2659511" cy="31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D27A251-69AE-45FD-A86A-D432B20BC04C}"/>
              </a:ext>
            </a:extLst>
          </p:cNvPr>
          <p:cNvSpPr/>
          <p:nvPr/>
        </p:nvSpPr>
        <p:spPr>
          <a:xfrm>
            <a:off x="501445" y="344168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Произведения</a:t>
            </a:r>
          </a:p>
          <a:p>
            <a:endParaRPr lang="cs-CZ" b="1" dirty="0">
              <a:latin typeface="Gill Sans MT" panose="020B0502020104020203" pitchFamily="34" charset="-18"/>
            </a:endParaRPr>
          </a:p>
          <a:p>
            <a:r>
              <a:rPr lang="ru-RU" b="1" dirty="0"/>
              <a:t>Стихотворения</a:t>
            </a:r>
            <a:endParaRPr lang="cs-CZ" b="1" dirty="0">
              <a:latin typeface="Gill Sans MT" panose="020B0502020104020203" pitchFamily="34" charset="-18"/>
            </a:endParaRPr>
          </a:p>
          <a:p>
            <a:r>
              <a:rPr lang="ru-RU" dirty="0"/>
              <a:t>Колыбельная песня</a:t>
            </a:r>
          </a:p>
          <a:p>
            <a:r>
              <a:rPr lang="ru-RU" dirty="0"/>
              <a:t>Звуки и мечты</a:t>
            </a:r>
          </a:p>
          <a:p>
            <a:r>
              <a:rPr lang="ru-RU" dirty="0"/>
              <a:t>Поэт и гражданин</a:t>
            </a:r>
          </a:p>
          <a:p>
            <a:r>
              <a:rPr lang="ru-RU" dirty="0"/>
              <a:t>Рыцарь на час</a:t>
            </a:r>
            <a:endParaRPr lang="cs-CZ" dirty="0">
              <a:latin typeface="Gill Sans MT" panose="020B0502020104020203" pitchFamily="34" charset="-18"/>
            </a:endParaRPr>
          </a:p>
          <a:p>
            <a:endParaRPr lang="cs-CZ" dirty="0"/>
          </a:p>
          <a:p>
            <a:endParaRPr lang="ru-RU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C4891B4-11B7-4670-91A1-BF6EFDF83420}"/>
              </a:ext>
            </a:extLst>
          </p:cNvPr>
          <p:cNvSpPr/>
          <p:nvPr/>
        </p:nvSpPr>
        <p:spPr>
          <a:xfrm>
            <a:off x="3089113" y="3995677"/>
            <a:ext cx="31567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Поэмы</a:t>
            </a:r>
          </a:p>
          <a:p>
            <a:r>
              <a:rPr lang="ru-RU" dirty="0"/>
              <a:t>Мороз-красный нос</a:t>
            </a:r>
          </a:p>
          <a:p>
            <a:r>
              <a:rPr lang="ru-RU" dirty="0"/>
              <a:t>Железная дорога</a:t>
            </a:r>
          </a:p>
          <a:p>
            <a:r>
              <a:rPr lang="ru-RU" dirty="0"/>
              <a:t>Русские женщины</a:t>
            </a:r>
          </a:p>
          <a:p>
            <a:r>
              <a:rPr lang="ru-RU" dirty="0"/>
              <a:t>Кому на Руси жить хорошо</a:t>
            </a:r>
            <a:endParaRPr lang="cs-CZ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9866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A6BAC-FA75-4403-A8AB-0C1F1C64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25199"/>
          </a:xfrm>
        </p:spPr>
        <p:txBody>
          <a:bodyPr/>
          <a:lstStyle/>
          <a:p>
            <a:r>
              <a:rPr lang="ru-RU" b="1" dirty="0"/>
              <a:t>Афанасий Афанасьевич ФЕТ</a:t>
            </a:r>
            <a:r>
              <a:rPr lang="cs-CZ" b="1" dirty="0"/>
              <a:t> </a:t>
            </a:r>
            <a:r>
              <a:rPr lang="cs-CZ" dirty="0"/>
              <a:t>(1820 – 1892)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379EC-295D-47EB-9C59-C693AABA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67" y="1534619"/>
            <a:ext cx="5239505" cy="3558491"/>
          </a:xfrm>
        </p:spPr>
        <p:txBody>
          <a:bodyPr>
            <a:normAutofit/>
          </a:bodyPr>
          <a:lstStyle/>
          <a:p>
            <a:r>
              <a:rPr lang="ru-RU" dirty="0"/>
              <a:t>критика его лирики</a:t>
            </a:r>
          </a:p>
          <a:p>
            <a:r>
              <a:rPr lang="ru-RU" dirty="0"/>
              <a:t>музыкальность, ритмичность и отвлечённость стихов</a:t>
            </a:r>
            <a:endParaRPr lang="cs-CZ" dirty="0"/>
          </a:p>
          <a:p>
            <a:r>
              <a:rPr lang="ru-RU" dirty="0"/>
              <a:t>лирик</a:t>
            </a:r>
            <a:r>
              <a:rPr lang="cs-CZ" dirty="0"/>
              <a:t>a </a:t>
            </a:r>
            <a:r>
              <a:rPr lang="cs-CZ" dirty="0" err="1"/>
              <a:t>сложна</a:t>
            </a:r>
            <a:r>
              <a:rPr lang="cs-CZ" dirty="0"/>
              <a:t> </a:t>
            </a:r>
            <a:r>
              <a:rPr lang="cs-CZ" dirty="0" err="1"/>
              <a:t>для</a:t>
            </a:r>
            <a:r>
              <a:rPr lang="cs-CZ" dirty="0"/>
              <a:t> </a:t>
            </a:r>
            <a:r>
              <a:rPr lang="cs-CZ" dirty="0" err="1"/>
              <a:t>восприятия</a:t>
            </a:r>
            <a:endParaRPr lang="ru-RU" dirty="0"/>
          </a:p>
          <a:p>
            <a:r>
              <a:rPr lang="cs-CZ" dirty="0"/>
              <a:t>a</a:t>
            </a:r>
            <a:r>
              <a:rPr lang="ru-RU" dirty="0" err="1"/>
              <a:t>ссоциативность</a:t>
            </a:r>
            <a:endParaRPr lang="cs-CZ" dirty="0"/>
          </a:p>
          <a:p>
            <a:r>
              <a:rPr lang="cs-CZ" dirty="0" err="1"/>
              <a:t>мир</a:t>
            </a:r>
            <a:r>
              <a:rPr lang="cs-CZ" dirty="0"/>
              <a:t> </a:t>
            </a:r>
            <a:r>
              <a:rPr lang="cs-CZ" dirty="0" err="1"/>
              <a:t>образов</a:t>
            </a:r>
            <a:r>
              <a:rPr lang="cs-CZ" dirty="0"/>
              <a:t> </a:t>
            </a:r>
            <a:r>
              <a:rPr lang="cs-CZ" dirty="0" err="1"/>
              <a:t>чистой</a:t>
            </a:r>
            <a:r>
              <a:rPr lang="cs-CZ" dirty="0"/>
              <a:t> </a:t>
            </a:r>
            <a:r>
              <a:rPr lang="cs-CZ" dirty="0" err="1"/>
              <a:t>красоты</a:t>
            </a:r>
            <a:endParaRPr lang="cs-CZ" dirty="0"/>
          </a:p>
          <a:p>
            <a:r>
              <a:rPr lang="cs-CZ" sz="2400" dirty="0">
                <a:sym typeface="Wingdings" panose="05000000000000000000" pitchFamily="2" charset="2"/>
              </a:rPr>
              <a:t>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ru-RU" dirty="0">
                <a:sym typeface="Wingdings" panose="05000000000000000000" pitchFamily="2" charset="2"/>
              </a:rPr>
              <a:t>русские символисты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009C023-3C97-47B6-9CF3-B4C84386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875">
            <a:off x="9242362" y="892323"/>
            <a:ext cx="2096857" cy="27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1C56957-2F75-4759-B889-865241694EF7}"/>
              </a:ext>
            </a:extLst>
          </p:cNvPr>
          <p:cNvSpPr/>
          <p:nvPr/>
        </p:nvSpPr>
        <p:spPr>
          <a:xfrm>
            <a:off x="6371305" y="2462525"/>
            <a:ext cx="40803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Шепот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робкое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дыханье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Трели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соловья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Серебро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колыханье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Сонного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ручья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Свет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ночной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ночные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тени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Тени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конца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Ряд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волшебных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изменений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Милого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лица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дымных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тучках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пурпур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розы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Отблеск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янтаря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лобзания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слезы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заря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заря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!..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EC64C98-0639-4AB6-AA12-8C68A947CAA6}"/>
              </a:ext>
            </a:extLst>
          </p:cNvPr>
          <p:cNvSpPr/>
          <p:nvPr/>
        </p:nvSpPr>
        <p:spPr>
          <a:xfrm>
            <a:off x="625267" y="48387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err="1"/>
              <a:t>Произведения</a:t>
            </a:r>
            <a:endParaRPr lang="cs-CZ" b="1" dirty="0"/>
          </a:p>
          <a:p>
            <a:r>
              <a:rPr lang="cs-CZ" dirty="0" err="1"/>
              <a:t>Вечерние</a:t>
            </a:r>
            <a:r>
              <a:rPr lang="cs-CZ" dirty="0"/>
              <a:t> </a:t>
            </a:r>
            <a:r>
              <a:rPr lang="cs-CZ" dirty="0" err="1"/>
              <a:t>огни</a:t>
            </a:r>
            <a:endParaRPr lang="cs-CZ" dirty="0"/>
          </a:p>
          <a:p>
            <a:r>
              <a:rPr lang="cs-CZ" dirty="0" err="1"/>
              <a:t>Весенняя</a:t>
            </a:r>
            <a:r>
              <a:rPr lang="cs-CZ" dirty="0"/>
              <a:t> </a:t>
            </a:r>
            <a:r>
              <a:rPr lang="cs-CZ" dirty="0" err="1"/>
              <a:t>гроза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47769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510</Words>
  <Application>Microsoft Office PowerPoint</Application>
  <PresentationFormat>Širokoúhlá obrazovka</PresentationFormat>
  <Paragraphs>84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Baskerville Old Face</vt:lpstr>
      <vt:lpstr>Calibri</vt:lpstr>
      <vt:lpstr>Corbel</vt:lpstr>
      <vt:lpstr>Gill Sans MT</vt:lpstr>
      <vt:lpstr>Wingdings</vt:lpstr>
      <vt:lpstr>Wingdings 2</vt:lpstr>
      <vt:lpstr>DividendVTI</vt:lpstr>
      <vt:lpstr>Развитие русской поэзии </vt:lpstr>
      <vt:lpstr>«Золотой век» русской поэзии</vt:lpstr>
      <vt:lpstr>18 ВЕК</vt:lpstr>
      <vt:lpstr>ПЕРВАЯ ПОЛОВИНА 19 ВЕКА</vt:lpstr>
      <vt:lpstr>А. С. Пушкин</vt:lpstr>
      <vt:lpstr>40-ые гг. - 60-ые годы 19 в. </vt:lpstr>
      <vt:lpstr>Николай Алексеевич Некрасов (1821-1878)</vt:lpstr>
      <vt:lpstr>Афанасий Афанасьевич ФЕТ (1820 – 1892)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русской поэзии</dc:title>
  <dc:creator>Alexandra Gončarenko</dc:creator>
  <cp:lastModifiedBy>Alexandra Gončarenko</cp:lastModifiedBy>
  <cp:revision>10</cp:revision>
  <dcterms:created xsi:type="dcterms:W3CDTF">2019-10-28T16:43:30Z</dcterms:created>
  <dcterms:modified xsi:type="dcterms:W3CDTF">2019-10-28T18:10:21Z</dcterms:modified>
</cp:coreProperties>
</file>