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1AA"/>
    <a:srgbClr val="CDA998"/>
    <a:srgbClr val="FF832D"/>
    <a:srgbClr val="007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0" autoAdjust="0"/>
  </p:normalViewPr>
  <p:slideViewPr>
    <p:cSldViewPr snapToGrid="0">
      <p:cViewPr varScale="1">
        <p:scale>
          <a:sx n="100" d="100"/>
          <a:sy n="100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0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8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88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89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1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8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2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3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4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DD2FD4-4EB8-43A0-8903-3A643D130108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9086F1-8E6D-40CA-A71A-FF5FA5E1449A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0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Y7-HAzsdo0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3SPBgqUhm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6E22F-B3AD-4E3D-AC02-C8FA5D36E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84" y="6025880"/>
            <a:ext cx="6815669" cy="54359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Детская литература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DD0279-5966-4E67-9C1E-D8184AF99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805" y="4856086"/>
            <a:ext cx="3300556" cy="424154"/>
          </a:xfrm>
        </p:spPr>
        <p:txBody>
          <a:bodyPr>
            <a:normAutofit/>
          </a:bodyPr>
          <a:lstStyle/>
          <a:p>
            <a:r>
              <a:rPr lang="ru-RU" dirty="0"/>
              <a:t>Каролина Петрова, Учо:482047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FA8C87-E5D1-49C1-B3BC-E2DB8AE732DB}"/>
              </a:ext>
            </a:extLst>
          </p:cNvPr>
          <p:cNvSpPr txBox="1"/>
          <p:nvPr/>
        </p:nvSpPr>
        <p:spPr>
          <a:xfrm>
            <a:off x="1285493" y="4618520"/>
            <a:ext cx="681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+mj-lt"/>
              </a:rPr>
              <a:t>ТВОЙ ШАНС 2 </a:t>
            </a:r>
            <a:endParaRPr lang="cs-CZ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778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33E75-6577-4CC5-84EA-023A407D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6" y="47625"/>
            <a:ext cx="4389120" cy="1737360"/>
          </a:xfrm>
        </p:spPr>
        <p:txBody>
          <a:bodyPr/>
          <a:lstStyle/>
          <a:p>
            <a:r>
              <a:rPr lang="ru-RU" dirty="0"/>
              <a:t>Урок 8 – Новые горизонты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D49A0F-407E-4E53-BF66-77B34BEA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79" y="1730807"/>
            <a:ext cx="3087994" cy="4889099"/>
          </a:xfrm>
          <a:ln w="38100">
            <a:solidFill>
              <a:schemeClr val="tx2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2500" b="1" dirty="0"/>
              <a:t>Владимир Маяковский. Кем быть? </a:t>
            </a:r>
          </a:p>
          <a:p>
            <a:pPr algn="l"/>
            <a:r>
              <a:rPr lang="ru-RU" sz="2500" b="0" i="0" dirty="0">
                <a:effectLst/>
              </a:rPr>
              <a:t>У меня растут года,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будет и семнадцать.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Где работать мне тогда,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чем заниматься?</a:t>
            </a:r>
          </a:p>
          <a:p>
            <a:pPr algn="l"/>
            <a:r>
              <a:rPr lang="ru-RU" sz="2500" b="0" i="0" dirty="0">
                <a:effectLst/>
              </a:rPr>
              <a:t>Нужные работники —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столяры и плотники!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Сработать мебель мудрено: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сначала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    мы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      берем бревно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и пилим доски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длинные и плоские.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Эти доски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     вот так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зажимает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     стол-верстак.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От работы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     пила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раскалилась добела.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Из-под пилки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       сыплются опилки.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Рубанок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     в руки —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работа другая: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сучки, закорюки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рубанком стругаем.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Хороши стружки —</a:t>
            </a:r>
            <a:br>
              <a:rPr lang="ru-RU" sz="2500" b="0" i="0" dirty="0">
                <a:effectLst/>
              </a:rPr>
            </a:br>
            <a:r>
              <a:rPr lang="ru-RU" sz="2500" b="0" i="0" dirty="0">
                <a:effectLst/>
              </a:rPr>
              <a:t>желтые игрушки.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F12AF7A-191C-4C52-BB17-CF7D2D1B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4633" y="661459"/>
            <a:ext cx="4389120" cy="78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ПЛАНЫ НА БУДУЩЕЕ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УЧЁБА</a:t>
            </a:r>
            <a:r>
              <a:rPr lang="cs-CZ" dirty="0"/>
              <a:t>, </a:t>
            </a:r>
            <a:r>
              <a:rPr lang="ru-RU" dirty="0"/>
              <a:t>РАБОТА</a:t>
            </a:r>
            <a:r>
              <a:rPr lang="cs-CZ" dirty="0"/>
              <a:t>, </a:t>
            </a:r>
            <a:r>
              <a:rPr lang="ru-RU" dirty="0"/>
              <a:t>ПУТЕШЕСТВОВАНИЕ</a:t>
            </a:r>
            <a:endParaRPr lang="cs-CZ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BB91D8E8-5B73-4F60-87E4-3B4DFE3DD2F4}"/>
              </a:ext>
            </a:extLst>
          </p:cNvPr>
          <p:cNvSpPr txBox="1">
            <a:spLocks/>
          </p:cNvSpPr>
          <p:nvPr/>
        </p:nvSpPr>
        <p:spPr>
          <a:xfrm>
            <a:off x="5154599" y="0"/>
            <a:ext cx="1784411" cy="55671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ТЕМЫ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59EE7E-C688-4BB6-9564-0639E4CA715E}"/>
              </a:ext>
            </a:extLst>
          </p:cNvPr>
          <p:cNvSpPr txBox="1"/>
          <p:nvPr/>
        </p:nvSpPr>
        <p:spPr>
          <a:xfrm>
            <a:off x="3485508" y="3477054"/>
            <a:ext cx="2019941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Прослушайте стихотворение.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Назовите упомянутые профессии.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Кем бы ты хотел</a:t>
            </a:r>
            <a:r>
              <a:rPr lang="cs-CZ" dirty="0"/>
              <a:t>/</a:t>
            </a:r>
            <a:r>
              <a:rPr lang="ru-RU" dirty="0"/>
              <a:t>а работать? Почему? </a:t>
            </a:r>
            <a:endParaRPr lang="cs-CZ" dirty="0"/>
          </a:p>
        </p:txBody>
      </p:sp>
      <p:pic>
        <p:nvPicPr>
          <p:cNvPr id="8" name="Online médium 7" title="Кем быть? Владимир Маяковский (диафильм озвученный) 1972 г.">
            <a:hlinkClick r:id="" action="ppaction://media"/>
            <a:extLst>
              <a:ext uri="{FF2B5EF4-FFF2-40B4-BE49-F238E27FC236}">
                <a16:creationId xmlns:a16="http://schemas.microsoft.com/office/drawing/2014/main" id="{E6350CE6-9D39-4E28-9A1A-7B374A0B7C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85509" y="1413760"/>
            <a:ext cx="3481747" cy="196718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E06C96A-8A09-4043-B4B3-95A998122779}"/>
              </a:ext>
            </a:extLst>
          </p:cNvPr>
          <p:cNvSpPr txBox="1"/>
          <p:nvPr/>
        </p:nvSpPr>
        <p:spPr>
          <a:xfrm>
            <a:off x="8477014" y="197346"/>
            <a:ext cx="3526330" cy="646330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effectLst/>
              </a:rPr>
              <a:t>Левина Т. Все профессии важны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И, конечно, нам нужны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Врач, психолог и учитель,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Программист и попечитель,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Тракторист, геодезист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И юрист, экономист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Продолжать сейчас не буду,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Но скажу вам точно я: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Разные профессии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Каждому — своя.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Если любишь русский —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Станешь журналистом,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Если географию —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Быть геодезистом,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Если любишь всякие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Точные науки —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Изобретать будешь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Разные ты штуки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К знаниям любовь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Заложите с детства,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Потому что с ними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Всегда будут средства!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96A8C4-6434-4992-A24C-3FCD44FB6B95}"/>
              </a:ext>
            </a:extLst>
          </p:cNvPr>
          <p:cNvSpPr txBox="1"/>
          <p:nvPr/>
        </p:nvSpPr>
        <p:spPr>
          <a:xfrm>
            <a:off x="5572125" y="3477054"/>
            <a:ext cx="2705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Почему автор текста считает, что все профессии важны? Как вы думаете?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Которая из упомянутых в тексту </a:t>
            </a:r>
            <a:r>
              <a:rPr lang="ru-RU"/>
              <a:t>профессий вам </a:t>
            </a:r>
            <a:r>
              <a:rPr lang="ru-RU" dirty="0"/>
              <a:t>кажется наиболее интересной и почему?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7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808A7-01C9-4251-8CB1-485989B4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822960"/>
            <a:ext cx="10341864" cy="5184648"/>
          </a:xfrm>
        </p:spPr>
        <p:txBody>
          <a:bodyPr>
            <a:normAutofit/>
          </a:bodyPr>
          <a:lstStyle/>
          <a:p>
            <a:pPr algn="ctr"/>
            <a:endParaRPr lang="ru-RU" sz="7200" dirty="0"/>
          </a:p>
          <a:p>
            <a:pPr marL="0" indent="0" algn="ctr">
              <a:buNone/>
            </a:pPr>
            <a:r>
              <a:rPr lang="ru-RU" sz="7200" dirty="0"/>
              <a:t>СПАСИБО ЗА ВНИМАНИЕ ♥ 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20637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60A2D-D77C-404B-934E-73E814F5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90" y="-245167"/>
            <a:ext cx="9720072" cy="1499616"/>
          </a:xfrm>
        </p:spPr>
        <p:txBody>
          <a:bodyPr/>
          <a:lstStyle/>
          <a:p>
            <a:r>
              <a:rPr lang="ru-RU" dirty="0"/>
              <a:t>Тематический план</a:t>
            </a:r>
            <a:r>
              <a:rPr lang="cs-CZ" dirty="0"/>
              <a:t> </a:t>
            </a:r>
            <a:r>
              <a:rPr lang="ru-RU" dirty="0"/>
              <a:t>учебника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EA6E1AC-F912-4DEF-84A9-F16A8FAC7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7" y="776252"/>
            <a:ext cx="8601809" cy="6081748"/>
          </a:xfrm>
        </p:spPr>
      </p:pic>
    </p:spTree>
    <p:extLst>
      <p:ext uri="{BB962C8B-B14F-4D97-AF65-F5344CB8AC3E}">
        <p14:creationId xmlns:p14="http://schemas.microsoft.com/office/powerpoint/2010/main" val="262061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FF51C-A151-4F3C-BDF9-2BC311EA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82" y="-107550"/>
            <a:ext cx="4389120" cy="1737360"/>
          </a:xfrm>
        </p:spPr>
        <p:txBody>
          <a:bodyPr/>
          <a:lstStyle/>
          <a:p>
            <a:r>
              <a:rPr lang="ru-RU" dirty="0"/>
              <a:t>Урок 1</a:t>
            </a:r>
            <a:r>
              <a:rPr lang="cs-CZ" dirty="0"/>
              <a:t> – </a:t>
            </a:r>
            <a:r>
              <a:rPr lang="ru-RU" dirty="0"/>
              <a:t>Такой как надо</a:t>
            </a:r>
            <a:r>
              <a:rPr lang="cs-CZ" dirty="0"/>
              <a:t>!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D50D35-8E25-48CA-B172-DAE49FECC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755" y="760997"/>
            <a:ext cx="4601570" cy="5336006"/>
          </a:xfrm>
          <a:solidFill>
            <a:schemeClr val="accent1"/>
          </a:solidFill>
          <a:ln w="38100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Виктор </a:t>
            </a:r>
            <a:r>
              <a:rPr lang="ru-RU" b="1" dirty="0" err="1"/>
              <a:t>Голявкин</a:t>
            </a:r>
            <a:r>
              <a:rPr lang="ru-RU" b="1" dirty="0"/>
              <a:t>. Болтуны</a:t>
            </a:r>
            <a:br>
              <a:rPr lang="ru-RU" b="1" dirty="0"/>
            </a:br>
            <a:r>
              <a:rPr lang="ru-RU" sz="2100" dirty="0"/>
              <a:t>Сеня и его сосед по парте не заметили, как вошёл учитель. Сеня нарисовал на ладони себя и показал соседу.</a:t>
            </a:r>
            <a:br>
              <a:rPr lang="ru-RU" sz="2100" dirty="0"/>
            </a:br>
            <a:r>
              <a:rPr lang="ru-RU" sz="2100" dirty="0"/>
              <a:t>— Это я, — сказал он. — Похоже?</a:t>
            </a:r>
            <a:br>
              <a:rPr lang="ru-RU" sz="2100" dirty="0"/>
            </a:br>
            <a:r>
              <a:rPr lang="ru-RU" sz="2100" dirty="0"/>
              <a:t>— Нисколько, — ответил Юра, — у тебя не такие уши.</a:t>
            </a:r>
            <a:br>
              <a:rPr lang="ru-RU" sz="2100" dirty="0"/>
            </a:br>
            <a:r>
              <a:rPr lang="ru-RU" sz="2100" dirty="0"/>
              <a:t>— А какие же у меня уши?</a:t>
            </a:r>
            <a:br>
              <a:rPr lang="ru-RU" sz="2100" dirty="0"/>
            </a:br>
            <a:r>
              <a:rPr lang="ru-RU" sz="2100" dirty="0"/>
              <a:t>— Как у осла.</a:t>
            </a:r>
            <a:br>
              <a:rPr lang="ru-RU" sz="2100" dirty="0"/>
            </a:br>
            <a:r>
              <a:rPr lang="ru-RU" sz="2100" dirty="0"/>
              <a:t>— А у тебя нос — как у бегемота.</a:t>
            </a:r>
            <a:br>
              <a:rPr lang="ru-RU" sz="2100" dirty="0"/>
            </a:br>
            <a:r>
              <a:rPr lang="ru-RU" sz="2100" dirty="0"/>
              <a:t>— А у тебя голова — как еловая шишка.</a:t>
            </a:r>
            <a:br>
              <a:rPr lang="ru-RU" sz="2100" dirty="0"/>
            </a:br>
            <a:r>
              <a:rPr lang="ru-RU" sz="2100" dirty="0"/>
              <a:t>— А у тебя голова — как ведро.</a:t>
            </a:r>
            <a:br>
              <a:rPr lang="ru-RU" sz="2100" dirty="0"/>
            </a:br>
            <a:r>
              <a:rPr lang="ru-RU" sz="2100" dirty="0"/>
              <a:t>— А у тебя во рту зуба нет...</a:t>
            </a:r>
            <a:br>
              <a:rPr lang="ru-RU" sz="2100" dirty="0"/>
            </a:br>
            <a:r>
              <a:rPr lang="ru-RU" sz="2100" dirty="0"/>
              <a:t>— А ты рыжий.</a:t>
            </a:r>
            <a:br>
              <a:rPr lang="ru-RU" sz="2100" dirty="0"/>
            </a:br>
            <a:r>
              <a:rPr lang="ru-RU" sz="2100" dirty="0"/>
              <a:t>— А ты селёдка.</a:t>
            </a:r>
            <a:br>
              <a:rPr lang="ru-RU" sz="2100" dirty="0"/>
            </a:br>
            <a:r>
              <a:rPr lang="ru-RU" sz="2100" dirty="0"/>
              <a:t>— А ты вуалехвост.</a:t>
            </a:r>
            <a:br>
              <a:rPr lang="ru-RU" sz="2100" dirty="0"/>
            </a:br>
            <a:r>
              <a:rPr lang="ru-RU" sz="2100" dirty="0"/>
              <a:t>— А что это такое?</a:t>
            </a:r>
            <a:br>
              <a:rPr lang="ru-RU" sz="2100" dirty="0"/>
            </a:br>
            <a:r>
              <a:rPr lang="ru-RU" sz="2100" dirty="0"/>
              <a:t>— Вуалехвост — и всё.</a:t>
            </a:r>
            <a:br>
              <a:rPr lang="ru-RU" sz="2100" dirty="0"/>
            </a:br>
            <a:r>
              <a:rPr lang="ru-RU" sz="2100" dirty="0"/>
              <a:t>— А ты </a:t>
            </a:r>
            <a:r>
              <a:rPr lang="ru-RU" sz="2100" dirty="0" err="1"/>
              <a:t>первердер</a:t>
            </a:r>
            <a:r>
              <a:rPr lang="ru-RU" sz="2100" dirty="0"/>
              <a:t>...</a:t>
            </a:r>
            <a:br>
              <a:rPr lang="ru-RU" sz="2100" dirty="0"/>
            </a:br>
            <a:r>
              <a:rPr lang="ru-RU" sz="2100" dirty="0"/>
              <a:t>— Это ещё что значит?</a:t>
            </a:r>
            <a:br>
              <a:rPr lang="ru-RU" sz="2100" dirty="0"/>
            </a:br>
            <a:r>
              <a:rPr lang="ru-RU" sz="2100" dirty="0"/>
              <a:t>— Значит, что ты </a:t>
            </a:r>
            <a:r>
              <a:rPr lang="ru-RU" sz="2100" dirty="0" err="1"/>
              <a:t>первердер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/>
              <a:t>— А ты </a:t>
            </a:r>
            <a:r>
              <a:rPr lang="ru-RU" sz="2100" dirty="0" err="1"/>
              <a:t>дырбыртыр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/>
              <a:t>— А ты </a:t>
            </a:r>
            <a:r>
              <a:rPr lang="ru-RU" sz="2100" dirty="0" err="1"/>
              <a:t>выртырвыр</a:t>
            </a:r>
            <a:r>
              <a:rPr lang="ru-RU" sz="2100" dirty="0"/>
              <a:t>.</a:t>
            </a:r>
            <a:br>
              <a:rPr lang="ru-RU" sz="2100" dirty="0"/>
            </a:br>
            <a:r>
              <a:rPr lang="ru-RU" sz="2100" dirty="0"/>
              <a:t>— А ты </a:t>
            </a:r>
            <a:r>
              <a:rPr lang="ru-RU" sz="2100" dirty="0" err="1"/>
              <a:t>ррррррр</a:t>
            </a:r>
            <a:r>
              <a:rPr lang="ru-RU" sz="2100" dirty="0"/>
              <a:t>...</a:t>
            </a:r>
            <a:br>
              <a:rPr lang="ru-RU" sz="2100" dirty="0"/>
            </a:br>
            <a:r>
              <a:rPr lang="ru-RU" sz="2100" dirty="0"/>
              <a:t>— А ты </a:t>
            </a:r>
            <a:r>
              <a:rPr lang="ru-RU" sz="2100" dirty="0" err="1"/>
              <a:t>ззззззз</a:t>
            </a:r>
            <a:r>
              <a:rPr lang="ru-RU" sz="2100" dirty="0"/>
              <a:t>...</a:t>
            </a:r>
            <a:br>
              <a:rPr lang="ru-RU" sz="2100" dirty="0"/>
            </a:br>
            <a:r>
              <a:rPr lang="ru-RU" sz="2100" dirty="0"/>
              <a:t>— А ты... ы! — сказал Юра и увидел рядом учителя.</a:t>
            </a:r>
            <a:br>
              <a:rPr lang="ru-RU" sz="2100" dirty="0"/>
            </a:br>
            <a:r>
              <a:rPr lang="ru-RU" sz="2100" dirty="0"/>
              <a:t>— Хотел бы я знать, — спросил учитель, — кто же всё-таки вы такие?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1C15E5-2A74-4643-9535-FC00D4DF5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675" y="1141319"/>
            <a:ext cx="1784411" cy="556715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/>
              <a:t>ТЕМЫ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EC801C-8EB5-4FA9-B42E-28FFAE790BC8}"/>
              </a:ext>
            </a:extLst>
          </p:cNvPr>
          <p:cNvSpPr txBox="1"/>
          <p:nvPr/>
        </p:nvSpPr>
        <p:spPr>
          <a:xfrm>
            <a:off x="-13647" y="1751598"/>
            <a:ext cx="469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ОПИСАНИЕ ВНЕШНОСТИ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ДОГОВОР О ВСТРЕЧЕ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КТО НА КОГО ПОХОЖ? </a:t>
            </a:r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0F52611A-A058-4917-82BA-FF0077D78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78" y="3325243"/>
            <a:ext cx="1623373" cy="12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24AD3C0-DFB3-4DC2-A300-70E49CBA8A63}"/>
              </a:ext>
            </a:extLst>
          </p:cNvPr>
          <p:cNvSpPr txBox="1"/>
          <p:nvPr/>
        </p:nvSpPr>
        <p:spPr>
          <a:xfrm>
            <a:off x="2829550" y="1482738"/>
            <a:ext cx="3616751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Примеры работы с текстом 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E9D1D5-F99D-408A-B6F3-441400254DB1}"/>
              </a:ext>
            </a:extLst>
          </p:cNvPr>
          <p:cNvSpPr txBox="1"/>
          <p:nvPr/>
        </p:nvSpPr>
        <p:spPr>
          <a:xfrm>
            <a:off x="2575813" y="1952541"/>
            <a:ext cx="4848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Чтение</a:t>
            </a:r>
            <a:r>
              <a:rPr lang="cs-CZ" dirty="0"/>
              <a:t>/</a:t>
            </a:r>
            <a:r>
              <a:rPr lang="ru-RU" dirty="0"/>
              <a:t>прослушивание текста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Выписать слова и фразы, связанные с описанием внешности → закрепление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Составить предложение с фразой ,,У меня есть</a:t>
            </a:r>
            <a:r>
              <a:rPr lang="cs-CZ" dirty="0"/>
              <a:t>.“ </a:t>
            </a:r>
            <a:r>
              <a:rPr lang="ru-RU" dirty="0"/>
              <a:t> 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086651D-A2B3-4EA0-AEEB-8DAB2D939F9B}"/>
              </a:ext>
            </a:extLst>
          </p:cNvPr>
          <p:cNvSpPr/>
          <p:nvPr/>
        </p:nvSpPr>
        <p:spPr>
          <a:xfrm>
            <a:off x="6446301" y="1644544"/>
            <a:ext cx="461913" cy="45719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5FBA5E-3412-4844-AEEC-484ED8130747}"/>
              </a:ext>
            </a:extLst>
          </p:cNvPr>
          <p:cNvSpPr/>
          <p:nvPr/>
        </p:nvSpPr>
        <p:spPr>
          <a:xfrm>
            <a:off x="3547104" y="3503963"/>
            <a:ext cx="3278957" cy="2585323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Нелепица</a:t>
            </a:r>
            <a:endParaRPr lang="cs-CZ" b="1" dirty="0"/>
          </a:p>
          <a:p>
            <a:r>
              <a:rPr lang="ru-RU" dirty="0"/>
              <a:t>По железному мосту</a:t>
            </a:r>
          </a:p>
          <a:p>
            <a:r>
              <a:rPr lang="ru-RU" dirty="0"/>
              <a:t>Сделанном из досок,</a:t>
            </a:r>
          </a:p>
          <a:p>
            <a:r>
              <a:rPr lang="ru-RU" dirty="0"/>
              <a:t>Шел высокий человек</a:t>
            </a:r>
          </a:p>
          <a:p>
            <a:r>
              <a:rPr lang="ru-RU" dirty="0"/>
              <a:t>Низенького роста.</a:t>
            </a:r>
          </a:p>
          <a:p>
            <a:r>
              <a:rPr lang="ru-RU" dirty="0"/>
              <a:t>Был кудрявый без волос,</a:t>
            </a:r>
          </a:p>
          <a:p>
            <a:r>
              <a:rPr lang="ru-RU" dirty="0"/>
              <a:t>Тоненький как бочка.</a:t>
            </a:r>
          </a:p>
          <a:p>
            <a:r>
              <a:rPr lang="ru-RU" dirty="0"/>
              <a:t>Не было детей у него</a:t>
            </a:r>
          </a:p>
          <a:p>
            <a:r>
              <a:rPr lang="ru-RU" dirty="0"/>
              <a:t>Только сын да дочка.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E30C54-3104-4B6B-B2DF-2F4D5A23D63B}"/>
              </a:ext>
            </a:extLst>
          </p:cNvPr>
          <p:cNvSpPr txBox="1"/>
          <p:nvPr/>
        </p:nvSpPr>
        <p:spPr>
          <a:xfrm>
            <a:off x="60992" y="3692147"/>
            <a:ext cx="3218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Обратите внимание на внешность человека, который шёл по мосту.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Почему описание внешности не имеет смысла?</a:t>
            </a:r>
          </a:p>
          <a:p>
            <a:endParaRPr lang="cs-CZ" dirty="0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22BB78BB-1271-42D9-82A3-1F5420D15C08}"/>
              </a:ext>
            </a:extLst>
          </p:cNvPr>
          <p:cNvSpPr/>
          <p:nvPr/>
        </p:nvSpPr>
        <p:spPr>
          <a:xfrm>
            <a:off x="2960016" y="3916932"/>
            <a:ext cx="456714" cy="45719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71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A96DD-15C1-4627-96DD-7F233816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47" y="104580"/>
            <a:ext cx="4389120" cy="1737360"/>
          </a:xfrm>
        </p:spPr>
        <p:txBody>
          <a:bodyPr/>
          <a:lstStyle/>
          <a:p>
            <a:r>
              <a:rPr lang="ru-RU" dirty="0"/>
              <a:t>Урок 2 – Здоровье дороже золота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03E5C3-B97E-4512-9D44-BE5DDD644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84" y="1841940"/>
            <a:ext cx="3588954" cy="4911480"/>
          </a:xfr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1800" b="1" dirty="0"/>
              <a:t>Татьяна </a:t>
            </a:r>
            <a:r>
              <a:rPr lang="ru-RU" sz="1800" b="1" dirty="0" err="1"/>
              <a:t>Шатских</a:t>
            </a:r>
            <a:r>
              <a:rPr lang="ru-RU" sz="1800" b="1" dirty="0"/>
              <a:t>. Дни недели </a:t>
            </a:r>
            <a:endParaRPr lang="cs-CZ" sz="1800" b="1" dirty="0"/>
          </a:p>
          <a:p>
            <a:r>
              <a:rPr lang="ru-RU" sz="1800" dirty="0"/>
              <a:t>Дни недели пролетели, </a:t>
            </a:r>
            <a:br>
              <a:rPr lang="cs-CZ" sz="1800" dirty="0"/>
            </a:br>
            <a:r>
              <a:rPr lang="ru-RU" sz="1800" dirty="0"/>
              <a:t>Что запомнить мы сумели?</a:t>
            </a:r>
            <a:br>
              <a:rPr lang="cs-CZ" sz="1800" dirty="0"/>
            </a:br>
            <a:r>
              <a:rPr lang="ru-RU" sz="1800" dirty="0"/>
              <a:t>Первый день недели – </a:t>
            </a:r>
            <a:br>
              <a:rPr lang="cs-CZ" sz="1800" dirty="0"/>
            </a:br>
            <a:r>
              <a:rPr lang="ru-RU" sz="1800" dirty="0"/>
              <a:t>Это ... (понедельник). </a:t>
            </a:r>
            <a:br>
              <a:rPr lang="cs-CZ" sz="1800" dirty="0"/>
            </a:br>
            <a:r>
              <a:rPr lang="ru-RU" sz="1800" dirty="0"/>
              <a:t>Подметает дворник? </a:t>
            </a:r>
            <a:br>
              <a:rPr lang="cs-CZ" sz="1800" dirty="0"/>
            </a:br>
            <a:r>
              <a:rPr lang="ru-RU" sz="1800" dirty="0"/>
              <a:t>Значит, это ... (вторник). </a:t>
            </a:r>
            <a:br>
              <a:rPr lang="cs-CZ" sz="1800" dirty="0"/>
            </a:br>
            <a:r>
              <a:rPr lang="ru-RU" sz="1800" dirty="0"/>
              <a:t>С кошками беседу </a:t>
            </a:r>
            <a:br>
              <a:rPr lang="cs-CZ" sz="1800" dirty="0"/>
            </a:br>
            <a:r>
              <a:rPr lang="ru-RU" sz="1800" dirty="0"/>
              <a:t>Проведем мы в ... (среду). </a:t>
            </a:r>
            <a:br>
              <a:rPr lang="cs-CZ" sz="1800" dirty="0"/>
            </a:br>
            <a:r>
              <a:rPr lang="ru-RU" sz="1800" dirty="0"/>
              <a:t>Черепаший фейерверк </a:t>
            </a:r>
            <a:br>
              <a:rPr lang="cs-CZ" sz="1800" dirty="0"/>
            </a:br>
            <a:r>
              <a:rPr lang="ru-RU" sz="1800" dirty="0"/>
              <a:t>После дождичка в … (четверг). </a:t>
            </a:r>
            <a:br>
              <a:rPr lang="cs-CZ" sz="1800" dirty="0"/>
            </a:br>
            <a:r>
              <a:rPr lang="ru-RU" sz="1800" dirty="0"/>
              <a:t>Ничего не ладится? </a:t>
            </a:r>
            <a:br>
              <a:rPr lang="cs-CZ" sz="1800" dirty="0"/>
            </a:br>
            <a:r>
              <a:rPr lang="ru-RU" sz="1800" dirty="0"/>
              <a:t>Это, братцы, ... (пятница). </a:t>
            </a:r>
            <a:br>
              <a:rPr lang="cs-CZ" sz="1800" dirty="0"/>
            </a:br>
            <a:r>
              <a:rPr lang="ru-RU" sz="1800" dirty="0"/>
              <a:t>Запрягают бегемота? </a:t>
            </a:r>
            <a:br>
              <a:rPr lang="cs-CZ" sz="1800" dirty="0"/>
            </a:br>
            <a:r>
              <a:rPr lang="ru-RU" sz="1800" dirty="0"/>
              <a:t>Это, видимо, … (суббота). </a:t>
            </a:r>
            <a:br>
              <a:rPr lang="cs-CZ" sz="1800" dirty="0"/>
            </a:br>
            <a:r>
              <a:rPr lang="ru-RU" sz="1800" dirty="0"/>
              <a:t>Много шуток и веселья? </a:t>
            </a:r>
            <a:br>
              <a:rPr lang="cs-CZ" sz="1800" dirty="0"/>
            </a:br>
            <a:r>
              <a:rPr lang="ru-RU" sz="1800" dirty="0"/>
              <a:t>День последний, … (воскресенье). </a:t>
            </a:r>
            <a:br>
              <a:rPr lang="cs-CZ" sz="1800" dirty="0"/>
            </a:br>
            <a:r>
              <a:rPr lang="ru-RU" sz="1800" dirty="0"/>
              <a:t>Мы теперь расскажем всем: </a:t>
            </a:r>
            <a:br>
              <a:rPr lang="cs-CZ" sz="1800" dirty="0"/>
            </a:br>
            <a:r>
              <a:rPr lang="ru-RU" sz="1800" dirty="0"/>
              <a:t>Дней в неделе ровно семь! </a:t>
            </a:r>
            <a:endParaRPr lang="cs-CZ" sz="18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00FBF28-E75A-4790-B67B-78A1CE8FE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1303" y="672503"/>
            <a:ext cx="2561773" cy="128889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ЗДОРОВЬЕ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ВИЗИТ ВРАЧА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СОВЕТЫ</a:t>
            </a:r>
            <a:r>
              <a:rPr lang="cs-CZ" sz="1800" dirty="0"/>
              <a:t>, </a:t>
            </a:r>
            <a:r>
              <a:rPr lang="ru-RU" sz="1800" dirty="0"/>
              <a:t>ПРОСЬБЫ</a:t>
            </a:r>
            <a:endParaRPr lang="cs-CZ" sz="180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092D6AC0-5452-40AB-86CA-C7F29C890316}"/>
              </a:ext>
            </a:extLst>
          </p:cNvPr>
          <p:cNvSpPr txBox="1">
            <a:spLocks/>
          </p:cNvSpPr>
          <p:nvPr/>
        </p:nvSpPr>
        <p:spPr>
          <a:xfrm>
            <a:off x="7774720" y="115788"/>
            <a:ext cx="1784411" cy="55671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ТЕМЫ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B4C3C8B-5473-4C73-B7D5-33B854E5C2E2}"/>
              </a:ext>
            </a:extLst>
          </p:cNvPr>
          <p:cNvSpPr txBox="1"/>
          <p:nvPr/>
        </p:nvSpPr>
        <p:spPr>
          <a:xfrm>
            <a:off x="4101107" y="2185929"/>
            <a:ext cx="315169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1444733-E38B-464C-92E1-BE4D12FB2906}"/>
              </a:ext>
            </a:extLst>
          </p:cNvPr>
          <p:cNvSpPr txBox="1"/>
          <p:nvPr/>
        </p:nvSpPr>
        <p:spPr>
          <a:xfrm>
            <a:off x="3972275" y="2522233"/>
            <a:ext cx="328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Учащиеся заполняют пропуски, правильно склоняя дни недели. </a:t>
            </a:r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F4155FFF-1701-47A7-BD69-F13361ED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65" y="236808"/>
            <a:ext cx="2468055" cy="18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4FB97F7-EB60-4F31-A81E-87546FA22C5D}"/>
              </a:ext>
            </a:extLst>
          </p:cNvPr>
          <p:cNvSpPr/>
          <p:nvPr/>
        </p:nvSpPr>
        <p:spPr>
          <a:xfrm>
            <a:off x="7964913" y="2266141"/>
            <a:ext cx="3188435" cy="3693319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Корней Чуковский. Айболит</a:t>
            </a:r>
          </a:p>
          <a:p>
            <a:r>
              <a:rPr lang="cs-CZ" dirty="0"/>
              <a:t>«</a:t>
            </a:r>
            <a:r>
              <a:rPr lang="cs-CZ" dirty="0" err="1"/>
              <a:t>Приезжайте</a:t>
            </a:r>
            <a:r>
              <a:rPr lang="cs-CZ" dirty="0"/>
              <a:t>, </a:t>
            </a:r>
            <a:r>
              <a:rPr lang="cs-CZ" dirty="0" err="1"/>
              <a:t>доктор</a:t>
            </a:r>
            <a:r>
              <a:rPr lang="cs-CZ" dirty="0"/>
              <a:t>,</a:t>
            </a:r>
            <a:endParaRPr lang="ru-RU" dirty="0"/>
          </a:p>
          <a:p>
            <a:r>
              <a:rPr lang="cs-CZ" dirty="0"/>
              <a:t>В </a:t>
            </a:r>
            <a:r>
              <a:rPr lang="cs-CZ" dirty="0" err="1"/>
              <a:t>Африку</a:t>
            </a:r>
            <a:r>
              <a:rPr lang="cs-CZ" dirty="0"/>
              <a:t> </a:t>
            </a:r>
            <a:r>
              <a:rPr lang="cs-CZ" dirty="0" err="1"/>
              <a:t>скорей</a:t>
            </a:r>
            <a:endParaRPr lang="ru-RU" dirty="0"/>
          </a:p>
          <a:p>
            <a:r>
              <a:rPr lang="cs-CZ" dirty="0"/>
              <a:t>И </a:t>
            </a:r>
            <a:r>
              <a:rPr lang="cs-CZ" dirty="0" err="1"/>
              <a:t>спасите</a:t>
            </a:r>
            <a:r>
              <a:rPr lang="cs-CZ" dirty="0"/>
              <a:t>, </a:t>
            </a:r>
            <a:r>
              <a:rPr lang="cs-CZ" dirty="0" err="1"/>
              <a:t>доктор</a:t>
            </a:r>
            <a:r>
              <a:rPr lang="cs-CZ" dirty="0"/>
              <a:t>,</a:t>
            </a:r>
            <a:endParaRPr lang="ru-RU" dirty="0"/>
          </a:p>
          <a:p>
            <a:r>
              <a:rPr lang="cs-CZ" dirty="0" err="1"/>
              <a:t>Наших</a:t>
            </a:r>
            <a:r>
              <a:rPr lang="cs-CZ" dirty="0"/>
              <a:t> </a:t>
            </a:r>
            <a:r>
              <a:rPr lang="cs-CZ" dirty="0" err="1"/>
              <a:t>малышей</a:t>
            </a:r>
            <a:r>
              <a:rPr lang="cs-CZ" dirty="0"/>
              <a:t>!»</a:t>
            </a:r>
            <a:endParaRPr lang="ru-RU" dirty="0"/>
          </a:p>
          <a:p>
            <a:r>
              <a:rPr lang="cs-CZ" dirty="0"/>
              <a:t>«</a:t>
            </a:r>
            <a:r>
              <a:rPr lang="cs-CZ" dirty="0" err="1"/>
              <a:t>Что</a:t>
            </a:r>
            <a:r>
              <a:rPr lang="cs-CZ" dirty="0"/>
              <a:t> </a:t>
            </a:r>
            <a:r>
              <a:rPr lang="cs-CZ" dirty="0" err="1"/>
              <a:t>такое</a:t>
            </a:r>
            <a:r>
              <a:rPr lang="cs-CZ" dirty="0"/>
              <a:t>? </a:t>
            </a:r>
            <a:r>
              <a:rPr lang="cs-CZ" dirty="0" err="1"/>
              <a:t>Неужели</a:t>
            </a:r>
            <a:endParaRPr lang="ru-RU" dirty="0"/>
          </a:p>
          <a:p>
            <a:r>
              <a:rPr lang="cs-CZ" dirty="0" err="1"/>
              <a:t>Ваши</a:t>
            </a:r>
            <a:r>
              <a:rPr lang="cs-CZ" dirty="0"/>
              <a:t> </a:t>
            </a:r>
            <a:r>
              <a:rPr lang="cs-CZ" dirty="0" err="1"/>
              <a:t>дети</a:t>
            </a:r>
            <a:r>
              <a:rPr lang="cs-CZ" dirty="0"/>
              <a:t> </a:t>
            </a:r>
            <a:r>
              <a:rPr lang="cs-CZ" dirty="0" err="1"/>
              <a:t>заболели</a:t>
            </a:r>
            <a:r>
              <a:rPr lang="cs-CZ" dirty="0"/>
              <a:t>?»</a:t>
            </a:r>
            <a:endParaRPr lang="ru-RU" dirty="0"/>
          </a:p>
          <a:p>
            <a:r>
              <a:rPr lang="cs-CZ" dirty="0"/>
              <a:t>«</a:t>
            </a:r>
            <a:r>
              <a:rPr lang="cs-CZ" dirty="0" err="1"/>
              <a:t>Да-да-да</a:t>
            </a:r>
            <a:r>
              <a:rPr lang="cs-CZ" dirty="0"/>
              <a:t>! У </a:t>
            </a:r>
            <a:r>
              <a:rPr lang="cs-CZ" dirty="0" err="1"/>
              <a:t>них</a:t>
            </a:r>
            <a:r>
              <a:rPr lang="cs-CZ" dirty="0"/>
              <a:t> </a:t>
            </a:r>
            <a:r>
              <a:rPr lang="cs-CZ" dirty="0" err="1"/>
              <a:t>ангина</a:t>
            </a:r>
            <a:r>
              <a:rPr lang="cs-CZ" dirty="0"/>
              <a:t>,</a:t>
            </a:r>
            <a:endParaRPr lang="ru-RU" dirty="0"/>
          </a:p>
          <a:p>
            <a:r>
              <a:rPr lang="cs-CZ" dirty="0" err="1"/>
              <a:t>Скарлатина</a:t>
            </a:r>
            <a:r>
              <a:rPr lang="cs-CZ" dirty="0"/>
              <a:t>,</a:t>
            </a:r>
            <a:r>
              <a:rPr lang="ru-RU" dirty="0"/>
              <a:t> </a:t>
            </a:r>
            <a:r>
              <a:rPr lang="cs-CZ" dirty="0" err="1"/>
              <a:t>холерина</a:t>
            </a:r>
            <a:r>
              <a:rPr lang="cs-CZ" dirty="0"/>
              <a:t>,</a:t>
            </a:r>
            <a:endParaRPr lang="ru-RU" dirty="0"/>
          </a:p>
          <a:p>
            <a:r>
              <a:rPr lang="cs-CZ" dirty="0" err="1"/>
              <a:t>Дифтерит,аппендицит</a:t>
            </a:r>
            <a:r>
              <a:rPr lang="cs-CZ" dirty="0"/>
              <a:t>,</a:t>
            </a:r>
            <a:endParaRPr lang="ru-RU" dirty="0"/>
          </a:p>
          <a:p>
            <a:r>
              <a:rPr lang="cs-CZ" dirty="0" err="1"/>
              <a:t>Малярия</a:t>
            </a:r>
            <a:r>
              <a:rPr lang="cs-CZ" dirty="0"/>
              <a:t> и </a:t>
            </a:r>
            <a:r>
              <a:rPr lang="cs-CZ" dirty="0" err="1"/>
              <a:t>бронхит</a:t>
            </a:r>
            <a:r>
              <a:rPr lang="cs-CZ" dirty="0"/>
              <a:t>!</a:t>
            </a:r>
            <a:endParaRPr lang="ru-RU" dirty="0"/>
          </a:p>
          <a:p>
            <a:r>
              <a:rPr lang="cs-CZ" dirty="0" err="1"/>
              <a:t>Приходите</a:t>
            </a:r>
            <a:r>
              <a:rPr lang="cs-CZ" dirty="0"/>
              <a:t> </a:t>
            </a:r>
            <a:r>
              <a:rPr lang="cs-CZ" dirty="0" err="1"/>
              <a:t>же</a:t>
            </a:r>
            <a:r>
              <a:rPr lang="cs-CZ" dirty="0"/>
              <a:t> </a:t>
            </a:r>
            <a:r>
              <a:rPr lang="cs-CZ" dirty="0" err="1"/>
              <a:t>скорее</a:t>
            </a:r>
            <a:r>
              <a:rPr lang="cs-CZ" dirty="0"/>
              <a:t>,</a:t>
            </a:r>
            <a:endParaRPr lang="ru-RU" dirty="0"/>
          </a:p>
          <a:p>
            <a:r>
              <a:rPr lang="cs-CZ" dirty="0" err="1"/>
              <a:t>Добрый</a:t>
            </a:r>
            <a:r>
              <a:rPr lang="cs-CZ" dirty="0"/>
              <a:t> </a:t>
            </a:r>
            <a:r>
              <a:rPr lang="cs-CZ" dirty="0" err="1"/>
              <a:t>доктор</a:t>
            </a:r>
            <a:r>
              <a:rPr lang="cs-CZ" dirty="0"/>
              <a:t> </a:t>
            </a:r>
            <a:r>
              <a:rPr lang="cs-CZ" dirty="0" err="1"/>
              <a:t>Айболит</a:t>
            </a:r>
            <a:r>
              <a:rPr lang="cs-CZ" dirty="0"/>
              <a:t>!»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8A7D77-8C13-486B-94CF-BE56BEAB51C4}"/>
              </a:ext>
            </a:extLst>
          </p:cNvPr>
          <p:cNvSpPr txBox="1"/>
          <p:nvPr/>
        </p:nvSpPr>
        <p:spPr>
          <a:xfrm>
            <a:off x="4684386" y="3600174"/>
            <a:ext cx="3280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стихи. Кто является главным героем стихотворения.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Найдите в тексте названия болезней. Как они переводятся на чешский язык? Чем они проявляются?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21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A01F3-5BC8-4D00-8180-736549A920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4389438" cy="1736725"/>
          </a:xfrm>
        </p:spPr>
        <p:txBody>
          <a:bodyPr/>
          <a:lstStyle/>
          <a:p>
            <a:r>
              <a:rPr lang="ru-RU" dirty="0"/>
              <a:t>Урок 3 – С праздником</a:t>
            </a:r>
            <a:r>
              <a:rPr lang="cs-CZ" dirty="0"/>
              <a:t>!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FC79AB-D5E2-4758-9390-450530DBFF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50645" y="338392"/>
            <a:ext cx="2807207" cy="6181216"/>
          </a:xfrm>
          <a:ln w="38100">
            <a:solidFill>
              <a:schemeClr val="tx2"/>
            </a:solidFill>
          </a:ln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3300" b="1" dirty="0"/>
              <a:t>Вот неделя </a:t>
            </a:r>
          </a:p>
          <a:p>
            <a:r>
              <a:rPr lang="ru-RU" dirty="0"/>
              <a:t>Вот неделя. В ней семь дней,</a:t>
            </a:r>
          </a:p>
          <a:p>
            <a:r>
              <a:rPr lang="ru-RU" dirty="0"/>
              <a:t>Поскорей знакомься с ней.</a:t>
            </a:r>
          </a:p>
          <a:p>
            <a:r>
              <a:rPr lang="ru-RU" dirty="0"/>
              <a:t>Первый день по всем неделькам</a:t>
            </a:r>
          </a:p>
          <a:p>
            <a:r>
              <a:rPr lang="ru-RU" dirty="0"/>
              <a:t>Носит имя понедельник.</a:t>
            </a:r>
          </a:p>
          <a:p>
            <a:r>
              <a:rPr lang="ru-RU" dirty="0"/>
              <a:t>Вторник — это день второй,</a:t>
            </a:r>
          </a:p>
          <a:p>
            <a:r>
              <a:rPr lang="ru-RU" dirty="0"/>
              <a:t>Он стоит перед средой.</a:t>
            </a:r>
          </a:p>
          <a:p>
            <a:r>
              <a:rPr lang="ru-RU" dirty="0"/>
              <a:t>Серединочка-среда —</a:t>
            </a:r>
          </a:p>
          <a:p>
            <a:r>
              <a:rPr lang="ru-RU" dirty="0"/>
              <a:t>Третьим днём была всегда.</a:t>
            </a:r>
          </a:p>
          <a:p>
            <a:r>
              <a:rPr lang="ru-RU" dirty="0"/>
              <a:t>А четверг — четвертый день —</a:t>
            </a:r>
          </a:p>
          <a:p>
            <a:r>
              <a:rPr lang="ru-RU" dirty="0"/>
              <a:t>Шапку носит набекрень.</a:t>
            </a:r>
          </a:p>
          <a:p>
            <a:r>
              <a:rPr lang="ru-RU" dirty="0"/>
              <a:t>Пятый — пятница-сестрица —</a:t>
            </a:r>
          </a:p>
          <a:p>
            <a:r>
              <a:rPr lang="ru-RU" dirty="0"/>
              <a:t>Очень модная девица.</a:t>
            </a:r>
          </a:p>
          <a:p>
            <a:r>
              <a:rPr lang="ru-RU" dirty="0"/>
              <a:t>А в субботу — день шестой —</a:t>
            </a:r>
          </a:p>
          <a:p>
            <a:r>
              <a:rPr lang="ru-RU" dirty="0"/>
              <a:t>Отдыхаем всей гурьбой.</a:t>
            </a:r>
          </a:p>
          <a:p>
            <a:r>
              <a:rPr lang="ru-RU" dirty="0"/>
              <a:t>И последний — воскресенье —</a:t>
            </a:r>
          </a:p>
          <a:p>
            <a:r>
              <a:rPr lang="ru-RU" dirty="0"/>
              <a:t>Назначаем днём веселья.</a:t>
            </a:r>
          </a:p>
          <a:p>
            <a:r>
              <a:rPr lang="ru-RU" dirty="0"/>
              <a:t>Завтра снова детский сад</a:t>
            </a:r>
          </a:p>
          <a:p>
            <a:r>
              <a:rPr lang="ru-RU" dirty="0"/>
              <a:t>Ждёт-пождёт своих ребят.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95E88D8-1B74-4F51-A30E-BA5341CB230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45346"/>
            <a:ext cx="3554655" cy="1890103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ПРАЗДНИКИ И ТРАДИЦИИ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ПОЗДРАВЛЕНИЯ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ЧИСЛИТЕЛЬНЫЕ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ВЫРАЖЕНИЕ ДАТЫ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88DD7CE3-2F2F-42D6-9EF8-73684D2AE8DC}"/>
              </a:ext>
            </a:extLst>
          </p:cNvPr>
          <p:cNvSpPr txBox="1">
            <a:spLocks/>
          </p:cNvSpPr>
          <p:nvPr/>
        </p:nvSpPr>
        <p:spPr>
          <a:xfrm>
            <a:off x="632926" y="1613942"/>
            <a:ext cx="1784411" cy="55671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ТЕМЫ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F6E472-7175-4179-B6CD-2E95CA0D6FAC}"/>
              </a:ext>
            </a:extLst>
          </p:cNvPr>
          <p:cNvSpPr txBox="1"/>
          <p:nvPr/>
        </p:nvSpPr>
        <p:spPr>
          <a:xfrm>
            <a:off x="5148072" y="346485"/>
            <a:ext cx="3611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стихотворение.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Обратите внимание на дни недели и на порядковые числительные.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Выпишите порядковые чистлительные и составьте с ними предложения</a:t>
            </a:r>
            <a:r>
              <a:rPr lang="cs-CZ" dirty="0"/>
              <a:t> (3)</a:t>
            </a:r>
            <a:r>
              <a:rPr lang="ru-RU" dirty="0"/>
              <a:t>.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Чем вы обычно занимаетесь в понедельник? А чем в субботу?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5C296A2-345B-412A-8CF3-29C0647ED6D9}"/>
              </a:ext>
            </a:extLst>
          </p:cNvPr>
          <p:cNvSpPr txBox="1"/>
          <p:nvPr/>
        </p:nvSpPr>
        <p:spPr>
          <a:xfrm>
            <a:off x="5017343" y="3657286"/>
            <a:ext cx="3305397" cy="28623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С. Суворова. </a:t>
            </a:r>
            <a:r>
              <a:rPr lang="ru-RU" b="1" i="0" dirty="0">
                <a:effectLst/>
              </a:rPr>
              <a:t>Подарок</a:t>
            </a:r>
          </a:p>
          <a:p>
            <a:r>
              <a:rPr lang="ru-RU" b="0" i="0" dirty="0">
                <a:effectLst/>
              </a:rPr>
              <a:t>В Новый год под яркой елкой</a:t>
            </a:r>
            <a:br>
              <a:rPr lang="ru-RU" dirty="0"/>
            </a:br>
            <a:r>
              <a:rPr lang="ru-RU" b="0" i="0" dirty="0">
                <a:effectLst/>
              </a:rPr>
              <a:t>Я нашла подарок свой.</a:t>
            </a:r>
            <a:br>
              <a:rPr lang="ru-RU" dirty="0"/>
            </a:br>
            <a:r>
              <a:rPr lang="ru-RU" b="0" i="0" dirty="0">
                <a:effectLst/>
              </a:rPr>
              <a:t>В старой обувной коробке</a:t>
            </a:r>
            <a:br>
              <a:rPr lang="ru-RU" dirty="0"/>
            </a:br>
            <a:r>
              <a:rPr lang="ru-RU" b="0" i="0" dirty="0">
                <a:effectLst/>
              </a:rPr>
              <a:t>Спал котенок золотой.</a:t>
            </a:r>
            <a:br>
              <a:rPr lang="ru-RU" dirty="0"/>
            </a:br>
            <a:r>
              <a:rPr lang="ru-RU" b="0" i="0" dirty="0">
                <a:effectLst/>
              </a:rPr>
              <a:t>Заберу его в кроватку.</a:t>
            </a:r>
            <a:br>
              <a:rPr lang="ru-RU" dirty="0"/>
            </a:br>
            <a:r>
              <a:rPr lang="ru-RU" b="0" i="0" dirty="0">
                <a:effectLst/>
              </a:rPr>
              <a:t>Тихо песенку спою.</a:t>
            </a:r>
            <a:br>
              <a:rPr lang="ru-RU" dirty="0"/>
            </a:br>
            <a:r>
              <a:rPr lang="ru-RU" b="0" i="0" dirty="0">
                <a:effectLst/>
              </a:rPr>
              <a:t>Чтобы спал он сладко - сладко</a:t>
            </a:r>
            <a:br>
              <a:rPr lang="ru-RU" dirty="0"/>
            </a:br>
            <a:r>
              <a:rPr lang="ru-RU" b="0" i="0" dirty="0">
                <a:effectLst/>
              </a:rPr>
              <a:t>Сказку на ночь расскажу!</a:t>
            </a:r>
            <a:br>
              <a:rPr lang="ru-RU" b="0" i="0" dirty="0">
                <a:effectLst/>
                <a:latin typeface="Helvetica Neue"/>
              </a:rPr>
            </a:br>
            <a:endParaRPr lang="cs-CZ" dirty="0"/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2FBD8659-0AE4-46F6-B82F-F3F2469B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96" y="2409825"/>
            <a:ext cx="2170980" cy="13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A381E8F-B6B9-494C-AAB8-1A3ECB333080}"/>
              </a:ext>
            </a:extLst>
          </p:cNvPr>
          <p:cNvSpPr txBox="1"/>
          <p:nvPr/>
        </p:nvSpPr>
        <p:spPr>
          <a:xfrm>
            <a:off x="434148" y="4023360"/>
            <a:ext cx="4284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стихотворение.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 каком празднике идёт речь?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 вы знаете об этом празднике?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Что, по-вашему, является главными символами этого праздника?  </a:t>
            </a:r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3ADE06A-D253-40D9-B9D4-769D973AACFA}"/>
              </a:ext>
            </a:extLst>
          </p:cNvPr>
          <p:cNvSpPr/>
          <p:nvPr/>
        </p:nvSpPr>
        <p:spPr>
          <a:xfrm>
            <a:off x="8088180" y="346485"/>
            <a:ext cx="785053" cy="329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6642CF8-4A3D-44E6-91B0-2E6576BA2223}"/>
              </a:ext>
            </a:extLst>
          </p:cNvPr>
          <p:cNvSpPr/>
          <p:nvPr/>
        </p:nvSpPr>
        <p:spPr>
          <a:xfrm>
            <a:off x="3933251" y="4113883"/>
            <a:ext cx="785053" cy="329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05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14CD2-6006-4B5F-BAE9-073686E5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1" y="-167880"/>
            <a:ext cx="4389120" cy="1737360"/>
          </a:xfrm>
        </p:spPr>
        <p:txBody>
          <a:bodyPr/>
          <a:lstStyle/>
          <a:p>
            <a:r>
              <a:rPr lang="ru-RU" dirty="0"/>
              <a:t>Урок 4 – Вот это характер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9DBA02-C71A-4DDF-A5B9-990F7FB3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128" y="357023"/>
            <a:ext cx="3787219" cy="3645345"/>
          </a:xfrm>
          <a:noFill/>
          <a:ln w="38100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Дразнилка</a:t>
            </a:r>
          </a:p>
          <a:p>
            <a:pPr marL="0" indent="0">
              <a:buNone/>
            </a:pPr>
            <a:r>
              <a:rPr lang="ru-RU" dirty="0"/>
              <a:t>Любопытному на рынке</a:t>
            </a:r>
          </a:p>
          <a:p>
            <a:pPr marL="0" indent="0">
              <a:buNone/>
            </a:pPr>
            <a:r>
              <a:rPr lang="ru-RU" dirty="0"/>
              <a:t>Прищемили нос в корзинке.</a:t>
            </a:r>
          </a:p>
          <a:p>
            <a:pPr marL="0" indent="0">
              <a:buNone/>
            </a:pPr>
            <a:r>
              <a:rPr lang="ru-RU" dirty="0"/>
              <a:t>Любопытному на днях</a:t>
            </a:r>
          </a:p>
          <a:p>
            <a:pPr marL="0" indent="0">
              <a:buNone/>
            </a:pPr>
            <a:r>
              <a:rPr lang="ru-RU" dirty="0"/>
              <a:t>Прищемили нос на днях.</a:t>
            </a:r>
          </a:p>
          <a:p>
            <a:pPr marL="0" indent="0">
              <a:buNone/>
            </a:pPr>
            <a:r>
              <a:rPr lang="ru-RU" dirty="0"/>
              <a:t>Любопытной Варваре</a:t>
            </a:r>
          </a:p>
          <a:p>
            <a:pPr marL="0" indent="0">
              <a:buNone/>
            </a:pPr>
            <a:r>
              <a:rPr lang="ru-RU" dirty="0"/>
              <a:t>Нос на рынке оторвали.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A81BCC-9B8A-4D17-83EB-DAE9B96BB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4416" y="688306"/>
            <a:ext cx="4070462" cy="106312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ХАРАКТЕР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ПОЛОЖИТЕЛЬНЫЕ И ОТРИЦАТЕЛЬНЫЕ КАЧЕСТВА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676A6857-A8DC-494E-A664-CB195893B5AF}"/>
              </a:ext>
            </a:extLst>
          </p:cNvPr>
          <p:cNvSpPr txBox="1">
            <a:spLocks/>
          </p:cNvSpPr>
          <p:nvPr/>
        </p:nvSpPr>
        <p:spPr>
          <a:xfrm>
            <a:off x="5134861" y="144085"/>
            <a:ext cx="1784411" cy="55671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ТЕМЫ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440AF0D-7C8E-43A9-A70B-ADFB994E88AF}"/>
              </a:ext>
            </a:extLst>
          </p:cNvPr>
          <p:cNvSpPr txBox="1"/>
          <p:nvPr/>
        </p:nvSpPr>
        <p:spPr>
          <a:xfrm>
            <a:off x="7896127" y="4187836"/>
            <a:ext cx="4157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дразнилку.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Попробуйте объяснить значение слова «любопытный».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 считаете это качество положительным или отрицательным</a:t>
            </a:r>
            <a:r>
              <a:rPr lang="cs-CZ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другие положительные и отрицательные качества вы знаете</a:t>
            </a:r>
            <a:r>
              <a:rPr lang="cs-CZ" dirty="0"/>
              <a:t>?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4553BC3-8D99-413F-B105-D3CB07EE4E43}"/>
              </a:ext>
            </a:extLst>
          </p:cNvPr>
          <p:cNvSpPr txBox="1"/>
          <p:nvPr/>
        </p:nvSpPr>
        <p:spPr>
          <a:xfrm>
            <a:off x="189046" y="1667813"/>
            <a:ext cx="4389121" cy="397031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Иван Крылов. Лисица и ворона</a:t>
            </a:r>
          </a:p>
          <a:p>
            <a:r>
              <a:rPr lang="ru-RU" dirty="0"/>
              <a:t>Уж сколько раз твердили миру,</a:t>
            </a:r>
            <a:br>
              <a:rPr lang="ru-RU" dirty="0"/>
            </a:br>
            <a:r>
              <a:rPr lang="ru-RU" dirty="0"/>
              <a:t>Что лесть гнусна, вредна; но только всё не впрок,</a:t>
            </a:r>
            <a:br>
              <a:rPr lang="ru-RU" dirty="0"/>
            </a:br>
            <a:r>
              <a:rPr lang="ru-RU" dirty="0"/>
              <a:t>И в сердце льстец всегда отыщет уголок.</a:t>
            </a:r>
          </a:p>
          <a:p>
            <a:r>
              <a:rPr lang="ru-RU" dirty="0"/>
              <a:t>Вороне где-то бог послал кусочек сыру;</a:t>
            </a:r>
            <a:br>
              <a:rPr lang="ru-RU" dirty="0"/>
            </a:br>
            <a:r>
              <a:rPr lang="ru-RU" dirty="0"/>
              <a:t>На ель Ворона </a:t>
            </a:r>
            <a:r>
              <a:rPr lang="ru-RU" dirty="0" err="1"/>
              <a:t>взгромоздясь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Позавтракать было совсем уж собралась,</a:t>
            </a:r>
            <a:br>
              <a:rPr lang="ru-RU" dirty="0"/>
            </a:br>
            <a:r>
              <a:rPr lang="ru-RU" dirty="0"/>
              <a:t>Да </a:t>
            </a:r>
            <a:r>
              <a:rPr lang="ru-RU" dirty="0" err="1"/>
              <a:t>позадумалась</a:t>
            </a:r>
            <a:r>
              <a:rPr lang="ru-RU" dirty="0"/>
              <a:t>, а сыр во рту держала.</a:t>
            </a:r>
            <a:br>
              <a:rPr lang="ru-RU" dirty="0"/>
            </a:br>
            <a:r>
              <a:rPr lang="ru-RU" dirty="0"/>
              <a:t>На ту беду Лиса </a:t>
            </a:r>
            <a:r>
              <a:rPr lang="ru-RU" dirty="0" err="1"/>
              <a:t>близехонько</a:t>
            </a:r>
            <a:r>
              <a:rPr lang="ru-RU" dirty="0"/>
              <a:t> бежала;</a:t>
            </a:r>
            <a:br>
              <a:rPr lang="ru-RU" dirty="0"/>
            </a:br>
            <a:r>
              <a:rPr lang="ru-RU" dirty="0"/>
              <a:t>Вдруг сырный дух Лису остановил:</a:t>
            </a:r>
            <a:br>
              <a:rPr lang="ru-RU" dirty="0"/>
            </a:br>
            <a:r>
              <a:rPr lang="ru-RU" dirty="0"/>
              <a:t>Лисица видит сыр, Лисицу сыр пленил.</a:t>
            </a:r>
            <a:br>
              <a:rPr lang="ru-RU" dirty="0"/>
            </a:br>
            <a:r>
              <a:rPr lang="ru-RU" dirty="0"/>
              <a:t>Плутовка к дереву на цыпочках подходит;</a:t>
            </a:r>
            <a:br>
              <a:rPr lang="ru-RU" dirty="0"/>
            </a:br>
            <a:r>
              <a:rPr lang="ru-RU" dirty="0"/>
              <a:t>Вертит хвостом, с Вороны глаз не сводит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262AF1-D8F5-48BC-AB6D-38D2298F1974}"/>
              </a:ext>
            </a:extLst>
          </p:cNvPr>
          <p:cNvSpPr txBox="1"/>
          <p:nvPr/>
        </p:nvSpPr>
        <p:spPr>
          <a:xfrm>
            <a:off x="4813562" y="2157819"/>
            <a:ext cx="3267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Посмотрите басню Ивана Крыловы «Лисица и ворона».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Опишите характеры главных героев.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Какая у этой басни мораль? </a:t>
            </a:r>
            <a:endParaRPr lang="cs-CZ" dirty="0"/>
          </a:p>
        </p:txBody>
      </p:sp>
      <p:pic>
        <p:nvPicPr>
          <p:cNvPr id="9" name="Online médium 8" title="Буктрейлер по произведениям И.А.Крылова &amp;quot;Басни&amp;quot;">
            <a:hlinkClick r:id="" action="ppaction://media"/>
            <a:extLst>
              <a:ext uri="{FF2B5EF4-FFF2-40B4-BE49-F238E27FC236}">
                <a16:creationId xmlns:a16="http://schemas.microsoft.com/office/drawing/2014/main" id="{1C5B9E7C-7BF7-4119-BC7D-836A643274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11641" y="4728002"/>
            <a:ext cx="3236013" cy="1820257"/>
          </a:xfrm>
          <a:prstGeom prst="rect">
            <a:avLst/>
          </a:prstGeom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569AD9B-22A0-43F5-94A2-082CF731A1A3}"/>
              </a:ext>
            </a:extLst>
          </p:cNvPr>
          <p:cNvSpPr/>
          <p:nvPr/>
        </p:nvSpPr>
        <p:spPr>
          <a:xfrm rot="10800000">
            <a:off x="11265614" y="4164453"/>
            <a:ext cx="45719" cy="537328"/>
          </a:xfrm>
          <a:prstGeom prst="down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641E973-EF02-4F2E-83A3-4A969A543B98}"/>
              </a:ext>
            </a:extLst>
          </p:cNvPr>
          <p:cNvSpPr/>
          <p:nvPr/>
        </p:nvSpPr>
        <p:spPr>
          <a:xfrm rot="10800000">
            <a:off x="4578167" y="2243057"/>
            <a:ext cx="301127" cy="18260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65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788FB-D570-4BDD-8D40-42C15938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73" y="108805"/>
            <a:ext cx="4389120" cy="1737360"/>
          </a:xfrm>
        </p:spPr>
        <p:txBody>
          <a:bodyPr/>
          <a:lstStyle/>
          <a:p>
            <a:r>
              <a:rPr lang="ru-RU" dirty="0"/>
              <a:t>Урок 5 – После дождика в четверг </a:t>
            </a:r>
            <a:endParaRPr lang="cs-CZ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D59776B3-FA73-48C4-9907-88BDC8C23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2141" y="2094546"/>
            <a:ext cx="3653989" cy="46546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cap="all" dirty="0"/>
              <a:t>Иван </a:t>
            </a:r>
            <a:r>
              <a:rPr lang="ru-RU" sz="1800" b="1" cap="all" dirty="0" err="1"/>
              <a:t>бунин</a:t>
            </a:r>
            <a:r>
              <a:rPr lang="ru-RU" sz="1800" b="1" cap="all" dirty="0"/>
              <a:t>. ЛИСТОПАД</a:t>
            </a:r>
          </a:p>
          <a:p>
            <a:r>
              <a:rPr lang="ru-RU" sz="1800" dirty="0"/>
              <a:t>Лес, точно терем расписной,</a:t>
            </a:r>
            <a:br>
              <a:rPr lang="ru-RU" sz="1800" dirty="0"/>
            </a:br>
            <a:r>
              <a:rPr lang="ru-RU" sz="1800" dirty="0"/>
              <a:t>Лиловый, золотой, багряный,</a:t>
            </a:r>
            <a:br>
              <a:rPr lang="ru-RU" sz="1800" dirty="0"/>
            </a:br>
            <a:r>
              <a:rPr lang="ru-RU" sz="1800" dirty="0"/>
              <a:t>Веселой, пестрою стеной</a:t>
            </a:r>
            <a:br>
              <a:rPr lang="ru-RU" sz="1800" dirty="0"/>
            </a:br>
            <a:r>
              <a:rPr lang="ru-RU" sz="1800" dirty="0"/>
              <a:t>Стоит над светлою поляной.</a:t>
            </a:r>
            <a:br>
              <a:rPr lang="ru-RU" sz="1800" dirty="0"/>
            </a:br>
            <a:r>
              <a:rPr lang="ru-RU" sz="1800" dirty="0"/>
              <a:t>Березы желтою резьбой</a:t>
            </a:r>
            <a:br>
              <a:rPr lang="ru-RU" sz="1800" dirty="0"/>
            </a:br>
            <a:r>
              <a:rPr lang="ru-RU" sz="1800" dirty="0"/>
              <a:t>Блестят в лазури голубой,</a:t>
            </a:r>
            <a:br>
              <a:rPr lang="ru-RU" sz="1800" dirty="0"/>
            </a:br>
            <a:r>
              <a:rPr lang="ru-RU" sz="1800" dirty="0"/>
              <a:t>Как вышки, елочки темнеют,</a:t>
            </a:r>
            <a:br>
              <a:rPr lang="ru-RU" sz="1800" dirty="0"/>
            </a:br>
            <a:r>
              <a:rPr lang="ru-RU" sz="1800" dirty="0"/>
              <a:t>А между кленами синеют</a:t>
            </a:r>
            <a:br>
              <a:rPr lang="ru-RU" sz="1800" dirty="0"/>
            </a:br>
            <a:r>
              <a:rPr lang="ru-RU" sz="1800" dirty="0"/>
              <a:t>То там, то здесь в листве сквозной</a:t>
            </a:r>
            <a:br>
              <a:rPr lang="ru-RU" sz="1800" dirty="0"/>
            </a:br>
            <a:r>
              <a:rPr lang="ru-RU" sz="1800" dirty="0"/>
              <a:t>Просветы в небо, что оконца.</a:t>
            </a:r>
            <a:br>
              <a:rPr lang="ru-RU" sz="1800" dirty="0"/>
            </a:br>
            <a:r>
              <a:rPr lang="ru-RU" sz="1800" dirty="0"/>
              <a:t>Лес пахнет дубом и сосной,</a:t>
            </a:r>
            <a:br>
              <a:rPr lang="ru-RU" sz="1800" dirty="0"/>
            </a:br>
            <a:r>
              <a:rPr lang="ru-RU" sz="1800" dirty="0"/>
              <a:t>За лето высох он от солнца,</a:t>
            </a:r>
            <a:br>
              <a:rPr lang="ru-RU" sz="1800" dirty="0"/>
            </a:br>
            <a:r>
              <a:rPr lang="ru-RU" sz="1800" dirty="0"/>
              <a:t>И Осень тихою вдовой</a:t>
            </a:r>
            <a:br>
              <a:rPr lang="ru-RU" sz="1800" dirty="0"/>
            </a:br>
            <a:r>
              <a:rPr lang="ru-RU" sz="1800" dirty="0"/>
              <a:t>Вступает в пестрый терем свой.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C14425-75F1-4908-994D-3CD8F35F3E57}"/>
              </a:ext>
            </a:extLst>
          </p:cNvPr>
          <p:cNvSpPr txBox="1"/>
          <p:nvPr/>
        </p:nvSpPr>
        <p:spPr>
          <a:xfrm>
            <a:off x="5118756" y="264894"/>
            <a:ext cx="373749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ПОГОДА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КЛИМАТИЧЕСКИЕ ИЗМЕНЕНИЯ 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92F9BE-DD50-49F2-BA7E-6CBA3E4FCCC9}"/>
              </a:ext>
            </a:extLst>
          </p:cNvPr>
          <p:cNvSpPr txBox="1"/>
          <p:nvPr/>
        </p:nvSpPr>
        <p:spPr>
          <a:xfrm>
            <a:off x="4662321" y="3156733"/>
            <a:ext cx="365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основе текста ответьте, как природа меняется осенью.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C7B30E1-8716-4B97-AC56-69DD17307483}"/>
              </a:ext>
            </a:extLst>
          </p:cNvPr>
          <p:cNvSpPr txBox="1"/>
          <p:nvPr/>
        </p:nvSpPr>
        <p:spPr>
          <a:xfrm>
            <a:off x="4207743" y="4421870"/>
            <a:ext cx="2931736" cy="230832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b="1" dirty="0" err="1"/>
              <a:t>Закличка</a:t>
            </a:r>
            <a:endParaRPr lang="cs-CZ" b="1" dirty="0"/>
          </a:p>
          <a:p>
            <a:pPr fontAlgn="base"/>
            <a:r>
              <a:rPr lang="ru-RU" dirty="0"/>
              <a:t>Дождик, лей! Дождик, лей!</a:t>
            </a:r>
          </a:p>
          <a:p>
            <a:pPr fontAlgn="base"/>
            <a:r>
              <a:rPr lang="ru-RU" dirty="0"/>
              <a:t>На меня и на людей!</a:t>
            </a:r>
          </a:p>
          <a:p>
            <a:pPr fontAlgn="base"/>
            <a:r>
              <a:rPr lang="ru-RU" dirty="0"/>
              <a:t>На меня по ложке.</a:t>
            </a:r>
          </a:p>
          <a:p>
            <a:pPr fontAlgn="base"/>
            <a:r>
              <a:rPr lang="ru-RU" dirty="0"/>
              <a:t>На людей по плошке.</a:t>
            </a:r>
          </a:p>
          <a:p>
            <a:pPr fontAlgn="base"/>
            <a:r>
              <a:rPr lang="ru-RU" dirty="0"/>
              <a:t>А на лешего в бору —</a:t>
            </a:r>
          </a:p>
          <a:p>
            <a:pPr fontAlgn="base"/>
            <a:r>
              <a:rPr lang="ru-RU" dirty="0"/>
              <a:t>Лей по целому ведру!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EEF596-8E4E-4631-B3A8-A349CD1A976A}"/>
              </a:ext>
            </a:extLst>
          </p:cNvPr>
          <p:cNvSpPr txBox="1"/>
          <p:nvPr/>
        </p:nvSpPr>
        <p:spPr>
          <a:xfrm>
            <a:off x="7734694" y="4196105"/>
            <a:ext cx="3653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текст и скажите, о каком явлении погоды идёт речь.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Какой глагол в тексте употребляется в связи с этим явлением? Какой у него инфинитив? Как его нужно спрягать? </a:t>
            </a:r>
            <a:endParaRPr lang="cs-CZ" dirty="0"/>
          </a:p>
        </p:txBody>
      </p:sp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930BD5F7-B02D-4319-802A-EB08AA57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65" y="1536911"/>
            <a:ext cx="2266293" cy="150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E98B5D27-902A-40A4-8418-B208B1CF8BC9}"/>
              </a:ext>
            </a:extLst>
          </p:cNvPr>
          <p:cNvSpPr/>
          <p:nvPr/>
        </p:nvSpPr>
        <p:spPr>
          <a:xfrm rot="10800000">
            <a:off x="7291094" y="4365858"/>
            <a:ext cx="443600" cy="45719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BD55FE54-C45D-4072-BC4F-8CF7E35EA289}"/>
              </a:ext>
            </a:extLst>
          </p:cNvPr>
          <p:cNvSpPr/>
          <p:nvPr/>
        </p:nvSpPr>
        <p:spPr>
          <a:xfrm rot="10800000">
            <a:off x="4207743" y="3535332"/>
            <a:ext cx="443600" cy="45719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E6DB547-2E9D-49B1-B97C-8A4924F86105}"/>
              </a:ext>
            </a:extLst>
          </p:cNvPr>
          <p:cNvSpPr/>
          <p:nvPr/>
        </p:nvSpPr>
        <p:spPr>
          <a:xfrm>
            <a:off x="8327288" y="2164780"/>
            <a:ext cx="2939819" cy="2031325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-apple-system"/>
              </a:rPr>
              <a:t>Считалка</a:t>
            </a:r>
          </a:p>
          <a:p>
            <a:r>
              <a:rPr lang="ru-RU" dirty="0">
                <a:latin typeface="-apple-system"/>
              </a:rPr>
              <a:t>Выпал снег на поля,</a:t>
            </a:r>
            <a:br>
              <a:rPr lang="ru-RU" dirty="0"/>
            </a:br>
            <a:r>
              <a:rPr lang="ru-RU" dirty="0">
                <a:latin typeface="-apple-system"/>
              </a:rPr>
              <a:t>Прибежала детвора</a:t>
            </a:r>
            <a:br>
              <a:rPr lang="ru-RU" dirty="0"/>
            </a:br>
            <a:r>
              <a:rPr lang="ru-RU" dirty="0">
                <a:latin typeface="-apple-system"/>
              </a:rPr>
              <a:t>Раз, два, три, четыре, пять-</a:t>
            </a:r>
            <a:br>
              <a:rPr lang="ru-RU" dirty="0"/>
            </a:br>
            <a:r>
              <a:rPr lang="ru-RU" dirty="0">
                <a:latin typeface="-apple-system"/>
              </a:rPr>
              <a:t>Будем бегать и скакать,</a:t>
            </a:r>
            <a:br>
              <a:rPr lang="ru-RU" dirty="0"/>
            </a:br>
            <a:r>
              <a:rPr lang="ru-RU" dirty="0">
                <a:latin typeface="-apple-system"/>
              </a:rPr>
              <a:t>Будем мы в снежки играть.</a:t>
            </a:r>
            <a:br>
              <a:rPr lang="ru-RU" dirty="0"/>
            </a:b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00450B-44C1-4EFD-8587-13CE9DBDB0AB}"/>
              </a:ext>
            </a:extLst>
          </p:cNvPr>
          <p:cNvSpPr txBox="1"/>
          <p:nvPr/>
        </p:nvSpPr>
        <p:spPr>
          <a:xfrm>
            <a:off x="8452923" y="-33486"/>
            <a:ext cx="3129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считалку. О каком времени года идёт речь?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Какой глагол в тексте употребляется в связи со снегом?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09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90F16-A8C3-448C-8D2E-CD577237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07" y="8197"/>
            <a:ext cx="4389120" cy="1737360"/>
          </a:xfrm>
        </p:spPr>
        <p:txBody>
          <a:bodyPr/>
          <a:lstStyle/>
          <a:p>
            <a:r>
              <a:rPr lang="ru-RU" dirty="0"/>
              <a:t>Урок 6 – Мне это идёт?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0CC12E-D11C-4AB8-8DE7-946BB41F0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5584" y="906564"/>
            <a:ext cx="4389120" cy="12740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МОДА И ОДЕЖДА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ОЦЕНИВАНИЕ</a:t>
            </a:r>
            <a:endParaRPr lang="cs-CZ" sz="180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6837C8F9-EBD2-4E9F-B533-59EA0D14E789}"/>
              </a:ext>
            </a:extLst>
          </p:cNvPr>
          <p:cNvSpPr txBox="1">
            <a:spLocks/>
          </p:cNvSpPr>
          <p:nvPr/>
        </p:nvSpPr>
        <p:spPr>
          <a:xfrm>
            <a:off x="8857822" y="139776"/>
            <a:ext cx="1784411" cy="55671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ТЕМЫ</a:t>
            </a:r>
          </a:p>
        </p:txBody>
      </p:sp>
      <p:pic>
        <p:nvPicPr>
          <p:cNvPr id="3074" name="Picture 2" descr="Zobrazit zdrojový obrázek">
            <a:extLst>
              <a:ext uri="{FF2B5EF4-FFF2-40B4-BE49-F238E27FC236}">
                <a16:creationId xmlns:a16="http://schemas.microsoft.com/office/drawing/2014/main" id="{C6D468EA-26A9-41D4-B300-4CB9DB7C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34" y="139776"/>
            <a:ext cx="2428710" cy="15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42E51DF-9DFB-46EB-8F25-966FEB15D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2" y="1923755"/>
            <a:ext cx="3813574" cy="4419573"/>
          </a:xfrm>
          <a:ln w="38100">
            <a:solidFill>
              <a:schemeClr val="tx2"/>
            </a:solidFill>
          </a:ln>
        </p:spPr>
        <p:txBody>
          <a:bodyPr/>
          <a:lstStyle/>
          <a:p>
            <a:r>
              <a:rPr lang="ru-RU" dirty="0" err="1"/>
              <a:t>Нищев</a:t>
            </a:r>
            <a:r>
              <a:rPr lang="ru-RU" dirty="0"/>
              <a:t> В. В магазин везут продукты</a:t>
            </a:r>
          </a:p>
          <a:p>
            <a:pPr marL="0" indent="0">
              <a:buNone/>
            </a:pPr>
            <a:r>
              <a:rPr lang="ru-RU" dirty="0"/>
              <a:t>В магазин везут продукты,</a:t>
            </a:r>
            <a:br>
              <a:rPr lang="ru-RU" dirty="0"/>
            </a:br>
            <a:r>
              <a:rPr lang="ru-RU" dirty="0"/>
              <a:t>Но не овощи, не фрукты.</a:t>
            </a:r>
            <a:br>
              <a:rPr lang="ru-RU" dirty="0"/>
            </a:br>
            <a:r>
              <a:rPr lang="ru-RU" dirty="0"/>
              <a:t>Сыр, сметану и творог,</a:t>
            </a:r>
            <a:br>
              <a:rPr lang="ru-RU" dirty="0"/>
            </a:br>
            <a:r>
              <a:rPr lang="ru-RU" dirty="0"/>
              <a:t>Глазированный сырок.</a:t>
            </a:r>
            <a:br>
              <a:rPr lang="ru-RU" dirty="0"/>
            </a:br>
            <a:r>
              <a:rPr lang="ru-RU" dirty="0"/>
              <a:t>Привезли издалека</a:t>
            </a:r>
            <a:br>
              <a:rPr lang="ru-RU" dirty="0"/>
            </a:br>
            <a:r>
              <a:rPr lang="ru-RU" dirty="0"/>
              <a:t>Три бидона молока.</a:t>
            </a:r>
            <a:br>
              <a:rPr lang="ru-RU" dirty="0"/>
            </a:br>
            <a:r>
              <a:rPr lang="ru-RU" dirty="0"/>
              <a:t>Очень любят дети наши</a:t>
            </a:r>
            <a:br>
              <a:rPr lang="ru-RU" dirty="0"/>
            </a:br>
            <a:r>
              <a:rPr lang="ru-RU" dirty="0"/>
              <a:t>Йогурты и простоквашу.</a:t>
            </a:r>
            <a:br>
              <a:rPr lang="ru-RU" dirty="0"/>
            </a:br>
            <a:r>
              <a:rPr lang="ru-RU" dirty="0"/>
              <a:t>Это им полезно очень,</a:t>
            </a:r>
            <a:br>
              <a:rPr lang="ru-RU" dirty="0"/>
            </a:br>
            <a:r>
              <a:rPr lang="ru-RU" dirty="0"/>
              <a:t>Магазин же наш молочный.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E47E2E-D46C-4BBE-9AD2-B6EE154DF129}"/>
              </a:ext>
            </a:extLst>
          </p:cNvPr>
          <p:cNvSpPr txBox="1"/>
          <p:nvPr/>
        </p:nvSpPr>
        <p:spPr>
          <a:xfrm>
            <a:off x="4860649" y="4306541"/>
            <a:ext cx="3638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стихотворение.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Выпишите все слова, связанные с покупками.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Выпишите все названия продуктов.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 вы больше всего любите покупать?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4F6C19-88A1-4C58-A7D2-F217DEAC5BDC}"/>
              </a:ext>
            </a:extLst>
          </p:cNvPr>
          <p:cNvSpPr txBox="1"/>
          <p:nvPr/>
        </p:nvSpPr>
        <p:spPr>
          <a:xfrm>
            <a:off x="8684097" y="2591255"/>
            <a:ext cx="3312026" cy="258532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0" i="0" dirty="0">
                <a:effectLst/>
              </a:rPr>
              <a:t>Шалаева Г. </a:t>
            </a:r>
          </a:p>
          <a:p>
            <a:r>
              <a:rPr lang="ru-RU" b="0" i="0" dirty="0">
                <a:effectLst/>
              </a:rPr>
              <a:t>Мама как-то спозаранку</a:t>
            </a:r>
            <a:br>
              <a:rPr lang="ru-RU" dirty="0"/>
            </a:br>
            <a:r>
              <a:rPr lang="ru-RU" b="0" i="0" dirty="0">
                <a:effectLst/>
              </a:rPr>
              <a:t>За покупками пошла.</a:t>
            </a:r>
            <a:br>
              <a:rPr lang="ru-RU" dirty="0"/>
            </a:br>
            <a:r>
              <a:rPr lang="ru-RU" b="0" i="0" dirty="0">
                <a:effectLst/>
              </a:rPr>
              <a:t>Пятилетнюю Оксанку</a:t>
            </a:r>
            <a:br>
              <a:rPr lang="ru-RU" dirty="0"/>
            </a:br>
            <a:r>
              <a:rPr lang="ru-RU" b="0" i="0" dirty="0">
                <a:effectLst/>
              </a:rPr>
              <a:t>В «Детский мир» с собой взяла.</a:t>
            </a:r>
            <a:br>
              <a:rPr lang="ru-RU" dirty="0"/>
            </a:br>
            <a:r>
              <a:rPr lang="ru-RU" b="0" i="0" dirty="0">
                <a:effectLst/>
              </a:rPr>
              <a:t>Говорит: «Мы купим, дочка,</a:t>
            </a:r>
            <a:br>
              <a:rPr lang="ru-RU" dirty="0"/>
            </a:br>
            <a:r>
              <a:rPr lang="ru-RU" b="0" i="0" dirty="0">
                <a:effectLst/>
              </a:rPr>
              <a:t>Новый для тебя наряд:</a:t>
            </a:r>
            <a:br>
              <a:rPr lang="ru-RU" dirty="0"/>
            </a:br>
            <a:r>
              <a:rPr lang="ru-RU" b="0" i="0" dirty="0">
                <a:effectLst/>
              </a:rPr>
              <a:t>Туфли, юбочку, носочки —</a:t>
            </a:r>
            <a:br>
              <a:rPr lang="ru-RU" dirty="0"/>
            </a:br>
            <a:r>
              <a:rPr lang="ru-RU" b="0" i="0" dirty="0">
                <a:effectLst/>
              </a:rPr>
              <a:t>Все, что нужно в детский сад».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168BCB6-4FB3-43CE-9CA7-1C3CA1D7E82E}"/>
              </a:ext>
            </a:extLst>
          </p:cNvPr>
          <p:cNvSpPr txBox="1"/>
          <p:nvPr/>
        </p:nvSpPr>
        <p:spPr>
          <a:xfrm>
            <a:off x="4784109" y="1780268"/>
            <a:ext cx="3566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Прочитайте стихотворение вслух.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персонажи здесь выступают?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Попробуйте найти в тексте уменьшительно-ласкательные формы имён существительных. Какие у них начальные формы? 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6BF9448-4C5E-4F7D-96EF-A8D3EC7A2254}"/>
              </a:ext>
            </a:extLst>
          </p:cNvPr>
          <p:cNvSpPr/>
          <p:nvPr/>
        </p:nvSpPr>
        <p:spPr>
          <a:xfrm>
            <a:off x="7753298" y="2761575"/>
            <a:ext cx="772286" cy="2818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6F670E4F-366A-4AA2-9542-63D15DCE8A95}"/>
              </a:ext>
            </a:extLst>
          </p:cNvPr>
          <p:cNvSpPr/>
          <p:nvPr/>
        </p:nvSpPr>
        <p:spPr>
          <a:xfrm rot="10800000">
            <a:off x="4343116" y="4374059"/>
            <a:ext cx="536689" cy="1968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1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77A0F-D4F8-4E2D-BA2F-C24614AE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78" y="-13503"/>
            <a:ext cx="4389120" cy="1737360"/>
          </a:xfrm>
        </p:spPr>
        <p:txBody>
          <a:bodyPr/>
          <a:lstStyle/>
          <a:p>
            <a:r>
              <a:rPr lang="ru-RU" dirty="0"/>
              <a:t>Урок 7 – Иду куда глаза гладят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1F8BB8-9B94-4A8F-961E-43C6B8AD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6" y="5123071"/>
            <a:ext cx="4064692" cy="148668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Пример работы с текстом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Прочитайте текст и выпишите глаголы движения.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Приведите инфинитив найденных глаголов. Как их нужно спрягать? 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627CC01-6BF2-4C4E-AC01-C4F56FAC2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2618" y="678729"/>
            <a:ext cx="3151948" cy="9426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ОРИЕНТАЦИЯ В ГОРОДЕ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ТРАНСПОРТНЫЕ СРЕДСТВА</a:t>
            </a:r>
            <a:endParaRPr lang="cs-CZ" sz="180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ECB61707-2ADD-4392-A2A1-E53DBFF0B34B}"/>
              </a:ext>
            </a:extLst>
          </p:cNvPr>
          <p:cNvSpPr txBox="1">
            <a:spLocks/>
          </p:cNvSpPr>
          <p:nvPr/>
        </p:nvSpPr>
        <p:spPr>
          <a:xfrm>
            <a:off x="4994343" y="2997"/>
            <a:ext cx="1784411" cy="556715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ТЕМЫ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8F0E17-7C7E-40DC-930F-5AEE0F56967D}"/>
              </a:ext>
            </a:extLst>
          </p:cNvPr>
          <p:cNvSpPr txBox="1"/>
          <p:nvPr/>
        </p:nvSpPr>
        <p:spPr>
          <a:xfrm>
            <a:off x="574009" y="2118247"/>
            <a:ext cx="2242855" cy="28623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Пестушка</a:t>
            </a:r>
            <a:endParaRPr lang="cs-CZ" dirty="0"/>
          </a:p>
          <a:p>
            <a:r>
              <a:rPr lang="ru-RU" dirty="0"/>
              <a:t>Большие ноги</a:t>
            </a:r>
          </a:p>
          <a:p>
            <a:r>
              <a:rPr lang="ru-RU" dirty="0"/>
              <a:t>Шли по дороге:</a:t>
            </a:r>
          </a:p>
          <a:p>
            <a:r>
              <a:rPr lang="ru-RU" dirty="0"/>
              <a:t>Топ, топ, топ,</a:t>
            </a:r>
          </a:p>
          <a:p>
            <a:r>
              <a:rPr lang="ru-RU" dirty="0"/>
              <a:t>Топ, топ, топ!</a:t>
            </a:r>
          </a:p>
          <a:p>
            <a:r>
              <a:rPr lang="ru-RU" dirty="0"/>
              <a:t>Маленькие ножки</a:t>
            </a:r>
          </a:p>
          <a:p>
            <a:r>
              <a:rPr lang="ru-RU" dirty="0"/>
              <a:t>Бежали по дорожке:</a:t>
            </a:r>
          </a:p>
          <a:p>
            <a:r>
              <a:rPr lang="ru-RU" dirty="0"/>
              <a:t>Топ, топ, топ, топ,</a:t>
            </a:r>
          </a:p>
          <a:p>
            <a:r>
              <a:rPr lang="ru-RU" dirty="0"/>
              <a:t>Топ, топ, топ, топ!</a:t>
            </a:r>
          </a:p>
          <a:p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DBC68360-24A4-4A10-9A3C-31B8237B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13" y="1412939"/>
            <a:ext cx="3334569" cy="19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339094F-7A18-4623-89FF-82E0EDC9A434}"/>
              </a:ext>
            </a:extLst>
          </p:cNvPr>
          <p:cNvSpPr txBox="1"/>
          <p:nvPr/>
        </p:nvSpPr>
        <p:spPr>
          <a:xfrm>
            <a:off x="7573662" y="126562"/>
            <a:ext cx="4384364" cy="175432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0" i="0" dirty="0">
                <a:effectLst/>
              </a:rPr>
              <a:t>Татьяна Саксон. Город</a:t>
            </a:r>
          </a:p>
          <a:p>
            <a:r>
              <a:rPr lang="ru-RU" b="0" i="0" dirty="0">
                <a:effectLst/>
              </a:rPr>
              <a:t>Город – это энергия и скорость,</a:t>
            </a:r>
            <a:br>
              <a:rPr lang="ru-RU" dirty="0"/>
            </a:br>
            <a:r>
              <a:rPr lang="ru-RU" b="0" i="0" dirty="0">
                <a:effectLst/>
              </a:rPr>
              <a:t>Город – это машинный шум.</a:t>
            </a:r>
            <a:br>
              <a:rPr lang="ru-RU" dirty="0"/>
            </a:br>
            <a:r>
              <a:rPr lang="ru-RU" b="0" i="0" dirty="0">
                <a:effectLst/>
              </a:rPr>
              <a:t>Город родной – это наша гордость!</a:t>
            </a:r>
            <a:br>
              <a:rPr lang="ru-RU" dirty="0"/>
            </a:br>
            <a:r>
              <a:rPr lang="ru-RU" b="0" i="0" dirty="0">
                <a:effectLst/>
              </a:rPr>
              <a:t>В городе мы прячем себя под костюм.</a:t>
            </a:r>
            <a:br>
              <a:rPr lang="ru-RU" dirty="0"/>
            </a:b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2CC4CA-0D0A-4DDC-A839-4D23ADEB5BAD}"/>
              </a:ext>
            </a:extLst>
          </p:cNvPr>
          <p:cNvSpPr txBox="1"/>
          <p:nvPr/>
        </p:nvSpPr>
        <p:spPr>
          <a:xfrm>
            <a:off x="7594965" y="1816090"/>
            <a:ext cx="4141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Что представляет город для авторо стихотворения?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Объясните значение следующего отрывка: «В городе мы прячем себя под костюм».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 больше любите жизнь в городе или в деревне?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Какие большие города вы посетили в этом году? 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E1842BA-C34A-4F8C-9BC7-6A6C473F43C7}"/>
              </a:ext>
            </a:extLst>
          </p:cNvPr>
          <p:cNvSpPr txBox="1"/>
          <p:nvPr/>
        </p:nvSpPr>
        <p:spPr>
          <a:xfrm>
            <a:off x="4008858" y="3429000"/>
            <a:ext cx="3548917" cy="397031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b="0" i="0" dirty="0">
                <a:effectLst/>
              </a:rPr>
              <a:t>И. Гурина. Подумаешь – велосипед! </a:t>
            </a:r>
          </a:p>
          <a:p>
            <a:r>
              <a:rPr lang="ru-RU" b="0" i="0" dirty="0">
                <a:effectLst/>
              </a:rPr>
              <a:t>Подумаешь – велосипед! </a:t>
            </a:r>
          </a:p>
          <a:p>
            <a:r>
              <a:rPr lang="ru-RU" b="0" i="0" dirty="0">
                <a:effectLst/>
              </a:rPr>
              <a:t>Я не завидую,НЕТ! </a:t>
            </a:r>
          </a:p>
          <a:p>
            <a:r>
              <a:rPr lang="ru-RU" b="0" i="0" dirty="0">
                <a:effectLst/>
              </a:rPr>
              <a:t>Я просто хожу, Я просто молчу, </a:t>
            </a:r>
          </a:p>
          <a:p>
            <a:r>
              <a:rPr lang="ru-RU" b="0" i="0" dirty="0">
                <a:effectLst/>
              </a:rPr>
              <a:t>И я не скажу Что тоже ХОЧУ!!! </a:t>
            </a:r>
          </a:p>
          <a:p>
            <a:r>
              <a:rPr lang="ru-RU" b="0" i="0" dirty="0">
                <a:effectLst/>
              </a:rPr>
              <a:t>Я делаю вид, Что душа не болит! </a:t>
            </a:r>
          </a:p>
          <a:p>
            <a:r>
              <a:rPr lang="ru-RU" b="0" i="0" dirty="0">
                <a:effectLst/>
              </a:rPr>
              <a:t>По мне совершенно не видно, </a:t>
            </a:r>
          </a:p>
          <a:p>
            <a:r>
              <a:rPr lang="ru-RU" b="0" i="0" dirty="0">
                <a:effectLst/>
              </a:rPr>
              <a:t>Что мне невозможно обидно! </a:t>
            </a:r>
          </a:p>
          <a:p>
            <a:r>
              <a:rPr lang="ru-RU" b="0" i="0" dirty="0">
                <a:effectLst/>
              </a:rPr>
              <a:t>Да сколько же можно крепиться??? Ну, Мишка! Ну, дай прокатиться!</a:t>
            </a:r>
            <a:br>
              <a:rPr lang="ru-RU" dirty="0"/>
            </a:br>
            <a:br>
              <a:rPr lang="ru-RU" dirty="0"/>
            </a:b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44CF5D-4E8E-4531-B27C-468D8108EB00}"/>
              </a:ext>
            </a:extLst>
          </p:cNvPr>
          <p:cNvSpPr txBox="1"/>
          <p:nvPr/>
        </p:nvSpPr>
        <p:spPr>
          <a:xfrm>
            <a:off x="7848232" y="4779231"/>
            <a:ext cx="3646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Примеры для работы с текстом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 часто пользуэтесь транспортным средством, о котором идёт речь в тексте? Какие у него плюсы  и минусы? </a:t>
            </a:r>
            <a:endParaRPr lang="cs-CZ" dirty="0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5665242A-F85A-45C1-BE0D-440E73914A76}"/>
              </a:ext>
            </a:extLst>
          </p:cNvPr>
          <p:cNvSpPr/>
          <p:nvPr/>
        </p:nvSpPr>
        <p:spPr>
          <a:xfrm rot="10800000">
            <a:off x="7654566" y="5286375"/>
            <a:ext cx="46073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22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2002</Words>
  <Application>Microsoft Office PowerPoint</Application>
  <PresentationFormat>Širokoúhlá obrazovka</PresentationFormat>
  <Paragraphs>204</Paragraphs>
  <Slides>11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-apple-system</vt:lpstr>
      <vt:lpstr>Arial</vt:lpstr>
      <vt:lpstr>Calibri</vt:lpstr>
      <vt:lpstr>Helvetica Neue</vt:lpstr>
      <vt:lpstr>Tw Cen MT</vt:lpstr>
      <vt:lpstr>Tw Cen MT Condensed</vt:lpstr>
      <vt:lpstr>Wingdings 3</vt:lpstr>
      <vt:lpstr>Integrál</vt:lpstr>
      <vt:lpstr>Детская литература</vt:lpstr>
      <vt:lpstr>Тематический план учебника</vt:lpstr>
      <vt:lpstr>Урок 1 – Такой как надо! </vt:lpstr>
      <vt:lpstr>Урок 2 – Здоровье дороже золота </vt:lpstr>
      <vt:lpstr>Урок 3 – С праздником! </vt:lpstr>
      <vt:lpstr>Урок 4 – Вот это характер!</vt:lpstr>
      <vt:lpstr>Урок 5 – После дождика в четверг </vt:lpstr>
      <vt:lpstr>Урок 6 – Мне это идёт?</vt:lpstr>
      <vt:lpstr>Урок 7 – Иду куда глаза гладят</vt:lpstr>
      <vt:lpstr>Урок 8 – Новые горизонты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литература</dc:title>
  <dc:creator>Karolína Petrová</dc:creator>
  <cp:lastModifiedBy>Karolína Petrová</cp:lastModifiedBy>
  <cp:revision>37</cp:revision>
  <dcterms:created xsi:type="dcterms:W3CDTF">2022-01-25T13:29:14Z</dcterms:created>
  <dcterms:modified xsi:type="dcterms:W3CDTF">2022-01-27T12:14:20Z</dcterms:modified>
</cp:coreProperties>
</file>