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3" r:id="rId5"/>
    <p:sldId id="261" r:id="rId6"/>
    <p:sldId id="262" r:id="rId7"/>
    <p:sldId id="264" r:id="rId8"/>
    <p:sldId id="265" r:id="rId9"/>
    <p:sldId id="267" r:id="rId10"/>
    <p:sldId id="266" r:id="rId11"/>
    <p:sldId id="268" r:id="rId12"/>
    <p:sldId id="270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2" d="100"/>
          <a:sy n="82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2BCF83-D23C-46E3-B596-98D2882C62DD}" type="doc">
      <dgm:prSet loTypeId="urn:microsoft.com/office/officeart/2005/8/layout/chevron1" loCatId="process" qsTypeId="urn:microsoft.com/office/officeart/2005/8/quickstyle/simple2" qsCatId="simple" csTypeId="urn:microsoft.com/office/officeart/2005/8/colors/colorful1" csCatId="colorful" phldr="1"/>
      <dgm:spPr/>
    </dgm:pt>
    <dgm:pt modelId="{A652B5F6-0D75-4CAA-9508-A18ECF451092}">
      <dgm:prSet phldrT="[Text]"/>
      <dgm:spPr/>
      <dgm:t>
        <a:bodyPr/>
        <a:lstStyle/>
        <a:p>
          <a:r>
            <a:rPr lang="ru-RU" b="0" i="0">
              <a:effectLst/>
              <a:latin typeface="muller"/>
            </a:rPr>
            <a:t>1904–1905 годы</a:t>
          </a:r>
          <a:endParaRPr lang="cs-CZ" b="0" i="0">
            <a:effectLst/>
            <a:latin typeface="muller"/>
          </a:endParaRPr>
        </a:p>
        <a:p>
          <a:r>
            <a:rPr lang="cs-CZ"/>
            <a:t>Русско-японская война</a:t>
          </a:r>
        </a:p>
      </dgm:t>
    </dgm:pt>
    <dgm:pt modelId="{48047F4D-9907-42BA-B886-B4F66B9F3E5D}" type="parTrans" cxnId="{ECF3D842-9BBD-4BC1-B3F6-1E1ACF7DEAEB}">
      <dgm:prSet/>
      <dgm:spPr/>
      <dgm:t>
        <a:bodyPr/>
        <a:lstStyle/>
        <a:p>
          <a:endParaRPr lang="cs-CZ"/>
        </a:p>
      </dgm:t>
    </dgm:pt>
    <dgm:pt modelId="{4E2B6802-53D1-4531-9BE8-0458B067FA51}" type="sibTrans" cxnId="{ECF3D842-9BBD-4BC1-B3F6-1E1ACF7DEAEB}">
      <dgm:prSet/>
      <dgm:spPr/>
      <dgm:t>
        <a:bodyPr/>
        <a:lstStyle/>
        <a:p>
          <a:endParaRPr lang="cs-CZ"/>
        </a:p>
      </dgm:t>
    </dgm:pt>
    <dgm:pt modelId="{331FAE28-6E86-470D-820F-8C05DA5669A0}">
      <dgm:prSet phldrT="[Text]"/>
      <dgm:spPr/>
      <dgm:t>
        <a:bodyPr/>
        <a:lstStyle/>
        <a:p>
          <a:r>
            <a:rPr lang="ru-RU" b="0" i="0">
              <a:effectLst/>
              <a:latin typeface="muller"/>
            </a:rPr>
            <a:t>1905 год</a:t>
          </a:r>
          <a:endParaRPr lang="cs-CZ" b="0" i="0">
            <a:effectLst/>
            <a:latin typeface="muller"/>
          </a:endParaRPr>
        </a:p>
        <a:p>
          <a:r>
            <a:rPr lang="cs-CZ"/>
            <a:t>Первая русская революция</a:t>
          </a:r>
        </a:p>
      </dgm:t>
    </dgm:pt>
    <dgm:pt modelId="{3398B9C1-D254-4B08-99E0-A889A94F6CE8}" type="parTrans" cxnId="{EE5B25D2-E262-4EB4-96B2-C33BAD7F87E7}">
      <dgm:prSet/>
      <dgm:spPr/>
      <dgm:t>
        <a:bodyPr/>
        <a:lstStyle/>
        <a:p>
          <a:endParaRPr lang="cs-CZ"/>
        </a:p>
      </dgm:t>
    </dgm:pt>
    <dgm:pt modelId="{39564BD6-F88A-4463-A42E-1FF4F6CCC3D2}" type="sibTrans" cxnId="{EE5B25D2-E262-4EB4-96B2-C33BAD7F87E7}">
      <dgm:prSet/>
      <dgm:spPr/>
      <dgm:t>
        <a:bodyPr/>
        <a:lstStyle/>
        <a:p>
          <a:endParaRPr lang="cs-CZ"/>
        </a:p>
      </dgm:t>
    </dgm:pt>
    <dgm:pt modelId="{91417401-6DEC-4713-82C3-17F75FB05D83}">
      <dgm:prSet phldrT="[Text]"/>
      <dgm:spPr/>
      <dgm:t>
        <a:bodyPr/>
        <a:lstStyle/>
        <a:p>
          <a:r>
            <a:rPr lang="ru-RU" dirty="0"/>
            <a:t>1914 год</a:t>
          </a:r>
          <a:endParaRPr lang="cs-CZ" dirty="0"/>
        </a:p>
        <a:p>
          <a:r>
            <a:rPr lang="ru-RU" dirty="0"/>
            <a:t>Начало Первой мировой войны</a:t>
          </a:r>
          <a:endParaRPr lang="cs-CZ" dirty="0"/>
        </a:p>
      </dgm:t>
    </dgm:pt>
    <dgm:pt modelId="{C8FC2037-5531-4873-9B3E-E5FC59DF999A}" type="parTrans" cxnId="{C6A0E698-611F-4C93-92ED-51B3A6F1AC63}">
      <dgm:prSet/>
      <dgm:spPr/>
      <dgm:t>
        <a:bodyPr/>
        <a:lstStyle/>
        <a:p>
          <a:endParaRPr lang="cs-CZ"/>
        </a:p>
      </dgm:t>
    </dgm:pt>
    <dgm:pt modelId="{E5C52071-D931-46D4-8094-002E25638F4F}" type="sibTrans" cxnId="{C6A0E698-611F-4C93-92ED-51B3A6F1AC63}">
      <dgm:prSet/>
      <dgm:spPr/>
      <dgm:t>
        <a:bodyPr/>
        <a:lstStyle/>
        <a:p>
          <a:endParaRPr lang="cs-CZ"/>
        </a:p>
      </dgm:t>
    </dgm:pt>
    <dgm:pt modelId="{DD3A4F11-725F-4076-AEB0-5E642038B706}" type="pres">
      <dgm:prSet presAssocID="{852BCF83-D23C-46E3-B596-98D2882C62DD}" presName="Name0" presStyleCnt="0">
        <dgm:presLayoutVars>
          <dgm:dir/>
          <dgm:animLvl val="lvl"/>
          <dgm:resizeHandles val="exact"/>
        </dgm:presLayoutVars>
      </dgm:prSet>
      <dgm:spPr/>
    </dgm:pt>
    <dgm:pt modelId="{69B793E9-5810-41FE-8AB5-A613E2FA8F3C}" type="pres">
      <dgm:prSet presAssocID="{A652B5F6-0D75-4CAA-9508-A18ECF45109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9490764-FFC0-4F84-8186-929C3FFA9A86}" type="pres">
      <dgm:prSet presAssocID="{4E2B6802-53D1-4531-9BE8-0458B067FA51}" presName="parTxOnlySpace" presStyleCnt="0"/>
      <dgm:spPr/>
    </dgm:pt>
    <dgm:pt modelId="{D68F9763-1F45-4CB2-94A7-3AB48F664652}" type="pres">
      <dgm:prSet presAssocID="{331FAE28-6E86-470D-820F-8C05DA5669A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1F60C1D3-D61E-47AF-ADDE-D0173FB13DF1}" type="pres">
      <dgm:prSet presAssocID="{39564BD6-F88A-4463-A42E-1FF4F6CCC3D2}" presName="parTxOnlySpace" presStyleCnt="0"/>
      <dgm:spPr/>
    </dgm:pt>
    <dgm:pt modelId="{72DE681E-D517-4F64-A79C-B37A9B6C55F5}" type="pres">
      <dgm:prSet presAssocID="{91417401-6DEC-4713-82C3-17F75FB05D8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B26BE62-AA96-4C1D-B9D0-0A86652B67C1}" type="presOf" srcId="{331FAE28-6E86-470D-820F-8C05DA5669A0}" destId="{D68F9763-1F45-4CB2-94A7-3AB48F664652}" srcOrd="0" destOrd="0" presId="urn:microsoft.com/office/officeart/2005/8/layout/chevron1"/>
    <dgm:cxn modelId="{ECF3D842-9BBD-4BC1-B3F6-1E1ACF7DEAEB}" srcId="{852BCF83-D23C-46E3-B596-98D2882C62DD}" destId="{A652B5F6-0D75-4CAA-9508-A18ECF451092}" srcOrd="0" destOrd="0" parTransId="{48047F4D-9907-42BA-B886-B4F66B9F3E5D}" sibTransId="{4E2B6802-53D1-4531-9BE8-0458B067FA51}"/>
    <dgm:cxn modelId="{154C3443-D21A-4206-95DD-67103D903A03}" type="presOf" srcId="{91417401-6DEC-4713-82C3-17F75FB05D83}" destId="{72DE681E-D517-4F64-A79C-B37A9B6C55F5}" srcOrd="0" destOrd="0" presId="urn:microsoft.com/office/officeart/2005/8/layout/chevron1"/>
    <dgm:cxn modelId="{0C701947-EC40-4430-9CC8-B75DD991A960}" type="presOf" srcId="{852BCF83-D23C-46E3-B596-98D2882C62DD}" destId="{DD3A4F11-725F-4076-AEB0-5E642038B706}" srcOrd="0" destOrd="0" presId="urn:microsoft.com/office/officeart/2005/8/layout/chevron1"/>
    <dgm:cxn modelId="{0BEF9F89-7889-4506-BCE3-8771A767635D}" type="presOf" srcId="{A652B5F6-0D75-4CAA-9508-A18ECF451092}" destId="{69B793E9-5810-41FE-8AB5-A613E2FA8F3C}" srcOrd="0" destOrd="0" presId="urn:microsoft.com/office/officeart/2005/8/layout/chevron1"/>
    <dgm:cxn modelId="{C6A0E698-611F-4C93-92ED-51B3A6F1AC63}" srcId="{852BCF83-D23C-46E3-B596-98D2882C62DD}" destId="{91417401-6DEC-4713-82C3-17F75FB05D83}" srcOrd="2" destOrd="0" parTransId="{C8FC2037-5531-4873-9B3E-E5FC59DF999A}" sibTransId="{E5C52071-D931-46D4-8094-002E25638F4F}"/>
    <dgm:cxn modelId="{EE5B25D2-E262-4EB4-96B2-C33BAD7F87E7}" srcId="{852BCF83-D23C-46E3-B596-98D2882C62DD}" destId="{331FAE28-6E86-470D-820F-8C05DA5669A0}" srcOrd="1" destOrd="0" parTransId="{3398B9C1-D254-4B08-99E0-A889A94F6CE8}" sibTransId="{39564BD6-F88A-4463-A42E-1FF4F6CCC3D2}"/>
    <dgm:cxn modelId="{72440C90-5F6C-4350-BB14-33BDF463D5C9}" type="presParOf" srcId="{DD3A4F11-725F-4076-AEB0-5E642038B706}" destId="{69B793E9-5810-41FE-8AB5-A613E2FA8F3C}" srcOrd="0" destOrd="0" presId="urn:microsoft.com/office/officeart/2005/8/layout/chevron1"/>
    <dgm:cxn modelId="{8039DB35-FAA1-4DA6-9766-4F5F5E15A6DC}" type="presParOf" srcId="{DD3A4F11-725F-4076-AEB0-5E642038B706}" destId="{59490764-FFC0-4F84-8186-929C3FFA9A86}" srcOrd="1" destOrd="0" presId="urn:microsoft.com/office/officeart/2005/8/layout/chevron1"/>
    <dgm:cxn modelId="{59253068-1E5C-4533-90C2-414AAA93AC96}" type="presParOf" srcId="{DD3A4F11-725F-4076-AEB0-5E642038B706}" destId="{D68F9763-1F45-4CB2-94A7-3AB48F664652}" srcOrd="2" destOrd="0" presId="urn:microsoft.com/office/officeart/2005/8/layout/chevron1"/>
    <dgm:cxn modelId="{4BF5C458-B84F-46E6-921A-54C00D6B6056}" type="presParOf" srcId="{DD3A4F11-725F-4076-AEB0-5E642038B706}" destId="{1F60C1D3-D61E-47AF-ADDE-D0173FB13DF1}" srcOrd="3" destOrd="0" presId="urn:microsoft.com/office/officeart/2005/8/layout/chevron1"/>
    <dgm:cxn modelId="{C0F89C75-EEA0-4964-9EC7-EF0D5433FDE5}" type="presParOf" srcId="{DD3A4F11-725F-4076-AEB0-5E642038B706}" destId="{72DE681E-D517-4F64-A79C-B37A9B6C55F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2BCF83-D23C-46E3-B596-98D2882C62DD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A652B5F6-0D75-4CAA-9508-A18ECF451092}">
      <dgm:prSet phldrT="[Text]" custT="1"/>
      <dgm:spPr/>
      <dgm:t>
        <a:bodyPr/>
        <a:lstStyle/>
        <a:p>
          <a:endParaRPr lang="cs-CZ" sz="900" dirty="0"/>
        </a:p>
        <a:p>
          <a:r>
            <a:rPr lang="ru-RU" sz="1400" dirty="0"/>
            <a:t>1917 год</a:t>
          </a:r>
          <a:endParaRPr lang="cs-CZ" sz="1400" dirty="0"/>
        </a:p>
        <a:p>
          <a:r>
            <a:rPr lang="ru-RU" sz="1400" dirty="0"/>
            <a:t>Октябрьский переворот в России</a:t>
          </a:r>
          <a:endParaRPr lang="cs-CZ" sz="1400" dirty="0"/>
        </a:p>
        <a:p>
          <a:endParaRPr lang="cs-CZ" sz="900" dirty="0"/>
        </a:p>
      </dgm:t>
    </dgm:pt>
    <dgm:pt modelId="{48047F4D-9907-42BA-B886-B4F66B9F3E5D}" type="parTrans" cxnId="{ECF3D842-9BBD-4BC1-B3F6-1E1ACF7DEAEB}">
      <dgm:prSet/>
      <dgm:spPr/>
      <dgm:t>
        <a:bodyPr/>
        <a:lstStyle/>
        <a:p>
          <a:endParaRPr lang="cs-CZ"/>
        </a:p>
      </dgm:t>
    </dgm:pt>
    <dgm:pt modelId="{4E2B6802-53D1-4531-9BE8-0458B067FA51}" type="sibTrans" cxnId="{ECF3D842-9BBD-4BC1-B3F6-1E1ACF7DEAEB}">
      <dgm:prSet/>
      <dgm:spPr/>
      <dgm:t>
        <a:bodyPr/>
        <a:lstStyle/>
        <a:p>
          <a:endParaRPr lang="cs-CZ"/>
        </a:p>
      </dgm:t>
    </dgm:pt>
    <dgm:pt modelId="{331FAE28-6E86-470D-820F-8C05DA5669A0}">
      <dgm:prSet phldrT="[Text]" custT="1"/>
      <dgm:spPr/>
      <dgm:t>
        <a:bodyPr/>
        <a:lstStyle/>
        <a:p>
          <a:endParaRPr lang="cs-CZ" sz="900" b="0" i="0" dirty="0"/>
        </a:p>
        <a:p>
          <a:r>
            <a:rPr lang="ru-RU" sz="1200" b="0" i="0" dirty="0"/>
            <a:t>1921 год</a:t>
          </a:r>
          <a:endParaRPr lang="cs-CZ" sz="1200" b="0" i="0" dirty="0"/>
        </a:p>
        <a:p>
          <a:r>
            <a:rPr lang="ru-RU" sz="1200" dirty="0"/>
            <a:t>Новая экономическая политика в С</a:t>
          </a:r>
          <a:r>
            <a:rPr lang="cs-CZ" sz="1200" dirty="0"/>
            <a:t>CC</a:t>
          </a:r>
          <a:r>
            <a:rPr lang="ru-RU" sz="1200" dirty="0"/>
            <a:t>Р</a:t>
          </a:r>
          <a:endParaRPr lang="cs-CZ" sz="1200" dirty="0"/>
        </a:p>
        <a:p>
          <a:endParaRPr lang="cs-CZ" sz="900" dirty="0"/>
        </a:p>
      </dgm:t>
    </dgm:pt>
    <dgm:pt modelId="{3398B9C1-D254-4B08-99E0-A889A94F6CE8}" type="parTrans" cxnId="{EE5B25D2-E262-4EB4-96B2-C33BAD7F87E7}">
      <dgm:prSet/>
      <dgm:spPr/>
      <dgm:t>
        <a:bodyPr/>
        <a:lstStyle/>
        <a:p>
          <a:endParaRPr lang="cs-CZ"/>
        </a:p>
      </dgm:t>
    </dgm:pt>
    <dgm:pt modelId="{39564BD6-F88A-4463-A42E-1FF4F6CCC3D2}" type="sibTrans" cxnId="{EE5B25D2-E262-4EB4-96B2-C33BAD7F87E7}">
      <dgm:prSet/>
      <dgm:spPr/>
      <dgm:t>
        <a:bodyPr/>
        <a:lstStyle/>
        <a:p>
          <a:endParaRPr lang="cs-CZ"/>
        </a:p>
      </dgm:t>
    </dgm:pt>
    <dgm:pt modelId="{91417401-6DEC-4713-82C3-17F75FB05D83}">
      <dgm:prSet phldrT="[Text]"/>
      <dgm:spPr/>
      <dgm:t>
        <a:bodyPr/>
        <a:lstStyle/>
        <a:p>
          <a:r>
            <a:rPr lang="ru-RU" dirty="0"/>
            <a:t>1922 год</a:t>
          </a:r>
          <a:endParaRPr lang="cs-CZ" dirty="0"/>
        </a:p>
        <a:p>
          <a:r>
            <a:rPr lang="ru-RU" dirty="0"/>
            <a:t>Образование СССР</a:t>
          </a:r>
          <a:endParaRPr lang="cs-CZ" dirty="0"/>
        </a:p>
      </dgm:t>
    </dgm:pt>
    <dgm:pt modelId="{C8FC2037-5531-4873-9B3E-E5FC59DF999A}" type="parTrans" cxnId="{C6A0E698-611F-4C93-92ED-51B3A6F1AC63}">
      <dgm:prSet/>
      <dgm:spPr/>
      <dgm:t>
        <a:bodyPr/>
        <a:lstStyle/>
        <a:p>
          <a:endParaRPr lang="cs-CZ"/>
        </a:p>
      </dgm:t>
    </dgm:pt>
    <dgm:pt modelId="{E5C52071-D931-46D4-8094-002E25638F4F}" type="sibTrans" cxnId="{C6A0E698-611F-4C93-92ED-51B3A6F1AC63}">
      <dgm:prSet/>
      <dgm:spPr/>
      <dgm:t>
        <a:bodyPr/>
        <a:lstStyle/>
        <a:p>
          <a:endParaRPr lang="cs-CZ"/>
        </a:p>
      </dgm:t>
    </dgm:pt>
    <dgm:pt modelId="{904D790A-630D-4565-9A9A-ACB942263783}" type="pres">
      <dgm:prSet presAssocID="{852BCF83-D23C-46E3-B596-98D2882C62DD}" presName="Name0" presStyleCnt="0">
        <dgm:presLayoutVars>
          <dgm:dir/>
          <dgm:animLvl val="lvl"/>
          <dgm:resizeHandles val="exact"/>
        </dgm:presLayoutVars>
      </dgm:prSet>
      <dgm:spPr/>
    </dgm:pt>
    <dgm:pt modelId="{CDA6D27D-8A81-4886-B6A3-C4594B0B1127}" type="pres">
      <dgm:prSet presAssocID="{A652B5F6-0D75-4CAA-9508-A18ECF451092}" presName="parTxOnly" presStyleLbl="node1" presStyleIdx="0" presStyleCnt="3" custScaleX="103462">
        <dgm:presLayoutVars>
          <dgm:chMax val="0"/>
          <dgm:chPref val="0"/>
          <dgm:bulletEnabled val="1"/>
        </dgm:presLayoutVars>
      </dgm:prSet>
      <dgm:spPr/>
    </dgm:pt>
    <dgm:pt modelId="{CB71FD29-5161-4A6D-A19A-DC4B4934A23D}" type="pres">
      <dgm:prSet presAssocID="{4E2B6802-53D1-4531-9BE8-0458B067FA51}" presName="parTxOnlySpace" presStyleCnt="0"/>
      <dgm:spPr/>
    </dgm:pt>
    <dgm:pt modelId="{1DF383B5-562A-4B7A-BB43-88C7609CD4EE}" type="pres">
      <dgm:prSet presAssocID="{331FAE28-6E86-470D-820F-8C05DA5669A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4278402-4EF1-49FF-B63C-A286156A9403}" type="pres">
      <dgm:prSet presAssocID="{39564BD6-F88A-4463-A42E-1FF4F6CCC3D2}" presName="parTxOnlySpace" presStyleCnt="0"/>
      <dgm:spPr/>
    </dgm:pt>
    <dgm:pt modelId="{E5EF497C-9DE7-4D4D-9591-DECEAB957489}" type="pres">
      <dgm:prSet presAssocID="{91417401-6DEC-4713-82C3-17F75FB05D8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BF6DA5B-59AE-4D70-833D-8C0716B386F6}" type="presOf" srcId="{852BCF83-D23C-46E3-B596-98D2882C62DD}" destId="{904D790A-630D-4565-9A9A-ACB942263783}" srcOrd="0" destOrd="0" presId="urn:microsoft.com/office/officeart/2005/8/layout/chevron1"/>
    <dgm:cxn modelId="{09D4495C-6443-477A-8173-20A3F8FE1382}" type="presOf" srcId="{A652B5F6-0D75-4CAA-9508-A18ECF451092}" destId="{CDA6D27D-8A81-4886-B6A3-C4594B0B1127}" srcOrd="0" destOrd="0" presId="urn:microsoft.com/office/officeart/2005/8/layout/chevron1"/>
    <dgm:cxn modelId="{ECF3D842-9BBD-4BC1-B3F6-1E1ACF7DEAEB}" srcId="{852BCF83-D23C-46E3-B596-98D2882C62DD}" destId="{A652B5F6-0D75-4CAA-9508-A18ECF451092}" srcOrd="0" destOrd="0" parTransId="{48047F4D-9907-42BA-B886-B4F66B9F3E5D}" sibTransId="{4E2B6802-53D1-4531-9BE8-0458B067FA51}"/>
    <dgm:cxn modelId="{22418883-03A7-479B-B10E-929929995CFA}" type="presOf" srcId="{91417401-6DEC-4713-82C3-17F75FB05D83}" destId="{E5EF497C-9DE7-4D4D-9591-DECEAB957489}" srcOrd="0" destOrd="0" presId="urn:microsoft.com/office/officeart/2005/8/layout/chevron1"/>
    <dgm:cxn modelId="{C6A0E698-611F-4C93-92ED-51B3A6F1AC63}" srcId="{852BCF83-D23C-46E3-B596-98D2882C62DD}" destId="{91417401-6DEC-4713-82C3-17F75FB05D83}" srcOrd="2" destOrd="0" parTransId="{C8FC2037-5531-4873-9B3E-E5FC59DF999A}" sibTransId="{E5C52071-D931-46D4-8094-002E25638F4F}"/>
    <dgm:cxn modelId="{EE5B25D2-E262-4EB4-96B2-C33BAD7F87E7}" srcId="{852BCF83-D23C-46E3-B596-98D2882C62DD}" destId="{331FAE28-6E86-470D-820F-8C05DA5669A0}" srcOrd="1" destOrd="0" parTransId="{3398B9C1-D254-4B08-99E0-A889A94F6CE8}" sibTransId="{39564BD6-F88A-4463-A42E-1FF4F6CCC3D2}"/>
    <dgm:cxn modelId="{8E1995E5-E20D-4132-BC62-F5C0BA7854BF}" type="presOf" srcId="{331FAE28-6E86-470D-820F-8C05DA5669A0}" destId="{1DF383B5-562A-4B7A-BB43-88C7609CD4EE}" srcOrd="0" destOrd="0" presId="urn:microsoft.com/office/officeart/2005/8/layout/chevron1"/>
    <dgm:cxn modelId="{D9C8AEE5-F9AE-4413-85D5-42877689DF7B}" type="presParOf" srcId="{904D790A-630D-4565-9A9A-ACB942263783}" destId="{CDA6D27D-8A81-4886-B6A3-C4594B0B1127}" srcOrd="0" destOrd="0" presId="urn:microsoft.com/office/officeart/2005/8/layout/chevron1"/>
    <dgm:cxn modelId="{B5A83F16-AB60-4798-B655-8E33D7DEB9F9}" type="presParOf" srcId="{904D790A-630D-4565-9A9A-ACB942263783}" destId="{CB71FD29-5161-4A6D-A19A-DC4B4934A23D}" srcOrd="1" destOrd="0" presId="urn:microsoft.com/office/officeart/2005/8/layout/chevron1"/>
    <dgm:cxn modelId="{AF55A324-D073-4B39-94A3-86AAA67786D8}" type="presParOf" srcId="{904D790A-630D-4565-9A9A-ACB942263783}" destId="{1DF383B5-562A-4B7A-BB43-88C7609CD4EE}" srcOrd="2" destOrd="0" presId="urn:microsoft.com/office/officeart/2005/8/layout/chevron1"/>
    <dgm:cxn modelId="{0B789461-5440-4FFC-8B1B-DBD11D90CC06}" type="presParOf" srcId="{904D790A-630D-4565-9A9A-ACB942263783}" destId="{64278402-4EF1-49FF-B63C-A286156A9403}" srcOrd="3" destOrd="0" presId="urn:microsoft.com/office/officeart/2005/8/layout/chevron1"/>
    <dgm:cxn modelId="{D4943364-D9C2-405D-8E94-D5FE4BC4AF18}" type="presParOf" srcId="{904D790A-630D-4565-9A9A-ACB942263783}" destId="{E5EF497C-9DE7-4D4D-9591-DECEAB957489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793E9-5810-41FE-8AB5-A613E2FA8F3C}">
      <dsp:nvSpPr>
        <dsp:cNvPr id="0" name=""/>
        <dsp:cNvSpPr/>
      </dsp:nvSpPr>
      <dsp:spPr>
        <a:xfrm>
          <a:off x="1808" y="1295211"/>
          <a:ext cx="2203591" cy="88143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>
              <a:effectLst/>
              <a:latin typeface="muller"/>
            </a:rPr>
            <a:t>1904–1905 годы</a:t>
          </a:r>
          <a:endParaRPr lang="cs-CZ" sz="1400" b="0" i="0" kern="1200">
            <a:effectLst/>
            <a:latin typeface="muller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Русско-японская война</a:t>
          </a:r>
        </a:p>
      </dsp:txBody>
      <dsp:txXfrm>
        <a:off x="442526" y="1295211"/>
        <a:ext cx="1322155" cy="881436"/>
      </dsp:txXfrm>
    </dsp:sp>
    <dsp:sp modelId="{D68F9763-1F45-4CB2-94A7-3AB48F664652}">
      <dsp:nvSpPr>
        <dsp:cNvPr id="0" name=""/>
        <dsp:cNvSpPr/>
      </dsp:nvSpPr>
      <dsp:spPr>
        <a:xfrm>
          <a:off x="1985041" y="1295211"/>
          <a:ext cx="2203591" cy="88143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i="0" kern="1200">
              <a:effectLst/>
              <a:latin typeface="muller"/>
            </a:rPr>
            <a:t>1905 год</a:t>
          </a:r>
          <a:endParaRPr lang="cs-CZ" sz="1400" b="0" i="0" kern="1200">
            <a:effectLst/>
            <a:latin typeface="muller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Первая русская революция</a:t>
          </a:r>
        </a:p>
      </dsp:txBody>
      <dsp:txXfrm>
        <a:off x="2425759" y="1295211"/>
        <a:ext cx="1322155" cy="881436"/>
      </dsp:txXfrm>
    </dsp:sp>
    <dsp:sp modelId="{72DE681E-D517-4F64-A79C-B37A9B6C55F5}">
      <dsp:nvSpPr>
        <dsp:cNvPr id="0" name=""/>
        <dsp:cNvSpPr/>
      </dsp:nvSpPr>
      <dsp:spPr>
        <a:xfrm>
          <a:off x="3968273" y="1295211"/>
          <a:ext cx="2203591" cy="881436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1914 год</a:t>
          </a:r>
          <a:endParaRPr lang="cs-CZ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Начало Первой мировой войны</a:t>
          </a:r>
          <a:endParaRPr lang="cs-CZ" sz="1400" kern="1200" dirty="0"/>
        </a:p>
      </dsp:txBody>
      <dsp:txXfrm>
        <a:off x="4408991" y="1295211"/>
        <a:ext cx="1322155" cy="881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6D27D-8A81-4886-B6A3-C4594B0B1127}">
      <dsp:nvSpPr>
        <dsp:cNvPr id="0" name=""/>
        <dsp:cNvSpPr/>
      </dsp:nvSpPr>
      <dsp:spPr>
        <a:xfrm>
          <a:off x="2353" y="1280879"/>
          <a:ext cx="2503326" cy="96782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1917 год</a:t>
          </a:r>
          <a:endParaRPr lang="cs-CZ" sz="14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Октябрьский переворот в России</a:t>
          </a:r>
          <a:endParaRPr lang="cs-CZ" sz="14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 dirty="0"/>
        </a:p>
      </dsp:txBody>
      <dsp:txXfrm>
        <a:off x="486265" y="1280879"/>
        <a:ext cx="1535502" cy="967824"/>
      </dsp:txXfrm>
    </dsp:sp>
    <dsp:sp modelId="{1DF383B5-562A-4B7A-BB43-88C7609CD4EE}">
      <dsp:nvSpPr>
        <dsp:cNvPr id="0" name=""/>
        <dsp:cNvSpPr/>
      </dsp:nvSpPr>
      <dsp:spPr>
        <a:xfrm>
          <a:off x="2263723" y="1280879"/>
          <a:ext cx="2419561" cy="9678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b="0" i="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0" i="0" kern="1200" dirty="0"/>
            <a:t>1921 год</a:t>
          </a:r>
          <a:endParaRPr lang="cs-CZ" sz="1200" b="0" i="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Новая экономическая политика в С</a:t>
          </a:r>
          <a:r>
            <a:rPr lang="cs-CZ" sz="1200" kern="1200" dirty="0"/>
            <a:t>CC</a:t>
          </a:r>
          <a:r>
            <a:rPr lang="ru-RU" sz="1200" kern="1200" dirty="0"/>
            <a:t>Р</a:t>
          </a:r>
          <a:endParaRPr lang="cs-CZ" sz="12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900" kern="1200" dirty="0"/>
        </a:p>
      </dsp:txBody>
      <dsp:txXfrm>
        <a:off x="2747635" y="1280879"/>
        <a:ext cx="1451737" cy="967824"/>
      </dsp:txXfrm>
    </dsp:sp>
    <dsp:sp modelId="{E5EF497C-9DE7-4D4D-9591-DECEAB957489}">
      <dsp:nvSpPr>
        <dsp:cNvPr id="0" name=""/>
        <dsp:cNvSpPr/>
      </dsp:nvSpPr>
      <dsp:spPr>
        <a:xfrm>
          <a:off x="4441329" y="1280879"/>
          <a:ext cx="2419561" cy="96782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1922 год</a:t>
          </a:r>
          <a:endParaRPr lang="cs-CZ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Образование СССР</a:t>
          </a:r>
          <a:endParaRPr lang="cs-CZ" sz="1800" kern="1200" dirty="0"/>
        </a:p>
      </dsp:txBody>
      <dsp:txXfrm>
        <a:off x="4925241" y="1280879"/>
        <a:ext cx="1451737" cy="967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41992C-9019-4F98-8249-8F0DB66507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DD8CDA-ECBC-4E3F-9984-A366C49081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B3D445-F2E1-45C9-A363-26D81073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FCCF-1BBF-4F41-9C76-B2F0CD5534CF}" type="datetimeFigureOut">
              <a:rPr lang="cs-CZ" smtClean="0"/>
              <a:t>26.09.2021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64EA77-1100-4BC2-AE1E-EBD99CE09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C3C7007-3518-483C-9A80-6551DAB8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7AB-01D0-4B4A-A6E6-8FD505B22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164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2B398-29E4-4534-863C-9D7439011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8558E69-8E6E-42C5-8FDC-066CCE0FC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C27BF2-983B-4A19-B925-48D835108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FCCF-1BBF-4F41-9C76-B2F0CD5534CF}" type="datetimeFigureOut">
              <a:rPr lang="cs-CZ" smtClean="0"/>
              <a:t>26.09.2021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E40618-4BB0-4439-8ADA-6938B327C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BD213A-997C-4571-9A36-981C908B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7AB-01D0-4B4A-A6E6-8FD505B22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0168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43501D8-2C45-474A-8D05-F2441132A2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9C3F27E-8366-4657-ADD1-FA319AC54B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D8D3C6-7D9E-4EF1-B95F-9579BF539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FCCF-1BBF-4F41-9C76-B2F0CD5534CF}" type="datetimeFigureOut">
              <a:rPr lang="cs-CZ" smtClean="0"/>
              <a:t>26.09.2021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E179CF7-4CB3-4576-AA44-B4731C9A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B80920-CEBA-4362-81B5-D10FEBE0C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7AB-01D0-4B4A-A6E6-8FD505B22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063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ADDD3C-72CD-4D50-9B3D-0B680A63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080558-B4C0-4F0F-9752-F95792B3A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9471A4-B0FB-4DED-AF3D-E5A16DA93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FCCF-1BBF-4F41-9C76-B2F0CD5534CF}" type="datetimeFigureOut">
              <a:rPr lang="cs-CZ" smtClean="0"/>
              <a:t>26.09.2021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A00CD7-2F64-4413-9422-12B2CADB4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490CA2-9BF5-4CCD-B128-FFFF186E4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7AB-01D0-4B4A-A6E6-8FD505B22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42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6D4593-E381-4C68-97BA-425892DE5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FF9076-F68D-4523-94ED-181804276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4A0CFC-3542-4AB7-9B00-843D7C74C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FCCF-1BBF-4F41-9C76-B2F0CD5534CF}" type="datetimeFigureOut">
              <a:rPr lang="cs-CZ" smtClean="0"/>
              <a:t>26.09.2021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519DB9-56D2-40F2-AC6C-F3B302F61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22EBEB-DE21-4CE1-8F88-D92CD71C6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7AB-01D0-4B4A-A6E6-8FD505B22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6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26B0E-AB99-42B8-8CD3-3AA4DC7B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642474-F9F4-4AA1-AC2A-1CDF11EDD0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773FF08-4CE4-4671-9DE1-A19E14493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0C9F06-70E8-4D8A-BA36-4869F1701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FCCF-1BBF-4F41-9C76-B2F0CD5534CF}" type="datetimeFigureOut">
              <a:rPr lang="cs-CZ" smtClean="0"/>
              <a:t>26.09.2021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A0D5EC3-2175-4A90-8F0A-CB10E48E3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4A79B63-D4EA-4048-A22F-47CAD9DB1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7AB-01D0-4B4A-A6E6-8FD505B22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893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1A8102-030F-4D38-B79F-261FE1B39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5F2477-ECD2-4264-9C0C-8F6AA3085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14B7F53-5F76-4CF7-A89C-07790F992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39369E0-22F5-43D8-A3A4-D236058496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21D5514-0832-4FE5-AAAC-561FD77C1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47FF0E7-A2BA-4ED3-96FC-1CA6D9AC7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FCCF-1BBF-4F41-9C76-B2F0CD5534CF}" type="datetimeFigureOut">
              <a:rPr lang="cs-CZ" smtClean="0"/>
              <a:t>26.09.2021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1C938EE-2752-4756-9BDE-0B41D9030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A863365-6BB3-426A-8BFD-12A9347A3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7AB-01D0-4B4A-A6E6-8FD505B22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331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88C67-F85C-4B61-96C9-F1C15E49A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A21602D-496A-433D-A46B-A64BC82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FCCF-1BBF-4F41-9C76-B2F0CD5534CF}" type="datetimeFigureOut">
              <a:rPr lang="cs-CZ" smtClean="0"/>
              <a:t>26.09.2021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AFAB77-2C91-4682-952F-E1171F5BD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CFDAD39-2AD8-4C31-8349-22CCE0C38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7AB-01D0-4B4A-A6E6-8FD505B22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09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427628D-6E97-43CB-BBF2-123F7778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FCCF-1BBF-4F41-9C76-B2F0CD5534CF}" type="datetimeFigureOut">
              <a:rPr lang="cs-CZ" smtClean="0"/>
              <a:t>26.09.2021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4894F54-0545-4C84-8998-58BB16022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6FB187-0705-4C66-AD55-99DE899F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7AB-01D0-4B4A-A6E6-8FD505B22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605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44F89E-9A9A-4D61-9A92-B4F21EC7D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574CB6-9542-4F28-B4CD-E4FB6CA58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A56C0AD-247B-41F3-8C3F-238565869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867570-A9D0-45AA-AA35-C8DE4D6E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FCCF-1BBF-4F41-9C76-B2F0CD5534CF}" type="datetimeFigureOut">
              <a:rPr lang="cs-CZ" smtClean="0"/>
              <a:t>26.09.2021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58E682-CD09-4252-8BC6-B6E7E1E6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1917874-10A0-4BD5-A7A7-F909D5585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7AB-01D0-4B4A-A6E6-8FD505B22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248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01B883-4F46-407D-ACBA-CAAF4C14E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1CBB308-D6D8-469A-A01A-8226E84FC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71A98B-18CB-43B0-B0A0-912DA3115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055F78F-CD66-4E52-8645-E9D50B0B0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0FCCF-1BBF-4F41-9C76-B2F0CD5534CF}" type="datetimeFigureOut">
              <a:rPr lang="cs-CZ" smtClean="0"/>
              <a:t>26.09.2021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BC8572A-B78C-4AA9-AB37-6DDECA429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D646B83-17C5-4C16-B5AB-707CC96CA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BA7AB-01D0-4B4A-A6E6-8FD505B22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461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B2C232C-61AF-436E-BBF6-6EF96659A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05A41F-4245-405E-AEE3-3BB1D413D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B084BA-E5A4-4128-B922-D849906E0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0FCCF-1BBF-4F41-9C76-B2F0CD5534CF}" type="datetimeFigureOut">
              <a:rPr lang="cs-CZ" smtClean="0"/>
              <a:t>26.09.2021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7D86989-71B2-4243-B5C2-EDE5D7B5AC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2CEC4F-8491-4166-AEDB-FED9688B4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A7AB-01D0-4B4A-A6E6-8FD505B220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143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rzamas.academy/materials/601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35E9D39A-FECF-41E8-BF4F-86E9399295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773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453DC80-885D-47C3-B975-A6B29D4CA1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666931"/>
            <a:ext cx="9078562" cy="1865189"/>
          </a:xfrm>
        </p:spPr>
        <p:txBody>
          <a:bodyPr>
            <a:normAutofit/>
          </a:bodyPr>
          <a:lstStyle/>
          <a:p>
            <a:pPr algn="l"/>
            <a:r>
              <a:rPr lang="ru-RU" sz="6600" dirty="0"/>
              <a:t>Литература ХХ века</a:t>
            </a:r>
            <a:endParaRPr lang="cs-CZ" sz="6600" dirty="0"/>
          </a:p>
        </p:txBody>
      </p:sp>
      <p:sp>
        <p:nvSpPr>
          <p:cNvPr id="20" name="Rectangle: Rounded Corners 12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8FC6C5-F7BB-4F58-90C0-DF8C8651A8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575039"/>
            <a:ext cx="9078562" cy="642881"/>
          </a:xfrm>
        </p:spPr>
        <p:txBody>
          <a:bodyPr anchor="ctr">
            <a:normAutofit/>
          </a:bodyPr>
          <a:lstStyle/>
          <a:p>
            <a:pPr algn="l"/>
            <a:r>
              <a:rPr lang="ru-RU" dirty="0"/>
              <a:t>Исторические события первой половины ХХ века</a:t>
            </a:r>
          </a:p>
        </p:txBody>
      </p:sp>
    </p:spTree>
    <p:extLst>
      <p:ext uri="{BB962C8B-B14F-4D97-AF65-F5344CB8AC3E}">
        <p14:creationId xmlns:p14="http://schemas.microsoft.com/office/powerpoint/2010/main" val="4764163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A623B0-9034-407D-A564-A0F3EC366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532" y="397033"/>
            <a:ext cx="5561023" cy="1106046"/>
          </a:xfrm>
        </p:spPr>
        <p:txBody>
          <a:bodyPr anchor="b">
            <a:normAutofit fontScale="90000"/>
          </a:bodyPr>
          <a:lstStyle/>
          <a:p>
            <a:r>
              <a:rPr lang="ru-RU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Каждому времени — свой металл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EA7095A-844B-4022-8CAC-BEB4C3821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" r="-1" b="30660"/>
          <a:stretch/>
        </p:blipFill>
        <p:spPr bwMode="auto">
          <a:xfrm>
            <a:off x="712741" y="733327"/>
            <a:ext cx="4798051" cy="5310687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AA16FF-6C71-4D57-A44B-BF3D7A991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9092" y="2045835"/>
            <a:ext cx="4887685" cy="4078838"/>
          </a:xfrm>
        </p:spPr>
        <p:txBody>
          <a:bodyPr anchor="t">
            <a:normAutofit/>
          </a:bodyPr>
          <a:lstStyle/>
          <a:p>
            <a:pPr algn="just"/>
            <a:r>
              <a:rPr lang="cs-CZ" sz="2000" dirty="0" err="1"/>
              <a:t>Томление</a:t>
            </a:r>
            <a:r>
              <a:rPr lang="cs-CZ" sz="2000" dirty="0"/>
              <a:t> </a:t>
            </a:r>
            <a:r>
              <a:rPr lang="cs-CZ" sz="2000" dirty="0" err="1"/>
              <a:t>духа</a:t>
            </a:r>
            <a:r>
              <a:rPr lang="cs-CZ" sz="2000" dirty="0"/>
              <a:t>, </a:t>
            </a:r>
            <a:r>
              <a:rPr lang="cs-CZ" sz="2000" dirty="0" err="1"/>
              <a:t>стремление</a:t>
            </a:r>
            <a:r>
              <a:rPr lang="cs-CZ" sz="2000" dirty="0"/>
              <a:t> к „</a:t>
            </a:r>
            <a:r>
              <a:rPr lang="cs-CZ" sz="2000" dirty="0" err="1"/>
              <a:t>запредельному</a:t>
            </a:r>
            <a:r>
              <a:rPr lang="cs-CZ" sz="2000" dirty="0"/>
              <a:t>“ </a:t>
            </a:r>
            <a:r>
              <a:rPr lang="cs-CZ" sz="2000" dirty="0" err="1"/>
              <a:t>пронизало</a:t>
            </a:r>
            <a:r>
              <a:rPr lang="cs-CZ" sz="2000" dirty="0"/>
              <a:t> </a:t>
            </a:r>
            <a:r>
              <a:rPr lang="cs-CZ" sz="2000" dirty="0" err="1"/>
              <a:t>наш</a:t>
            </a:r>
            <a:r>
              <a:rPr lang="cs-CZ" sz="2000" dirty="0"/>
              <a:t> </a:t>
            </a:r>
            <a:r>
              <a:rPr lang="cs-CZ" sz="2000" dirty="0" err="1"/>
              <a:t>век</a:t>
            </a:r>
            <a:r>
              <a:rPr lang="cs-CZ" sz="2000" dirty="0"/>
              <a:t>, „</a:t>
            </a:r>
            <a:r>
              <a:rPr lang="cs-CZ" sz="2000" dirty="0" err="1"/>
              <a:t>Серебряный</a:t>
            </a:r>
            <a:r>
              <a:rPr lang="cs-CZ" sz="2000" dirty="0"/>
              <a:t> </a:t>
            </a:r>
            <a:r>
              <a:rPr lang="cs-CZ" sz="2000" dirty="0" err="1"/>
              <a:t>век</a:t>
            </a:r>
            <a:r>
              <a:rPr lang="cs-CZ" sz="2000" dirty="0"/>
              <a:t>“ (</a:t>
            </a:r>
            <a:r>
              <a:rPr lang="cs-CZ" sz="2000" dirty="0" err="1"/>
              <a:t>так</a:t>
            </a:r>
            <a:r>
              <a:rPr lang="cs-CZ" sz="2000" dirty="0"/>
              <a:t> </a:t>
            </a:r>
            <a:r>
              <a:rPr lang="cs-CZ" sz="2000" dirty="0" err="1"/>
              <a:t>называл</a:t>
            </a:r>
            <a:r>
              <a:rPr lang="cs-CZ" sz="2000" dirty="0"/>
              <a:t> </a:t>
            </a:r>
            <a:r>
              <a:rPr lang="cs-CZ" sz="2000" dirty="0" err="1"/>
              <a:t>его</a:t>
            </a:r>
            <a:r>
              <a:rPr lang="cs-CZ" sz="2000" dirty="0"/>
              <a:t> </a:t>
            </a:r>
            <a:r>
              <a:rPr lang="cs-CZ" sz="2000" dirty="0" err="1"/>
              <a:t>Бердяев</a:t>
            </a:r>
            <a:r>
              <a:rPr lang="cs-CZ" sz="2000" dirty="0"/>
              <a:t>, </a:t>
            </a:r>
            <a:r>
              <a:rPr lang="cs-CZ" sz="2000" dirty="0" err="1"/>
              <a:t>противополагая</a:t>
            </a:r>
            <a:r>
              <a:rPr lang="cs-CZ" sz="2000" dirty="0"/>
              <a:t> </a:t>
            </a:r>
            <a:r>
              <a:rPr lang="cs-CZ" sz="2000" dirty="0" err="1"/>
              <a:t>пушкинскому</a:t>
            </a:r>
            <a:r>
              <a:rPr lang="cs-CZ" sz="2000" dirty="0"/>
              <a:t> — „</a:t>
            </a:r>
            <a:r>
              <a:rPr lang="cs-CZ" sz="2000" dirty="0" err="1"/>
              <a:t>Золотому</a:t>
            </a:r>
            <a:r>
              <a:rPr lang="cs-CZ" sz="2000" dirty="0"/>
              <a:t>“)</a:t>
            </a: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marL="0" indent="0">
              <a:buNone/>
            </a:pPr>
            <a:endParaRPr lang="cs-CZ" sz="1400" i="0" dirty="0">
              <a:effectLst/>
              <a:sym typeface="Wingdings" panose="05000000000000000000" pitchFamily="2" charset="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cs-CZ" sz="1400" dirty="0">
              <a:sym typeface="Wingdings" panose="05000000000000000000" pitchFamily="2" charset="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cs-CZ" sz="1400" i="0" dirty="0">
              <a:effectLst/>
              <a:sym typeface="Wingdings" panose="05000000000000000000" pitchFamily="2" charset="2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ru-RU" sz="1400" i="0" dirty="0">
                <a:effectLst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</a:t>
            </a:r>
            <a:r>
              <a:rPr lang="cs-CZ" sz="1400" i="0" dirty="0">
                <a:effectLst/>
                <a:sym typeface="Wingdings" panose="05000000000000000000" pitchFamily="2" charset="2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400" i="0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Кто придумал термин «серебряный век»</a:t>
            </a:r>
            <a:endParaRPr lang="ru-RU" sz="1400" i="0" dirty="0">
              <a:effectLst/>
            </a:endParaRPr>
          </a:p>
          <a:p>
            <a:endParaRPr lang="cs-CZ" sz="20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7C1EA00-C49D-4DE5-8C04-79D8A6E799D5}"/>
              </a:ext>
            </a:extLst>
          </p:cNvPr>
          <p:cNvSpPr txBox="1"/>
          <p:nvPr/>
        </p:nvSpPr>
        <p:spPr>
          <a:xfrm>
            <a:off x="2152682" y="6124673"/>
            <a:ext cx="207372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 err="1"/>
              <a:t>Николай</a:t>
            </a:r>
            <a:r>
              <a:rPr lang="cs-CZ" dirty="0"/>
              <a:t> </a:t>
            </a:r>
            <a:r>
              <a:rPr lang="cs-CZ" dirty="0" err="1"/>
              <a:t>Бердяев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7103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0663917-4DEE-48B4-B4C2-ABDFB7425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368"/>
            <a:ext cx="4657531" cy="1468081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bg1"/>
                </a:solidFill>
              </a:rPr>
              <a:t>«Не надо бы — при детях, либо, тогда уж, не надо бы нам, детям серебряного времени, про тридцать сребреников».</a:t>
            </a:r>
            <a:endParaRPr lang="cs-CZ" sz="1800" dirty="0">
              <a:solidFill>
                <a:schemeClr val="bg1"/>
              </a:solidFill>
            </a:endParaRPr>
          </a:p>
          <a:p>
            <a:pPr marL="0" indent="0" algn="r">
              <a:buNone/>
            </a:pPr>
            <a:r>
              <a:rPr lang="ru-RU" sz="1800" dirty="0">
                <a:solidFill>
                  <a:schemeClr val="bg1"/>
                </a:solidFill>
              </a:rPr>
              <a:t>«Чёрт»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C42B000-0F42-4551-8DB6-8AE684A8A465}"/>
              </a:ext>
            </a:extLst>
          </p:cNvPr>
          <p:cNvSpPr txBox="1"/>
          <p:nvPr/>
        </p:nvSpPr>
        <p:spPr>
          <a:xfrm>
            <a:off x="1437019" y="753083"/>
            <a:ext cx="3146749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dirty="0" err="1">
                <a:solidFill>
                  <a:schemeClr val="bg1"/>
                </a:solidFill>
                <a:latin typeface="+mj-lt"/>
              </a:rPr>
              <a:t>Марина</a:t>
            </a:r>
            <a:r>
              <a:rPr lang="cs-CZ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+mj-lt"/>
              </a:rPr>
              <a:t>Цветаева</a:t>
            </a:r>
            <a:endParaRPr lang="cs-CZ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DEDA5D8-BCED-4448-BB6D-C5E96AA3B1D2}"/>
              </a:ext>
            </a:extLst>
          </p:cNvPr>
          <p:cNvSpPr txBox="1"/>
          <p:nvPr/>
        </p:nvSpPr>
        <p:spPr>
          <a:xfrm>
            <a:off x="7630710" y="753082"/>
            <a:ext cx="3146749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2400" dirty="0" err="1">
                <a:solidFill>
                  <a:schemeClr val="bg1"/>
                </a:solidFill>
                <a:latin typeface="+mj-lt"/>
              </a:rPr>
              <a:t>Анна</a:t>
            </a:r>
            <a:r>
              <a:rPr lang="cs-CZ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+mj-lt"/>
              </a:rPr>
              <a:t>Ахматова</a:t>
            </a:r>
            <a:endParaRPr lang="cs-CZ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39F7EDB-14B3-49D0-BD05-E0AF3803B59D}"/>
              </a:ext>
            </a:extLst>
          </p:cNvPr>
          <p:cNvSpPr txBox="1"/>
          <p:nvPr/>
        </p:nvSpPr>
        <p:spPr>
          <a:xfrm>
            <a:off x="7613811" y="1653180"/>
            <a:ext cx="33805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chemeClr val="bg1"/>
                </a:solidFill>
                <a:effectLst/>
              </a:rPr>
              <a:t>На Галерной темнела арка,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b="0" i="0" dirty="0">
                <a:solidFill>
                  <a:schemeClr val="bg1"/>
                </a:solidFill>
                <a:effectLst/>
              </a:rPr>
              <a:t>В Летнем тонко пела флюгарка,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b="0" i="0" dirty="0">
                <a:solidFill>
                  <a:schemeClr val="bg1"/>
                </a:solidFill>
                <a:effectLst/>
              </a:rPr>
              <a:t>И серебряный месяц ярко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b="0" i="0" dirty="0">
                <a:solidFill>
                  <a:schemeClr val="bg1"/>
                </a:solidFill>
                <a:effectLst/>
              </a:rPr>
              <a:t>Над серебряным веком стыл.</a:t>
            </a:r>
            <a:endParaRPr lang="cs-CZ" b="0" i="0" dirty="0">
              <a:solidFill>
                <a:schemeClr val="bg1"/>
              </a:solidFill>
              <a:effectLst/>
            </a:endParaRPr>
          </a:p>
          <a:p>
            <a:pPr algn="r"/>
            <a:r>
              <a:rPr lang="ru-RU" sz="1800" dirty="0">
                <a:solidFill>
                  <a:schemeClr val="bg1"/>
                </a:solidFill>
              </a:rPr>
              <a:t>«</a:t>
            </a:r>
            <a:r>
              <a:rPr lang="ru-RU" dirty="0">
                <a:solidFill>
                  <a:schemeClr val="bg1"/>
                </a:solidFill>
              </a:rPr>
              <a:t>Поэма без героя</a:t>
            </a:r>
            <a:r>
              <a:rPr lang="ru-RU" sz="1800" dirty="0">
                <a:solidFill>
                  <a:schemeClr val="bg1"/>
                </a:solidFill>
              </a:rPr>
              <a:t>»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B2EF2DF-2925-4B7F-9227-F39D2D873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35" y="3235362"/>
            <a:ext cx="2357939" cy="3217402"/>
          </a:xfrm>
          <a:prstGeom prst="rect">
            <a:avLst/>
          </a:prstGeom>
          <a:noFill/>
          <a:ln>
            <a:solidFill>
              <a:schemeClr val="accent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4C6B85D-789F-4FEA-AA89-21A0C7D92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040" y="3235362"/>
            <a:ext cx="2381027" cy="3217402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95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Paul Gauguin: Odkud přicházíme. Kdo jsme. Kam jdeme. | Postimpresionismus |  Lidé | Obrazy, reprodukce obrazů, fotografie">
            <a:extLst>
              <a:ext uri="{FF2B5EF4-FFF2-40B4-BE49-F238E27FC236}">
                <a16:creationId xmlns:a16="http://schemas.microsoft.com/office/drawing/2014/main" id="{284F6878-4A38-4E5A-941D-6D8577830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56" r="16264" b="-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915A7E3-72D2-47FD-8E49-1688CAA683B3}"/>
              </a:ext>
            </a:extLst>
          </p:cNvPr>
          <p:cNvSpPr txBox="1"/>
          <p:nvPr/>
        </p:nvSpPr>
        <p:spPr>
          <a:xfrm>
            <a:off x="0" y="6273833"/>
            <a:ext cx="5784980" cy="30777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l"/>
            <a:r>
              <a:rPr lang="cs-CZ" sz="1400" b="1" i="1" u="none" strike="noStrike" dirty="0">
                <a:solidFill>
                  <a:srgbClr val="000000"/>
                </a:solidFill>
                <a:effectLst/>
                <a:latin typeface="Open Sans"/>
              </a:rPr>
              <a:t>Odkud přicházíme. Kdo jsme. Kam jdeme</a:t>
            </a:r>
            <a:r>
              <a:rPr lang="cs-CZ" sz="1400" b="1" u="none" strike="noStrike" dirty="0">
                <a:solidFill>
                  <a:srgbClr val="000000"/>
                </a:solidFill>
                <a:effectLst/>
                <a:latin typeface="Open Sans"/>
              </a:rPr>
              <a:t>. (1898) </a:t>
            </a:r>
            <a:r>
              <a:rPr lang="cs-CZ" sz="1400" b="1" dirty="0">
                <a:solidFill>
                  <a:srgbClr val="000000"/>
                </a:solidFill>
                <a:effectLst/>
                <a:latin typeface="Open Sans"/>
              </a:rPr>
              <a:t>Paul </a:t>
            </a:r>
            <a:r>
              <a:rPr lang="cs-CZ" sz="1400" b="1" dirty="0" err="1">
                <a:solidFill>
                  <a:srgbClr val="000000"/>
                </a:solidFill>
                <a:effectLst/>
                <a:latin typeface="Open Sans"/>
              </a:rPr>
              <a:t>Gauguin</a:t>
            </a:r>
            <a:endParaRPr lang="cs-CZ" sz="1400" b="1" u="none" strike="noStrike" dirty="0">
              <a:solidFill>
                <a:srgbClr val="000000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268026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32CB1B-3A39-4D04-8F33-8E1FFFE15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Список использованных источников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0361911-BA00-40E1-A125-DD7C323B8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>
                <a:solidFill>
                  <a:schemeClr val="bg1"/>
                </a:solidFill>
              </a:rPr>
              <a:t>Русская литература рубежа веков (1890-е - начало 1920-х г.). Книга 1.- М.,</a:t>
            </a:r>
            <a:r>
              <a:rPr lang="ru-RU" sz="2000" dirty="0" err="1">
                <a:solidFill>
                  <a:schemeClr val="bg1"/>
                </a:solidFill>
              </a:rPr>
              <a:t>Имлн</a:t>
            </a:r>
            <a:r>
              <a:rPr lang="ru-RU" sz="2000" dirty="0">
                <a:solidFill>
                  <a:schemeClr val="bg1"/>
                </a:solidFill>
              </a:rPr>
              <a:t> ран, </a:t>
            </a:r>
            <a:r>
              <a:rPr lang="cs-CZ" sz="2000" dirty="0">
                <a:solidFill>
                  <a:schemeClr val="bg1"/>
                </a:solidFill>
              </a:rPr>
              <a:t>«</a:t>
            </a:r>
            <a:r>
              <a:rPr lang="ru-RU" sz="2000" dirty="0">
                <a:solidFill>
                  <a:schemeClr val="bg1"/>
                </a:solidFill>
              </a:rPr>
              <a:t>Наследие », 2001. 960 с.</a:t>
            </a:r>
            <a:endParaRPr lang="cs-CZ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История русской литературы ХХ века. Первая половина: учебник: В 2 кн. – Кн. 1: Общие вопросы / Л.П. Егорова, </a:t>
            </a:r>
            <a:r>
              <a:rPr lang="ru-RU" sz="2000" dirty="0" err="1">
                <a:solidFill>
                  <a:schemeClr val="bg1"/>
                </a:solidFill>
              </a:rPr>
              <a:t>А.А.Фокин</a:t>
            </a:r>
            <a:r>
              <a:rPr lang="ru-RU" sz="2000" dirty="0">
                <a:solidFill>
                  <a:schemeClr val="bg1"/>
                </a:solidFill>
              </a:rPr>
              <a:t>, И.Н. Иванова и др.; под общ. ред. проф. Л.П. Егоровой. – 2-е изд.,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перераб</a:t>
            </a:r>
            <a:r>
              <a:rPr lang="ru-RU" sz="2000" dirty="0">
                <a:solidFill>
                  <a:schemeClr val="bg1"/>
                </a:solidFill>
              </a:rPr>
              <a:t>. – М. : ФЛИНТА, 2014. 450 с.</a:t>
            </a:r>
            <a:endParaRPr lang="cs-CZ" sz="2000" dirty="0">
              <a:solidFill>
                <a:schemeClr val="bg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9668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D76510-BC37-4A1D-8523-DB3D84D0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3139" y="616117"/>
            <a:ext cx="6173674" cy="801203"/>
          </a:xfrm>
        </p:spPr>
        <p:txBody>
          <a:bodyPr anchor="b">
            <a:normAutofit/>
          </a:bodyPr>
          <a:lstStyle/>
          <a:p>
            <a:r>
              <a:rPr lang="ru-RU" sz="4200" dirty="0"/>
              <a:t>Великие события </a:t>
            </a:r>
            <a:r>
              <a:rPr lang="cs-CZ" sz="4200" dirty="0"/>
              <a:t>XX </a:t>
            </a:r>
            <a:r>
              <a:rPr lang="ru-RU" sz="4200" dirty="0"/>
              <a:t>века</a:t>
            </a:r>
            <a:endParaRPr lang="cs-CZ" sz="4200" dirty="0"/>
          </a:p>
        </p:txBody>
      </p:sp>
      <p:pic>
        <p:nvPicPr>
          <p:cNvPr id="17" name="Picture 2" descr="Image result for rusko japonská válka">
            <a:extLst>
              <a:ext uri="{FF2B5EF4-FFF2-40B4-BE49-F238E27FC236}">
                <a16:creationId xmlns:a16="http://schemas.microsoft.com/office/drawing/2014/main" id="{BA997310-B94E-4A43-A982-606F89F0D5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9" r="-3" b="-3"/>
          <a:stretch/>
        </p:blipFill>
        <p:spPr bwMode="auto">
          <a:xfrm>
            <a:off x="576072" y="555754"/>
            <a:ext cx="3611880" cy="26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9 января 1905 года">
            <a:extLst>
              <a:ext uri="{FF2B5EF4-FFF2-40B4-BE49-F238E27FC236}">
                <a16:creationId xmlns:a16="http://schemas.microsoft.com/office/drawing/2014/main" id="{F07D56FE-6C75-446F-BBC0-321F771BE2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8" r="3" b="3507"/>
          <a:stretch/>
        </p:blipFill>
        <p:spPr bwMode="auto">
          <a:xfrm>
            <a:off x="576072" y="3531489"/>
            <a:ext cx="3611880" cy="268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569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26EEC5E7-4D56-4C41-B0ED-B4DD59CC6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5466797"/>
              </p:ext>
            </p:extLst>
          </p:nvPr>
        </p:nvGraphicFramePr>
        <p:xfrm>
          <a:off x="5340832" y="2691196"/>
          <a:ext cx="6173674" cy="3471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25927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FE5F388-ED5C-4B0E-9586-17AA612D1E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D76510-BC37-4A1D-8523-DB3D84D0C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153" y="804299"/>
            <a:ext cx="6172200" cy="837889"/>
          </a:xfrm>
        </p:spPr>
        <p:txBody>
          <a:bodyPr anchor="b">
            <a:normAutofit/>
          </a:bodyPr>
          <a:lstStyle/>
          <a:p>
            <a:r>
              <a:rPr lang="ru-RU" sz="4200" dirty="0"/>
              <a:t>Великие события </a:t>
            </a:r>
            <a:r>
              <a:rPr lang="cs-CZ" sz="4200" dirty="0"/>
              <a:t>XX </a:t>
            </a:r>
            <a:r>
              <a:rPr lang="ru-RU" sz="4200" dirty="0"/>
              <a:t>века</a:t>
            </a:r>
            <a:endParaRPr lang="cs-CZ" sz="4200" dirty="0"/>
          </a:p>
        </p:txBody>
      </p:sp>
      <p:pic>
        <p:nvPicPr>
          <p:cNvPr id="2052" name="Picture 4" descr="Герб СССР">
            <a:extLst>
              <a:ext uri="{FF2B5EF4-FFF2-40B4-BE49-F238E27FC236}">
                <a16:creationId xmlns:a16="http://schemas.microsoft.com/office/drawing/2014/main" id="{6BE65862-CBEA-453D-A47E-7F4EB1D41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4" y="557784"/>
            <a:ext cx="2688336" cy="26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Революционные солдаты у Моссовета. Октябрь 1917 года.">
            <a:extLst>
              <a:ext uri="{FF2B5EF4-FFF2-40B4-BE49-F238E27FC236}">
                <a16:creationId xmlns:a16="http://schemas.microsoft.com/office/drawing/2014/main" id="{D279307B-B0C2-4CA0-A03A-A9257ADD3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844" y="3529584"/>
            <a:ext cx="2688336" cy="26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A09C8DBD-F121-4020-B35E-15E2E4971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2569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26EEC5E7-4D56-4C41-B0ED-B4DD59CC68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1733016"/>
              </p:ext>
            </p:extLst>
          </p:nvPr>
        </p:nvGraphicFramePr>
        <p:xfrm>
          <a:off x="4960889" y="2688336"/>
          <a:ext cx="6863244" cy="3529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90035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C14B3F1-8CC5-4623-94B0-4445E3775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02753D-4BAC-477D-BD39-BF65F561F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922" y="609710"/>
            <a:ext cx="6173674" cy="735888"/>
          </a:xfrm>
        </p:spPr>
        <p:txBody>
          <a:bodyPr anchor="b">
            <a:normAutofit/>
          </a:bodyPr>
          <a:lstStyle/>
          <a:p>
            <a:r>
              <a:rPr lang="ru-RU" sz="4200" dirty="0"/>
              <a:t>Наука</a:t>
            </a:r>
            <a:endParaRPr lang="cs-CZ" sz="4200" dirty="0"/>
          </a:p>
        </p:txBody>
      </p:sp>
      <p:pic>
        <p:nvPicPr>
          <p:cNvPr id="4" name="Picture 2" descr="Немецко-швейцарско-американский физик Альберт Эйнштейн">
            <a:extLst>
              <a:ext uri="{FF2B5EF4-FFF2-40B4-BE49-F238E27FC236}">
                <a16:creationId xmlns:a16="http://schemas.microsoft.com/office/drawing/2014/main" id="{A4752169-69EC-4E29-A0DD-741426464D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4" r="-1" b="28053"/>
          <a:stretch/>
        </p:blipFill>
        <p:spPr bwMode="auto">
          <a:xfrm>
            <a:off x="6166" y="179276"/>
            <a:ext cx="3830733" cy="2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333E65B2-1501-4E9E-9855-628CBA7538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6379"/>
          <a:stretch/>
        </p:blipFill>
        <p:spPr bwMode="auto">
          <a:xfrm>
            <a:off x="0" y="2957804"/>
            <a:ext cx="3836899" cy="37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EC0F70-6AFD-45BE-8F70-52888FC3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5488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CAC62E-53B3-434E-95EF-9D3988300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8772" y="1955309"/>
            <a:ext cx="6173674" cy="3471860"/>
          </a:xfrm>
        </p:spPr>
        <p:txBody>
          <a:bodyPr>
            <a:normAutofit/>
          </a:bodyPr>
          <a:lstStyle/>
          <a:p>
            <a:r>
              <a:rPr lang="cs-CZ" sz="1800" dirty="0" err="1">
                <a:cs typeface="Times New Roman" panose="02020603050405020304" pitchFamily="18" charset="0"/>
              </a:rPr>
              <a:t>беспроволочная</a:t>
            </a:r>
            <a:r>
              <a:rPr lang="cs-CZ" sz="1800" dirty="0"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cs typeface="Times New Roman" panose="02020603050405020304" pitchFamily="18" charset="0"/>
              </a:rPr>
              <a:t>связь</a:t>
            </a:r>
            <a:endParaRPr lang="cs-CZ" sz="1800" dirty="0">
              <a:cs typeface="Times New Roman" panose="02020603050405020304" pitchFamily="18" charset="0"/>
            </a:endParaRPr>
          </a:p>
          <a:p>
            <a:r>
              <a:rPr lang="cs-CZ" sz="1800" dirty="0" err="1">
                <a:cs typeface="Times New Roman" panose="02020603050405020304" pitchFamily="18" charset="0"/>
              </a:rPr>
              <a:t>рентгеновские</a:t>
            </a:r>
            <a:r>
              <a:rPr lang="cs-CZ" sz="1800" dirty="0"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cs typeface="Times New Roman" panose="02020603050405020304" pitchFamily="18" charset="0"/>
              </a:rPr>
              <a:t>лучи</a:t>
            </a:r>
            <a:endParaRPr lang="cs-CZ" sz="1800" dirty="0">
              <a:cs typeface="Times New Roman" panose="02020603050405020304" pitchFamily="18" charset="0"/>
            </a:endParaRPr>
          </a:p>
          <a:p>
            <a:r>
              <a:rPr lang="cs-CZ" sz="1800" dirty="0" err="1">
                <a:cs typeface="Times New Roman" panose="02020603050405020304" pitchFamily="18" charset="0"/>
              </a:rPr>
              <a:t>определение</a:t>
            </a:r>
            <a:r>
              <a:rPr lang="cs-CZ" sz="1800" dirty="0"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cs typeface="Times New Roman" panose="02020603050405020304" pitchFamily="18" charset="0"/>
              </a:rPr>
              <a:t>массы</a:t>
            </a:r>
            <a:r>
              <a:rPr lang="cs-CZ" sz="1800" dirty="0"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cs typeface="Times New Roman" panose="02020603050405020304" pitchFamily="18" charset="0"/>
              </a:rPr>
              <a:t>электрона</a:t>
            </a:r>
            <a:endParaRPr lang="cs-CZ" sz="1800" dirty="0">
              <a:cs typeface="Times New Roman" panose="02020603050405020304" pitchFamily="18" charset="0"/>
            </a:endParaRPr>
          </a:p>
          <a:p>
            <a:r>
              <a:rPr lang="cs-CZ" sz="1800" dirty="0" err="1">
                <a:cs typeface="Times New Roman" panose="02020603050405020304" pitchFamily="18" charset="0"/>
              </a:rPr>
              <a:t>исследование</a:t>
            </a:r>
            <a:r>
              <a:rPr lang="cs-CZ" sz="1800" dirty="0"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cs typeface="Times New Roman" panose="02020603050405020304" pitchFamily="18" charset="0"/>
              </a:rPr>
              <a:t>феномена</a:t>
            </a:r>
            <a:r>
              <a:rPr lang="cs-CZ" sz="1800" dirty="0"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cs typeface="Times New Roman" panose="02020603050405020304" pitchFamily="18" charset="0"/>
              </a:rPr>
              <a:t>радиации</a:t>
            </a:r>
            <a:endParaRPr lang="cs-CZ" sz="1800" dirty="0">
              <a:cs typeface="Times New Roman" panose="02020603050405020304" pitchFamily="18" charset="0"/>
            </a:endParaRPr>
          </a:p>
          <a:p>
            <a:r>
              <a:rPr lang="cs-CZ" sz="1800" dirty="0" err="1">
                <a:cs typeface="Times New Roman" panose="02020603050405020304" pitchFamily="18" charset="0"/>
              </a:rPr>
              <a:t>создание</a:t>
            </a:r>
            <a:r>
              <a:rPr lang="cs-CZ" sz="1800" dirty="0"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cs typeface="Times New Roman" panose="02020603050405020304" pitchFamily="18" charset="0"/>
              </a:rPr>
              <a:t>квантовой</a:t>
            </a:r>
            <a:r>
              <a:rPr lang="cs-CZ" sz="1800" dirty="0"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cs typeface="Times New Roman" panose="02020603050405020304" pitchFamily="18" charset="0"/>
              </a:rPr>
              <a:t>теории</a:t>
            </a:r>
            <a:endParaRPr lang="cs-CZ" sz="1800" dirty="0">
              <a:cs typeface="Times New Roman" panose="02020603050405020304" pitchFamily="18" charset="0"/>
            </a:endParaRPr>
          </a:p>
          <a:p>
            <a:r>
              <a:rPr lang="cs-CZ" sz="1800" dirty="0">
                <a:cs typeface="Times New Roman" panose="02020603050405020304" pitchFamily="18" charset="0"/>
              </a:rPr>
              <a:t>c</a:t>
            </a:r>
            <a:r>
              <a:rPr lang="ru-RU" sz="1800" dirty="0" err="1">
                <a:cs typeface="Times New Roman" panose="02020603050405020304" pitchFamily="18" charset="0"/>
              </a:rPr>
              <a:t>пециальная</a:t>
            </a:r>
            <a:r>
              <a:rPr lang="ru-RU" sz="1800" dirty="0">
                <a:cs typeface="Times New Roman" panose="02020603050405020304" pitchFamily="18" charset="0"/>
              </a:rPr>
              <a:t> теория относительности Эйнштейна</a:t>
            </a:r>
            <a:r>
              <a:rPr lang="cs-CZ" sz="1800" dirty="0">
                <a:cs typeface="Times New Roman" panose="02020603050405020304" pitchFamily="18" charset="0"/>
              </a:rPr>
              <a:t> (</a:t>
            </a:r>
            <a:r>
              <a:rPr lang="ru-RU" sz="1800" dirty="0">
                <a:cs typeface="Times New Roman" panose="02020603050405020304" pitchFamily="18" charset="0"/>
              </a:rPr>
              <a:t>1905 год</a:t>
            </a:r>
            <a:r>
              <a:rPr lang="cs-CZ" sz="1800" dirty="0">
                <a:cs typeface="Times New Roman" panose="02020603050405020304" pitchFamily="18" charset="0"/>
              </a:rPr>
              <a:t>)</a:t>
            </a:r>
            <a:endParaRPr lang="ru-RU" sz="1800" dirty="0">
              <a:cs typeface="Times New Roman" panose="02020603050405020304" pitchFamily="18" charset="0"/>
            </a:endParaRPr>
          </a:p>
          <a:p>
            <a:endParaRPr lang="en-US" sz="2100" dirty="0"/>
          </a:p>
        </p:txBody>
      </p:sp>
      <p:sp>
        <p:nvSpPr>
          <p:cNvPr id="12" name="Řečová bublina: obdélníkový bublinový popisek se zakulacenými rohy 11">
            <a:extLst>
              <a:ext uri="{FF2B5EF4-FFF2-40B4-BE49-F238E27FC236}">
                <a16:creationId xmlns:a16="http://schemas.microsoft.com/office/drawing/2014/main" id="{0FCE2004-E2DB-47CD-A0EB-864762C3E7E3}"/>
              </a:ext>
            </a:extLst>
          </p:cNvPr>
          <p:cNvSpPr/>
          <p:nvPr/>
        </p:nvSpPr>
        <p:spPr>
          <a:xfrm>
            <a:off x="5196804" y="5445831"/>
            <a:ext cx="3792440" cy="867747"/>
          </a:xfrm>
          <a:prstGeom prst="wedgeRoundRectCallout">
            <a:avLst>
              <a:gd name="adj1" fmla="val -97960"/>
              <a:gd name="adj2" fmla="val -77349"/>
              <a:gd name="adj3" fmla="val 16667"/>
            </a:avLst>
          </a:prstGeom>
          <a:ln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/>
              <a:t>«</a:t>
            </a:r>
            <a:r>
              <a:rPr lang="cs-CZ" sz="3200" dirty="0" err="1"/>
              <a:t>Материя</a:t>
            </a:r>
            <a:r>
              <a:rPr lang="cs-CZ" sz="3200" dirty="0"/>
              <a:t> </a:t>
            </a:r>
            <a:r>
              <a:rPr lang="cs-CZ" sz="3200" dirty="0" err="1"/>
              <a:t>исчезла</a:t>
            </a:r>
            <a:r>
              <a:rPr lang="cs-CZ" sz="32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688742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«Бог умер»: что хотел сказать Ницше?">
            <a:extLst>
              <a:ext uri="{FF2B5EF4-FFF2-40B4-BE49-F238E27FC236}">
                <a16:creationId xmlns:a16="http://schemas.microsoft.com/office/drawing/2014/main" id="{90D254BA-4BE0-4FB3-ABE0-FD33E7302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195" y="445404"/>
            <a:ext cx="8567610" cy="569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4674C1A-5CF1-412A-8F10-B37974BBC94A}"/>
              </a:ext>
            </a:extLst>
          </p:cNvPr>
          <p:cNvSpPr txBox="1"/>
          <p:nvPr/>
        </p:nvSpPr>
        <p:spPr>
          <a:xfrm>
            <a:off x="4460197" y="6326535"/>
            <a:ext cx="3678396" cy="369332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 err="1"/>
              <a:t>Эдвард</a:t>
            </a:r>
            <a:r>
              <a:rPr lang="cs-CZ" dirty="0"/>
              <a:t> </a:t>
            </a:r>
            <a:r>
              <a:rPr lang="cs-CZ" dirty="0" err="1"/>
              <a:t>Мунк</a:t>
            </a:r>
            <a:r>
              <a:rPr lang="cs-CZ" dirty="0"/>
              <a:t>, «</a:t>
            </a:r>
            <a:r>
              <a:rPr lang="cs-CZ" dirty="0" err="1"/>
              <a:t>Голгóфа</a:t>
            </a:r>
            <a:r>
              <a:rPr lang="cs-CZ" dirty="0"/>
              <a:t>», 1900 г.</a:t>
            </a:r>
          </a:p>
        </p:txBody>
      </p:sp>
    </p:spTree>
    <p:extLst>
      <p:ext uri="{BB962C8B-B14F-4D97-AF65-F5344CB8AC3E}">
        <p14:creationId xmlns:p14="http://schemas.microsoft.com/office/powerpoint/2010/main" val="201793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4885FE-D4AD-43EB-898B-A27610ADE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5856" y="621773"/>
            <a:ext cx="4887685" cy="6679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4000" dirty="0"/>
              <a:t>Философия</a:t>
            </a:r>
            <a:endParaRPr lang="en-US" sz="4000" dirty="0"/>
          </a:p>
        </p:txBody>
      </p:sp>
      <p:pic>
        <p:nvPicPr>
          <p:cNvPr id="5122" name="Picture 2" descr="Obsah obrázku muž, osoba, vázanka, oblek&#10;&#10;Popis byl vytvořen automaticky">
            <a:extLst>
              <a:ext uri="{FF2B5EF4-FFF2-40B4-BE49-F238E27FC236}">
                <a16:creationId xmlns:a16="http://schemas.microsoft.com/office/drawing/2014/main" id="{F43E0273-B7E3-4EF9-8BBF-0E4F2473E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" b="12736"/>
          <a:stretch/>
        </p:blipFill>
        <p:spPr bwMode="auto">
          <a:xfrm>
            <a:off x="732852" y="450790"/>
            <a:ext cx="4757593" cy="512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>
            <a:extLst>
              <a:ext uri="{FF2B5EF4-FFF2-40B4-BE49-F238E27FC236}">
                <a16:creationId xmlns:a16="http://schemas.microsoft.com/office/drawing/2014/main" id="{BF9431D0-BDDC-435D-AFAC-3664E5765C82}"/>
              </a:ext>
            </a:extLst>
          </p:cNvPr>
          <p:cNvSpPr txBox="1"/>
          <p:nvPr/>
        </p:nvSpPr>
        <p:spPr>
          <a:xfrm>
            <a:off x="6211700" y="3325314"/>
            <a:ext cx="5675063" cy="15359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1600" b="0" i="1" dirty="0">
                <a:effectLst/>
              </a:rPr>
              <a:t>«</a:t>
            </a:r>
            <a:r>
              <a:rPr lang="en-US" sz="1600" b="0" i="1" dirty="0" err="1">
                <a:effectLst/>
              </a:rPr>
              <a:t>То</a:t>
            </a:r>
            <a:r>
              <a:rPr lang="en-US" sz="1600" b="0" i="1" dirty="0">
                <a:effectLst/>
              </a:rPr>
              <a:t>, о </a:t>
            </a:r>
            <a:r>
              <a:rPr lang="en-US" sz="1600" b="0" i="1" dirty="0" err="1">
                <a:effectLst/>
              </a:rPr>
              <a:t>чём</a:t>
            </a:r>
            <a:r>
              <a:rPr lang="en-US" sz="1600" b="0" i="1" dirty="0">
                <a:effectLst/>
              </a:rPr>
              <a:t> я </a:t>
            </a:r>
            <a:r>
              <a:rPr lang="en-US" sz="1600" b="0" i="1" dirty="0" err="1">
                <a:effectLst/>
              </a:rPr>
              <a:t>повествую</a:t>
            </a:r>
            <a:r>
              <a:rPr lang="en-US" sz="1600" b="0" i="1" dirty="0">
                <a:effectLst/>
              </a:rPr>
              <a:t>, </a:t>
            </a:r>
            <a:r>
              <a:rPr lang="en-US" sz="1600" b="0" i="1" dirty="0" err="1">
                <a:effectLst/>
              </a:rPr>
              <a:t>это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история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ближайших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двух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столетий</a:t>
            </a:r>
            <a:r>
              <a:rPr lang="en-US" sz="1600" b="0" i="1" dirty="0">
                <a:effectLst/>
              </a:rPr>
              <a:t>. Я </a:t>
            </a:r>
            <a:r>
              <a:rPr lang="en-US" sz="1600" b="0" i="1" dirty="0" err="1">
                <a:effectLst/>
              </a:rPr>
              <a:t>описываю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то</a:t>
            </a:r>
            <a:r>
              <a:rPr lang="en-US" sz="1600" b="0" i="1" dirty="0">
                <a:effectLst/>
              </a:rPr>
              <a:t>, </a:t>
            </a:r>
            <a:r>
              <a:rPr lang="en-US" sz="1600" b="0" i="1" dirty="0" err="1">
                <a:effectLst/>
              </a:rPr>
              <a:t>что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надвигается</a:t>
            </a:r>
            <a:r>
              <a:rPr lang="en-US" sz="1600" b="0" i="1" dirty="0">
                <a:effectLst/>
              </a:rPr>
              <a:t>, </a:t>
            </a:r>
            <a:r>
              <a:rPr lang="en-US" sz="1600" b="0" i="1" dirty="0" err="1">
                <a:effectLst/>
              </a:rPr>
              <a:t>что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теперь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уже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не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может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прийти</a:t>
            </a:r>
            <a:r>
              <a:rPr lang="en-US" sz="1600" b="0" i="1" dirty="0">
                <a:effectLst/>
              </a:rPr>
              <a:t> в </a:t>
            </a:r>
            <a:r>
              <a:rPr lang="en-US" sz="1600" b="0" i="1" dirty="0" err="1">
                <a:effectLst/>
              </a:rPr>
              <a:t>ином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виде</a:t>
            </a:r>
            <a:r>
              <a:rPr lang="en-US" sz="1600" b="0" i="1" dirty="0">
                <a:effectLst/>
              </a:rPr>
              <a:t>: </a:t>
            </a:r>
            <a:r>
              <a:rPr lang="en-US" sz="1600" b="0" i="1" dirty="0" err="1">
                <a:effectLst/>
              </a:rPr>
              <a:t>появление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нигилизма</a:t>
            </a:r>
            <a:r>
              <a:rPr lang="en-US" sz="1600" b="0" i="1" dirty="0">
                <a:effectLst/>
              </a:rPr>
              <a:t>... </a:t>
            </a:r>
            <a:r>
              <a:rPr lang="en-US" sz="1600" b="0" i="1" dirty="0" err="1">
                <a:effectLst/>
              </a:rPr>
              <a:t>Вся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наша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европейская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культура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уже</a:t>
            </a:r>
            <a:r>
              <a:rPr lang="en-US" sz="1600" b="0" i="1" dirty="0">
                <a:effectLst/>
              </a:rPr>
              <a:t> с </a:t>
            </a:r>
            <a:r>
              <a:rPr lang="en-US" sz="1600" b="0" i="1" dirty="0" err="1">
                <a:effectLst/>
              </a:rPr>
              <a:t>давних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пор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движется</a:t>
            </a:r>
            <a:r>
              <a:rPr lang="en-US" sz="1600" b="0" i="1" dirty="0">
                <a:effectLst/>
              </a:rPr>
              <a:t> в </a:t>
            </a:r>
            <a:r>
              <a:rPr lang="en-US" sz="1600" b="0" i="1" dirty="0" err="1">
                <a:effectLst/>
              </a:rPr>
              <a:t>какой-то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пытке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напряжения</a:t>
            </a:r>
            <a:r>
              <a:rPr lang="en-US" sz="1600" b="0" i="1" dirty="0">
                <a:effectLst/>
              </a:rPr>
              <a:t>, </a:t>
            </a:r>
            <a:r>
              <a:rPr lang="en-US" sz="1600" b="0" i="1" dirty="0" err="1">
                <a:effectLst/>
              </a:rPr>
              <a:t>растущей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из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столетия</a:t>
            </a:r>
            <a:r>
              <a:rPr lang="en-US" sz="1600" b="0" i="1" dirty="0">
                <a:effectLst/>
              </a:rPr>
              <a:t> в </a:t>
            </a:r>
            <a:r>
              <a:rPr lang="en-US" sz="1600" b="0" i="1" dirty="0" err="1">
                <a:effectLst/>
              </a:rPr>
              <a:t>столетие</a:t>
            </a:r>
            <a:r>
              <a:rPr lang="en-US" sz="1600" b="0" i="1" dirty="0">
                <a:effectLst/>
              </a:rPr>
              <a:t>, и </a:t>
            </a:r>
            <a:r>
              <a:rPr lang="en-US" sz="1600" b="0" i="1" dirty="0" err="1">
                <a:effectLst/>
              </a:rPr>
              <a:t>как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бы</a:t>
            </a:r>
            <a:r>
              <a:rPr lang="en-US" sz="1600" b="0" i="1" dirty="0">
                <a:effectLst/>
              </a:rPr>
              <a:t> </a:t>
            </a:r>
            <a:r>
              <a:rPr lang="en-US" sz="1600" b="0" i="1" dirty="0" err="1">
                <a:effectLst/>
              </a:rPr>
              <a:t>направляется</a:t>
            </a:r>
            <a:r>
              <a:rPr lang="en-US" sz="1600" b="0" i="1" dirty="0">
                <a:effectLst/>
              </a:rPr>
              <a:t> к </a:t>
            </a:r>
            <a:r>
              <a:rPr lang="en-US" sz="1600" b="0" i="1" dirty="0" err="1">
                <a:effectLst/>
              </a:rPr>
              <a:t>катастрофе</a:t>
            </a:r>
            <a:r>
              <a:rPr lang="en-US" sz="1600" b="0" i="1" dirty="0">
                <a:effectLst/>
              </a:rPr>
              <a:t>».</a:t>
            </a:r>
            <a:endParaRPr lang="en-US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84FA88F-2162-4F1D-B585-9183C5DECFCC}"/>
              </a:ext>
            </a:extLst>
          </p:cNvPr>
          <p:cNvSpPr txBox="1"/>
          <p:nvPr/>
        </p:nvSpPr>
        <p:spPr>
          <a:xfrm>
            <a:off x="6211700" y="5440680"/>
            <a:ext cx="55075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1600" b="0" i="1" dirty="0">
                <a:effectLst/>
              </a:rPr>
              <a:t>«</a:t>
            </a:r>
            <a:r>
              <a:rPr lang="ru-RU" sz="1600" b="0" i="1" dirty="0">
                <a:effectLst/>
                <a:latin typeface="YS Text Optional"/>
              </a:rPr>
              <a:t>Для игры созидания нужно, мои братья, священное «да» для жизни: своей воли хочет теперь дух».</a:t>
            </a:r>
            <a:endParaRPr lang="cs-CZ" sz="16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10A2033-EF86-4CA2-A143-A73527F7CCE3}"/>
              </a:ext>
            </a:extLst>
          </p:cNvPr>
          <p:cNvSpPr txBox="1"/>
          <p:nvPr/>
        </p:nvSpPr>
        <p:spPr>
          <a:xfrm>
            <a:off x="9437089" y="5957451"/>
            <a:ext cx="26935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0" i="0" dirty="0">
                <a:effectLst/>
                <a:latin typeface="YS Text Optional"/>
              </a:rPr>
              <a:t>«Так говорил Заратустра»</a:t>
            </a:r>
            <a:endParaRPr lang="cs-CZ" sz="16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A461534-BAF4-4A1B-BAB9-D3735C88D4C9}"/>
              </a:ext>
            </a:extLst>
          </p:cNvPr>
          <p:cNvSpPr txBox="1"/>
          <p:nvPr/>
        </p:nvSpPr>
        <p:spPr>
          <a:xfrm>
            <a:off x="10287339" y="4769753"/>
            <a:ext cx="15994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0" i="0" dirty="0">
                <a:effectLst/>
                <a:latin typeface="YS Text Optional"/>
              </a:rPr>
              <a:t>«Воля к власти»</a:t>
            </a:r>
            <a:endParaRPr lang="cs-CZ" sz="1600" dirty="0"/>
          </a:p>
        </p:txBody>
      </p:sp>
      <p:sp>
        <p:nvSpPr>
          <p:cNvPr id="16" name="Řečová bublina: obdélníkový bublinový popisek se zakulacenými rohy 15">
            <a:extLst>
              <a:ext uri="{FF2B5EF4-FFF2-40B4-BE49-F238E27FC236}">
                <a16:creationId xmlns:a16="http://schemas.microsoft.com/office/drawing/2014/main" id="{A5DB3AD7-AA4F-44AE-8B0C-941C37EA390F}"/>
              </a:ext>
            </a:extLst>
          </p:cNvPr>
          <p:cNvSpPr/>
          <p:nvPr/>
        </p:nvSpPr>
        <p:spPr>
          <a:xfrm>
            <a:off x="7837510" y="1971394"/>
            <a:ext cx="2706077" cy="1042750"/>
          </a:xfrm>
          <a:prstGeom prst="wedgeRoundRectCallout">
            <a:avLst>
              <a:gd name="adj1" fmla="val -107717"/>
              <a:gd name="adj2" fmla="val 66074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cs-CZ" sz="3500" dirty="0"/>
              <a:t>«</a:t>
            </a:r>
            <a:r>
              <a:rPr lang="cs-CZ" sz="3500" dirty="0" err="1"/>
              <a:t>Бог</a:t>
            </a:r>
            <a:r>
              <a:rPr lang="cs-CZ" sz="3500" dirty="0"/>
              <a:t> </a:t>
            </a:r>
            <a:r>
              <a:rPr lang="cs-CZ" sz="3500" dirty="0" err="1"/>
              <a:t>умер</a:t>
            </a:r>
            <a:r>
              <a:rPr lang="cs-CZ" sz="3500" dirty="0"/>
              <a:t>»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04B6A52-6A58-4605-8C7A-2F8732E2B3CD}"/>
              </a:ext>
            </a:extLst>
          </p:cNvPr>
          <p:cNvSpPr txBox="1"/>
          <p:nvPr/>
        </p:nvSpPr>
        <p:spPr>
          <a:xfrm>
            <a:off x="2123264" y="5803562"/>
            <a:ext cx="228737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 err="1"/>
              <a:t>Фридрих</a:t>
            </a:r>
            <a:r>
              <a:rPr lang="cs-CZ" dirty="0"/>
              <a:t> </a:t>
            </a:r>
            <a:r>
              <a:rPr lang="cs-CZ" dirty="0" err="1"/>
              <a:t>Ницше</a:t>
            </a:r>
            <a:r>
              <a:rPr lang="cs-CZ" dirty="0"/>
              <a:t> </a:t>
            </a:r>
          </a:p>
          <a:p>
            <a:pPr algn="ctr"/>
            <a:r>
              <a:rPr lang="cs-CZ" dirty="0"/>
              <a:t>(1844 - 1900)</a:t>
            </a:r>
          </a:p>
        </p:txBody>
      </p:sp>
    </p:spTree>
    <p:extLst>
      <p:ext uri="{BB962C8B-B14F-4D97-AF65-F5344CB8AC3E}">
        <p14:creationId xmlns:p14="http://schemas.microsoft.com/office/powerpoint/2010/main" val="24498407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04B450-4852-4D51-8424-B79B37BC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730" y="658115"/>
            <a:ext cx="4887685" cy="7592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 err="1"/>
              <a:t>Литература</a:t>
            </a:r>
            <a:endParaRPr lang="en-US" sz="40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1C81AD6-8E09-40CE-8493-64F840EC476F}"/>
              </a:ext>
            </a:extLst>
          </p:cNvPr>
          <p:cNvSpPr txBox="1"/>
          <p:nvPr/>
        </p:nvSpPr>
        <p:spPr>
          <a:xfrm>
            <a:off x="574689" y="1824227"/>
            <a:ext cx="5327304" cy="40233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«</a:t>
            </a:r>
            <a:r>
              <a:rPr lang="en-US" sz="1700" dirty="0" err="1"/>
              <a:t>Душа</a:t>
            </a:r>
            <a:r>
              <a:rPr lang="en-US" sz="1700" dirty="0"/>
              <a:t> </a:t>
            </a:r>
            <a:r>
              <a:rPr lang="en-US" sz="1700" dirty="0" err="1"/>
              <a:t>черства</a:t>
            </a:r>
            <a:r>
              <a:rPr lang="en-US" sz="1700" dirty="0"/>
              <a:t>. И с </a:t>
            </a:r>
            <a:r>
              <a:rPr lang="en-US" sz="1700" dirty="0" err="1"/>
              <a:t>каждым</a:t>
            </a:r>
            <a:r>
              <a:rPr lang="en-US" sz="1700" dirty="0"/>
              <a:t> </a:t>
            </a:r>
            <a:r>
              <a:rPr lang="en-US" sz="1700" dirty="0" err="1"/>
              <a:t>днем</a:t>
            </a:r>
            <a:r>
              <a:rPr lang="en-US" sz="1700" dirty="0"/>
              <a:t> </a:t>
            </a:r>
            <a:r>
              <a:rPr lang="en-US" sz="1700" dirty="0" err="1"/>
              <a:t>черствей</a:t>
            </a:r>
            <a:r>
              <a:rPr lang="en-US" sz="1700" dirty="0"/>
              <a:t>...»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17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cs-CZ" sz="17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/>
              <a:t>Душа</a:t>
            </a:r>
            <a:r>
              <a:rPr lang="en-US" sz="1700" dirty="0"/>
              <a:t> </a:t>
            </a:r>
            <a:r>
              <a:rPr lang="en-US" sz="1700" dirty="0" err="1"/>
              <a:t>черства</a:t>
            </a:r>
            <a:r>
              <a:rPr lang="en-US" sz="1700" dirty="0"/>
              <a:t>. И с </a:t>
            </a:r>
            <a:r>
              <a:rPr lang="en-US" sz="1700" dirty="0" err="1"/>
              <a:t>каждым</a:t>
            </a:r>
            <a:r>
              <a:rPr lang="en-US" sz="1700" dirty="0"/>
              <a:t> </a:t>
            </a:r>
            <a:r>
              <a:rPr lang="en-US" sz="1700" dirty="0" err="1"/>
              <a:t>днем</a:t>
            </a:r>
            <a:r>
              <a:rPr lang="en-US" sz="1700" dirty="0"/>
              <a:t> </a:t>
            </a:r>
            <a:r>
              <a:rPr lang="en-US" sz="1700" dirty="0" err="1"/>
              <a:t>черствей</a:t>
            </a:r>
            <a:r>
              <a:rPr lang="en-US" sz="1700" dirty="0"/>
              <a:t>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00" dirty="0"/>
              <a:t>– Я </a:t>
            </a:r>
            <a:r>
              <a:rPr lang="en-US" sz="1700" dirty="0" err="1"/>
              <a:t>гибну</a:t>
            </a:r>
            <a:r>
              <a:rPr lang="en-US" sz="1700" dirty="0"/>
              <a:t>. </a:t>
            </a:r>
            <a:r>
              <a:rPr lang="en-US" sz="1700" dirty="0" err="1"/>
              <a:t>Дай</a:t>
            </a:r>
            <a:r>
              <a:rPr lang="en-US" sz="1700" dirty="0"/>
              <a:t> </a:t>
            </a:r>
            <a:r>
              <a:rPr lang="en-US" sz="1700" dirty="0" err="1"/>
              <a:t>мне</a:t>
            </a:r>
            <a:r>
              <a:rPr lang="en-US" sz="1700" dirty="0"/>
              <a:t> </a:t>
            </a:r>
            <a:r>
              <a:rPr lang="en-US" sz="1700" dirty="0" err="1"/>
              <a:t>руку</a:t>
            </a:r>
            <a:r>
              <a:rPr lang="en-US" sz="1700" dirty="0"/>
              <a:t>. </a:t>
            </a:r>
            <a:r>
              <a:rPr lang="en-US" sz="1700" dirty="0" err="1"/>
              <a:t>Нет</a:t>
            </a:r>
            <a:r>
              <a:rPr lang="en-US" sz="1700" dirty="0"/>
              <a:t> </a:t>
            </a:r>
            <a:r>
              <a:rPr lang="en-US" sz="1700" dirty="0" err="1"/>
              <a:t>ответа</a:t>
            </a:r>
            <a:r>
              <a:rPr lang="en-US" sz="1700" dirty="0"/>
              <a:t>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/>
              <a:t>Еще</a:t>
            </a:r>
            <a:r>
              <a:rPr lang="en-US" sz="1700" dirty="0"/>
              <a:t> я </a:t>
            </a:r>
            <a:r>
              <a:rPr lang="en-US" sz="1700" dirty="0" err="1"/>
              <a:t>вслушиваюсь</a:t>
            </a:r>
            <a:r>
              <a:rPr lang="en-US" sz="1700" dirty="0"/>
              <a:t> в </a:t>
            </a:r>
            <a:r>
              <a:rPr lang="en-US" sz="1700" dirty="0" err="1"/>
              <a:t>шум</a:t>
            </a:r>
            <a:r>
              <a:rPr lang="en-US" sz="1700" dirty="0"/>
              <a:t> </a:t>
            </a:r>
            <a:r>
              <a:rPr lang="en-US" sz="1700" dirty="0" err="1"/>
              <a:t>ветвей</a:t>
            </a:r>
            <a:r>
              <a:rPr lang="en-US" sz="1700" dirty="0"/>
              <a:t>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/>
              <a:t>Еще</a:t>
            </a:r>
            <a:r>
              <a:rPr lang="en-US" sz="1700" dirty="0"/>
              <a:t> </a:t>
            </a:r>
            <a:r>
              <a:rPr lang="en-US" sz="1700" dirty="0" err="1"/>
              <a:t>люблю</a:t>
            </a:r>
            <a:r>
              <a:rPr lang="en-US" sz="1700" dirty="0"/>
              <a:t> </a:t>
            </a:r>
            <a:r>
              <a:rPr lang="en-US" sz="1700" dirty="0" err="1"/>
              <a:t>игру</a:t>
            </a:r>
            <a:r>
              <a:rPr lang="en-US" sz="1700" dirty="0"/>
              <a:t> </a:t>
            </a:r>
            <a:r>
              <a:rPr lang="en-US" sz="1700" dirty="0" err="1"/>
              <a:t>теней</a:t>
            </a:r>
            <a:r>
              <a:rPr lang="en-US" sz="1700" dirty="0"/>
              <a:t> и </a:t>
            </a:r>
            <a:r>
              <a:rPr lang="en-US" sz="1700" dirty="0" err="1"/>
              <a:t>света</a:t>
            </a:r>
            <a:r>
              <a:rPr lang="en-US" sz="1700" dirty="0"/>
              <a:t>...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/>
              <a:t>Да</a:t>
            </a:r>
            <a:r>
              <a:rPr lang="en-US" sz="1700" dirty="0"/>
              <a:t>, я </a:t>
            </a:r>
            <a:r>
              <a:rPr lang="en-US" sz="1700" dirty="0" err="1"/>
              <a:t>еще</a:t>
            </a:r>
            <a:r>
              <a:rPr lang="en-US" sz="1700" dirty="0"/>
              <a:t> </a:t>
            </a:r>
            <a:r>
              <a:rPr lang="en-US" sz="1700" dirty="0" err="1"/>
              <a:t>живу</a:t>
            </a:r>
            <a:r>
              <a:rPr lang="en-US" sz="1700" dirty="0"/>
              <a:t>. </a:t>
            </a:r>
            <a:r>
              <a:rPr lang="en-US" sz="1700" dirty="0" err="1"/>
              <a:t>Но</a:t>
            </a:r>
            <a:r>
              <a:rPr lang="en-US" sz="1700" dirty="0"/>
              <a:t> </a:t>
            </a:r>
            <a:r>
              <a:rPr lang="en-US" sz="1700" dirty="0" err="1"/>
              <a:t>что</a:t>
            </a:r>
            <a:r>
              <a:rPr lang="en-US" sz="1700" dirty="0"/>
              <a:t> </a:t>
            </a:r>
            <a:r>
              <a:rPr lang="en-US" sz="1700" dirty="0" err="1"/>
              <a:t>мне</a:t>
            </a:r>
            <a:r>
              <a:rPr lang="en-US" sz="1700" dirty="0"/>
              <a:t> в </a:t>
            </a:r>
            <a:r>
              <a:rPr lang="en-US" sz="1700" dirty="0" err="1"/>
              <a:t>том</a:t>
            </a:r>
            <a:r>
              <a:rPr lang="en-US" sz="1700" dirty="0"/>
              <a:t>,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00" dirty="0" err="1"/>
              <a:t>Когда</a:t>
            </a:r>
            <a:r>
              <a:rPr lang="en-US" sz="1700" dirty="0"/>
              <a:t> я </a:t>
            </a:r>
            <a:r>
              <a:rPr lang="en-US" sz="1700" dirty="0" err="1"/>
              <a:t>больше</a:t>
            </a:r>
            <a:r>
              <a:rPr lang="en-US" sz="1700" dirty="0"/>
              <a:t> </a:t>
            </a:r>
            <a:r>
              <a:rPr lang="en-US" sz="1700" dirty="0" err="1"/>
              <a:t>не</a:t>
            </a:r>
            <a:r>
              <a:rPr lang="en-US" sz="1700" dirty="0"/>
              <a:t> </a:t>
            </a:r>
            <a:r>
              <a:rPr lang="en-US" sz="1700" dirty="0" err="1"/>
              <a:t>имею</a:t>
            </a:r>
            <a:r>
              <a:rPr lang="en-US" sz="1700" dirty="0"/>
              <a:t> </a:t>
            </a:r>
            <a:r>
              <a:rPr lang="en-US" sz="1700" dirty="0" err="1"/>
              <a:t>власти</a:t>
            </a:r>
            <a:endParaRPr lang="en-US" sz="17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00" u="sng" dirty="0" err="1"/>
              <a:t>Соединить</a:t>
            </a:r>
            <a:r>
              <a:rPr lang="en-US" sz="1700" u="sng" dirty="0"/>
              <a:t> в </a:t>
            </a:r>
            <a:r>
              <a:rPr lang="en-US" sz="1700" u="sng" dirty="0" err="1"/>
              <a:t>создании</a:t>
            </a:r>
            <a:r>
              <a:rPr lang="en-US" sz="1700" u="sng" dirty="0"/>
              <a:t> </a:t>
            </a:r>
            <a:r>
              <a:rPr lang="en-US" sz="1700" u="sng" dirty="0" err="1"/>
              <a:t>одном</a:t>
            </a:r>
            <a:endParaRPr lang="en-US" sz="1700" u="sng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700" u="sng" dirty="0" err="1"/>
              <a:t>Прекрасного</a:t>
            </a:r>
            <a:r>
              <a:rPr lang="en-US" sz="1700" u="sng" dirty="0"/>
              <a:t> </a:t>
            </a:r>
            <a:r>
              <a:rPr lang="en-US" sz="1700" u="sng" dirty="0" err="1"/>
              <a:t>разрозненные</a:t>
            </a:r>
            <a:r>
              <a:rPr lang="en-US" sz="1700" u="sng" dirty="0"/>
              <a:t> </a:t>
            </a:r>
            <a:r>
              <a:rPr lang="en-US" sz="1700" u="sng" dirty="0" err="1"/>
              <a:t>части</a:t>
            </a:r>
            <a:r>
              <a:rPr lang="en-US" sz="1700" dirty="0"/>
              <a:t>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77971A9B-60F7-41CC-A5E0-8A9C563E60B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13"/>
          <a:stretch/>
        </p:blipFill>
        <p:spPr bwMode="auto">
          <a:xfrm>
            <a:off x="7191569" y="943011"/>
            <a:ext cx="3971720" cy="427824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15D1C232-BB86-486C-A893-6D06F3942A34}"/>
              </a:ext>
            </a:extLst>
          </p:cNvPr>
          <p:cNvSpPr txBox="1"/>
          <p:nvPr/>
        </p:nvSpPr>
        <p:spPr>
          <a:xfrm>
            <a:off x="7605992" y="5517931"/>
            <a:ext cx="3491982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 err="1"/>
              <a:t>Гео́ргий</a:t>
            </a:r>
            <a:r>
              <a:rPr lang="cs-CZ" dirty="0"/>
              <a:t> </a:t>
            </a:r>
            <a:r>
              <a:rPr lang="cs-CZ" dirty="0" err="1"/>
              <a:t>Ива́нов</a:t>
            </a:r>
            <a:endParaRPr lang="cs-CZ" dirty="0"/>
          </a:p>
          <a:p>
            <a:pPr algn="ctr"/>
            <a:r>
              <a:rPr lang="cs-CZ" dirty="0"/>
              <a:t>(1894-1958) </a:t>
            </a:r>
          </a:p>
        </p:txBody>
      </p:sp>
    </p:spTree>
    <p:extLst>
      <p:ext uri="{BB962C8B-B14F-4D97-AF65-F5344CB8AC3E}">
        <p14:creationId xmlns:p14="http://schemas.microsoft.com/office/powerpoint/2010/main" val="3324143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26F7B-74CB-461A-AD22-D0444F874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2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Cеребряный</a:t>
            </a:r>
            <a:r>
              <a:rPr lang="cs-CZ" sz="4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2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век</a:t>
            </a:r>
            <a:endParaRPr lang="cs-CZ" sz="4200" dirty="0">
              <a:solidFill>
                <a:schemeClr val="bg1"/>
              </a:solidFill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1A9966D-256A-429F-AC08-D2A3F6C9B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1532099"/>
            <a:ext cx="8639175" cy="4960776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81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25752-C555-450D-8691-21D1422F7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Cеребряный</a:t>
            </a:r>
            <a:r>
              <a:rPr lang="cs-CZ" sz="4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44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век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56E38B-8971-40AD-947F-352718BCC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60613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период расцвета русской поэзии в начале ХХ</a:t>
            </a:r>
            <a:r>
              <a:rPr lang="cs-CZ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в.</a:t>
            </a:r>
          </a:p>
          <a:p>
            <a:r>
              <a:rPr lang="ru-RU" sz="2800" dirty="0">
                <a:solidFill>
                  <a:schemeClr val="bg1"/>
                </a:solidFill>
              </a:rPr>
              <a:t>духовный и художественный ренессанс, достижения в области науки, философии и искусства </a:t>
            </a:r>
          </a:p>
          <a:p>
            <a:r>
              <a:rPr lang="ru-RU" sz="2800" dirty="0">
                <a:solidFill>
                  <a:schemeClr val="bg1"/>
                </a:solidFill>
              </a:rPr>
              <a:t>совпадает с эпохой модернизма</a:t>
            </a:r>
          </a:p>
          <a:p>
            <a:endParaRPr lang="cs-CZ" dirty="0"/>
          </a:p>
        </p:txBody>
      </p:sp>
      <p:pic>
        <p:nvPicPr>
          <p:cNvPr id="7" name="Grafický objekt 6" descr="Obrys zmateného obličeje se souvislou výplní">
            <a:extLst>
              <a:ext uri="{FF2B5EF4-FFF2-40B4-BE49-F238E27FC236}">
                <a16:creationId xmlns:a16="http://schemas.microsoft.com/office/drawing/2014/main" id="{F1BD51F4-4584-47C8-A157-59CC219B51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58047" y="5057298"/>
            <a:ext cx="914400" cy="914400"/>
          </a:xfrm>
          <a:prstGeom prst="rect">
            <a:avLst/>
          </a:prstGeom>
        </p:spPr>
      </p:pic>
      <p:pic>
        <p:nvPicPr>
          <p:cNvPr id="9" name="Grafický objekt 8" descr="Obrys usmívajícího se obličeje se souvislou výplní">
            <a:extLst>
              <a:ext uri="{FF2B5EF4-FFF2-40B4-BE49-F238E27FC236}">
                <a16:creationId xmlns:a16="http://schemas.microsoft.com/office/drawing/2014/main" id="{875D0712-3FEC-4DC3-9FC7-2F5BA4F5E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17721" y="5035034"/>
            <a:ext cx="914400" cy="91440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2B8C1046-2AD6-4F6F-B06D-020D0DC95897}"/>
              </a:ext>
            </a:extLst>
          </p:cNvPr>
          <p:cNvSpPr txBox="1"/>
          <p:nvPr/>
        </p:nvSpPr>
        <p:spPr>
          <a:xfrm>
            <a:off x="6022330" y="4665702"/>
            <a:ext cx="2138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</a:rPr>
              <a:t>серебряный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cs-CZ" dirty="0" err="1">
                <a:solidFill>
                  <a:schemeClr val="bg1"/>
                </a:solidFill>
              </a:rPr>
              <a:t>век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F4E8DD6-133B-4C01-95C2-524B1BD9E581}"/>
              </a:ext>
            </a:extLst>
          </p:cNvPr>
          <p:cNvSpPr txBox="1"/>
          <p:nvPr/>
        </p:nvSpPr>
        <p:spPr>
          <a:xfrm>
            <a:off x="8458199" y="4665702"/>
            <a:ext cx="1987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 err="1">
                <a:solidFill>
                  <a:schemeClr val="bg1"/>
                </a:solidFill>
              </a:rPr>
              <a:t>fin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de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siècle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EE2BB3B-552F-40DE-8C6A-E09421127849}"/>
              </a:ext>
            </a:extLst>
          </p:cNvPr>
          <p:cNvSpPr txBox="1"/>
          <p:nvPr/>
        </p:nvSpPr>
        <p:spPr>
          <a:xfrm>
            <a:off x="9774647" y="4653614"/>
            <a:ext cx="1832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(«конец века»)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876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528</Words>
  <Application>Microsoft Office PowerPoint</Application>
  <PresentationFormat>Širokoúhlá obrazovka</PresentationFormat>
  <Paragraphs>78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muller</vt:lpstr>
      <vt:lpstr>Open Sans</vt:lpstr>
      <vt:lpstr>Tw Cen MT</vt:lpstr>
      <vt:lpstr>YS Text Optional</vt:lpstr>
      <vt:lpstr>Motiv Office</vt:lpstr>
      <vt:lpstr>Литература ХХ века</vt:lpstr>
      <vt:lpstr>Великие события XX века</vt:lpstr>
      <vt:lpstr>Великие события XX века</vt:lpstr>
      <vt:lpstr>Наука</vt:lpstr>
      <vt:lpstr>Prezentace aplikace PowerPoint</vt:lpstr>
      <vt:lpstr>Философия</vt:lpstr>
      <vt:lpstr>Литература</vt:lpstr>
      <vt:lpstr>Cеребряный век</vt:lpstr>
      <vt:lpstr>Cеребряный век</vt:lpstr>
      <vt:lpstr>Каждому времени — свой металл</vt:lpstr>
      <vt:lpstr>Prezentace aplikace PowerPoint</vt:lpstr>
      <vt:lpstr>Prezentace aplikace PowerPoint</vt:lpstr>
      <vt:lpstr>Список использованных источников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Alexandra Gončarenko</dc:creator>
  <cp:lastModifiedBy>Alexandra Gončarenko</cp:lastModifiedBy>
  <cp:revision>34</cp:revision>
  <dcterms:created xsi:type="dcterms:W3CDTF">2021-02-20T07:48:56Z</dcterms:created>
  <dcterms:modified xsi:type="dcterms:W3CDTF">2021-09-26T21:47:40Z</dcterms:modified>
</cp:coreProperties>
</file>