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9" r:id="rId10"/>
    <p:sldId id="263" r:id="rId11"/>
    <p:sldId id="270" r:id="rId12"/>
    <p:sldId id="265" r:id="rId13"/>
    <p:sldId id="291" r:id="rId14"/>
    <p:sldId id="271" r:id="rId15"/>
    <p:sldId id="266" r:id="rId16"/>
    <p:sldId id="272" r:id="rId17"/>
    <p:sldId id="273" r:id="rId18"/>
    <p:sldId id="287" r:id="rId19"/>
    <p:sldId id="274" r:id="rId20"/>
    <p:sldId id="275" r:id="rId21"/>
    <p:sldId id="276" r:id="rId22"/>
    <p:sldId id="280" r:id="rId23"/>
    <p:sldId id="277" r:id="rId24"/>
    <p:sldId id="281" r:id="rId25"/>
    <p:sldId id="282" r:id="rId26"/>
    <p:sldId id="283" r:id="rId27"/>
    <p:sldId id="279" r:id="rId28"/>
    <p:sldId id="288" r:id="rId29"/>
    <p:sldId id="284" r:id="rId30"/>
    <p:sldId id="289" r:id="rId31"/>
    <p:sldId id="285" r:id="rId32"/>
    <p:sldId id="286" r:id="rId33"/>
    <p:sldId id="290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EB7AA-2D91-4F8E-BF1B-1E3815CE3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D713A7-FC68-4290-84D3-24F9C3A1A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78E2C7-2FBA-4962-A8A9-B3276F5C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F30C0A-F44F-4D05-A117-6F934BC5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C5322D-EA10-4123-9081-57FEB6E08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4242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AD74D-A0B9-4277-8646-758E283BC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9FEB98F-5A28-4103-882C-75EDB850B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FF4BDC-60A5-453C-B31C-DC4379705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5A7331-E356-4D7A-B78D-D08E6845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0B4B21-5E89-46D3-9724-9B0AB187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12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0E87B45-4177-4FC3-BFBD-F87F5C464A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EEADAC5-97E1-466B-96A6-A54DE1634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95A04F-B42B-461E-AD98-2CB092C6B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2E2334-3722-4BDC-A28B-50276809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37B168-3815-4FFE-BD7F-FD50C8CC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61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E9AD96-8468-4403-9641-A359C7C09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241F7C-DD16-4810-8A33-EB76D60AD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0D4891-E09D-4211-9033-FA709A36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B06079-C551-4FA0-84B6-77E4A3FB9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2CCDC9-C32C-462D-B5CF-B7A48BDB9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54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7CFC2D-3674-49FE-9415-2B4EC7246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E68B8C-632D-4465-A2FF-288518AF1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BCEAEF-D580-4177-B8FA-573EF3618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724C4E-6CF7-4AC6-8BF0-26A2335BA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0FC8DC-A0F0-4D87-B136-0225EEFB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3527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1265D-4729-4A97-9115-864F6F272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FF9C1F-7FDA-430F-BA03-9FD019CCA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9AA3E3-6283-4889-9DA4-4E9121189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5F5C19C-330C-49A4-AD43-34EC0437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8A456A-AC8F-47E5-AFE7-2AE52E7EF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A51B41-E5F7-45EF-8BE2-FE92B683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00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C64B7C-2355-4706-B179-8028213A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428F47-97C9-4DDF-80A0-AE1385BF0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C250C4-762B-4FCC-AB02-66F6B3584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CFBE6F7-D34C-4812-9738-43AE3A73AC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3B722E-F010-4116-8C5B-757CF14DE8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9881108-C327-46AB-A8C5-843CFC4C3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3C34643-2E0D-43A4-ACB4-CD758361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EF933B4-6EE2-4262-9A04-E427E5B1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951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8E49A2-0E4B-4D49-BFFE-D988D64C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6B52E2-6138-4CEE-961B-0E6A9641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F781F5C-42ED-4001-BF3A-89078300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21245A6-0A05-4A71-AAEF-42050DE1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90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9F1D057-2054-480D-896C-3BB1F8803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0FB3B90-BC22-4438-B1E7-F8376D8F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DDD222-E054-4B7C-8DB5-EB6D3E7AE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04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7D807-852B-45CB-9945-DE44C0C20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33E343-E34C-46C2-9CE3-D34AB4879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714B99-CCA5-4CFB-9005-E08918E74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E14D90A-90D8-4724-B202-E7F6CE08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B3655F-86BF-4814-876D-231E7D117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6130BF-138B-4E87-B291-B2BD86CF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03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BCA84D-BD23-44C9-9F45-02E6F6C85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E95E3B-BECE-44E3-B9ED-A5811D52B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B7F1CD5-E97B-449E-89D7-23B94EEE4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A01CE0-3CDB-4A77-A6CC-D359DB701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18E25A-2317-47F7-B20D-5BFD41F0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090195A-CD1E-4F79-8981-02E69550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538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DE108CE-FA13-475C-96AF-F07834EE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BC3A3E-6DFF-47B7-B6FF-A29A95F36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60A6EC-E427-4DF6-9681-BCE4A5F0F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D8F03-F6A5-4139-BDAE-5E8354E1B373}" type="datetimeFigureOut">
              <a:rPr lang="cs-CZ" smtClean="0"/>
              <a:t>26.09.2021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8EB589-B078-4BA4-8A0D-3884F9C43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E6DF1E-7DAE-4BCD-A017-C4B08F191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36873-7F12-4D18-AC8F-C0414AF28F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09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jpeg"/><Relationship Id="rId5" Type="http://schemas.openxmlformats.org/officeDocument/2006/relationships/hyperlink" Target="https://arzamas.academy/materials/1310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m4a"/><Relationship Id="rId7" Type="http://schemas.openxmlformats.org/officeDocument/2006/relationships/image" Target="../media/image53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lova.org.ru/n/imazhinizm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5.m4a"/><Relationship Id="rId7" Type="http://schemas.openxmlformats.org/officeDocument/2006/relationships/image" Target="../media/image1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8D5D8AD-E543-43BF-9E60-4A1E49958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8" b="996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9FFECC-86D6-4E2E-A198-FF5BEBD4C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6417" y="3568959"/>
            <a:ext cx="4605515" cy="1834056"/>
          </a:xfrm>
        </p:spPr>
        <p:txBody>
          <a:bodyPr>
            <a:noAutofit/>
          </a:bodyPr>
          <a:lstStyle/>
          <a:p>
            <a:r>
              <a:rPr lang="ru-RU" sz="2800" dirty="0"/>
              <a:t>Символизм</a:t>
            </a:r>
            <a:br>
              <a:rPr lang="ru-RU" sz="2800" dirty="0"/>
            </a:br>
            <a:r>
              <a:rPr lang="ru-RU" sz="2800" dirty="0"/>
              <a:t>Акмеизм</a:t>
            </a:r>
            <a:br>
              <a:rPr lang="ru-RU" sz="2800" dirty="0"/>
            </a:br>
            <a:r>
              <a:rPr lang="ru-RU" sz="2800" dirty="0"/>
              <a:t>Футуризм</a:t>
            </a:r>
            <a:br>
              <a:rPr lang="ru-RU" sz="2800" dirty="0"/>
            </a:br>
            <a:r>
              <a:rPr lang="en-US" sz="2800" dirty="0" err="1">
                <a:effectLst/>
              </a:rPr>
              <a:t>Новокрестьянские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поэты</a:t>
            </a:r>
            <a:br>
              <a:rPr lang="ru-RU" sz="2800" dirty="0"/>
            </a:br>
            <a:r>
              <a:rPr lang="ru-RU" sz="2800" dirty="0"/>
              <a:t>Имажинизм</a:t>
            </a:r>
            <a:br>
              <a:rPr lang="ru-RU" sz="2800" dirty="0"/>
            </a:br>
            <a:endParaRPr lang="cs-CZ" sz="2800" dirty="0"/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7AB4DE0-1B0E-4548-AD26-CF253C7ECD73}"/>
              </a:ext>
            </a:extLst>
          </p:cNvPr>
          <p:cNvSpPr txBox="1"/>
          <p:nvPr/>
        </p:nvSpPr>
        <p:spPr>
          <a:xfrm>
            <a:off x="9480331" y="5357960"/>
            <a:ext cx="1741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latin typeface="+mj-lt"/>
              </a:rPr>
              <a:t>Занятие</a:t>
            </a:r>
            <a:r>
              <a:rPr lang="cs-CZ" dirty="0">
                <a:latin typeface="+mj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1979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A4CAD-D886-446F-82A5-265DE954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857" y="437355"/>
            <a:ext cx="9054421" cy="128751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Характеристика русской литературы рубежа веков</a:t>
            </a:r>
            <a:endParaRPr lang="cs-CZ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49728D-AECE-4FD7-B618-5177D25FD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437355"/>
            <a:ext cx="487363" cy="48736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C56B3FC-AC40-4770-A08F-84658AE0714B}"/>
              </a:ext>
            </a:extLst>
          </p:cNvPr>
          <p:cNvSpPr txBox="1"/>
          <p:nvPr/>
        </p:nvSpPr>
        <p:spPr>
          <a:xfrm>
            <a:off x="426878" y="2778596"/>
            <a:ext cx="2784249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Пролетарские поэты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воплощение в искусстве идеалов социальной борьбы, искусство служит идеологической подготовкой к классовым боям</a:t>
            </a:r>
            <a:endParaRPr lang="cs-CZ" sz="16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4136AE1-F646-470E-88A7-B8CD3108194B}"/>
              </a:ext>
            </a:extLst>
          </p:cNvPr>
          <p:cNvSpPr txBox="1"/>
          <p:nvPr/>
        </p:nvSpPr>
        <p:spPr>
          <a:xfrm>
            <a:off x="9598087" y="2170654"/>
            <a:ext cx="2167035" cy="353943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Неореалисты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отказались от социологизма и объективизма о переходят к описанию субъективных раздумий и мироощущения → отказ от авторского идеала, воплощенного в каком-либо герое, обращение к вечным проблемам, символам, библейским мотивам.</a:t>
            </a:r>
            <a:endParaRPr lang="cs-CZ" sz="16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CAA2010-2B3C-4EF4-86FE-3FFB1F28FC57}"/>
              </a:ext>
            </a:extLst>
          </p:cNvPr>
          <p:cNvSpPr txBox="1"/>
          <p:nvPr/>
        </p:nvSpPr>
        <p:spPr>
          <a:xfrm>
            <a:off x="8897517" y="6123739"/>
            <a:ext cx="30083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Короленко, Вересаев, Куприн, Бунин, Андреев </a:t>
            </a:r>
            <a:endParaRPr lang="cs-CZ" sz="1400" dirty="0"/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AA483FC9-4CD3-4C55-B69E-70FF67FF5F02}"/>
              </a:ext>
            </a:extLst>
          </p:cNvPr>
          <p:cNvCxnSpPr>
            <a:cxnSpLocks/>
          </p:cNvCxnSpPr>
          <p:nvPr/>
        </p:nvCxnSpPr>
        <p:spPr>
          <a:xfrm flipV="1">
            <a:off x="9060025" y="5635690"/>
            <a:ext cx="538062" cy="3683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A1E907A-C863-47AC-A28E-60D4D1B6EDAE}"/>
              </a:ext>
            </a:extLst>
          </p:cNvPr>
          <p:cNvSpPr txBox="1"/>
          <p:nvPr/>
        </p:nvSpPr>
        <p:spPr>
          <a:xfrm>
            <a:off x="3940328" y="2256875"/>
            <a:ext cx="4852516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Модернизм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от фр. «новейший, современный». Цель – создание поэтической культуры, содействующей духовному возрождению человечества, преображение мира средствами искусства. Особая роль отводится автору («теург»), способного познать средствами искусства мировую гармонию.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BF51FDF-6EE0-4940-BD2B-6697C4B45317}"/>
              </a:ext>
            </a:extLst>
          </p:cNvPr>
          <p:cNvSpPr txBox="1"/>
          <p:nvPr/>
        </p:nvSpPr>
        <p:spPr>
          <a:xfrm>
            <a:off x="5448119" y="4348256"/>
            <a:ext cx="2659225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Продолжается развитие традиционного,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реалистического направления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литературе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0ACD3CC-A5DF-4AF2-A45F-F39306062DF1}"/>
              </a:ext>
            </a:extLst>
          </p:cNvPr>
          <p:cNvSpPr txBox="1"/>
          <p:nvPr/>
        </p:nvSpPr>
        <p:spPr>
          <a:xfrm>
            <a:off x="1105042" y="4889209"/>
            <a:ext cx="3390396" cy="1754326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Декаданс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воспевание настроений пассивности, безнадежности, неприятия общественной жизни, стремление замкнуться в мире своих душевных переживаний: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9458411-1E15-4CDA-B223-9222D2430226}"/>
              </a:ext>
            </a:extLst>
          </p:cNvPr>
          <p:cNvSpPr txBox="1"/>
          <p:nvPr/>
        </p:nvSpPr>
        <p:spPr>
          <a:xfrm>
            <a:off x="6295415" y="6188265"/>
            <a:ext cx="206481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Толстой, Чехов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Шмелев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400" dirty="0"/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5D0EF530-3621-455F-B8C9-9668DB387C30}"/>
              </a:ext>
            </a:extLst>
          </p:cNvPr>
          <p:cNvCxnSpPr>
            <a:cxnSpLocks/>
          </p:cNvCxnSpPr>
          <p:nvPr/>
        </p:nvCxnSpPr>
        <p:spPr>
          <a:xfrm flipH="1" flipV="1">
            <a:off x="5917163" y="5904146"/>
            <a:ext cx="357674" cy="2841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4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DB082086-AC3A-4AD3-A0CA-F8C4AB596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500" y="780304"/>
            <a:ext cx="6306145" cy="411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E27CE47-A7DE-4757-AF06-46F849E1B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140">
            <a:off x="1165190" y="3277138"/>
            <a:ext cx="4441568" cy="333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830CB93-B23D-4120-9C85-3A37530D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8060">
            <a:off x="406934" y="468240"/>
            <a:ext cx="4472424" cy="325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8B9D1A-3467-4983-A529-87A0FB8E9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740" y="4897981"/>
            <a:ext cx="6230517" cy="1325563"/>
          </a:xfrm>
        </p:spPr>
        <p:txBody>
          <a:bodyPr>
            <a:noAutofit/>
          </a:bodyPr>
          <a:lstStyle/>
          <a:p>
            <a:r>
              <a:rPr lang="ru-RU" sz="8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Модернизм</a:t>
            </a:r>
            <a:endParaRPr lang="cs-CZ" sz="8800" dirty="0"/>
          </a:p>
        </p:txBody>
      </p:sp>
    </p:spTree>
    <p:extLst>
      <p:ext uri="{BB962C8B-B14F-4D97-AF65-F5344CB8AC3E}">
        <p14:creationId xmlns:p14="http://schemas.microsoft.com/office/powerpoint/2010/main" val="122465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7839F-EC84-4751-9F38-AB18BAA3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472"/>
            <a:ext cx="10515600" cy="1325563"/>
          </a:xfrm>
        </p:spPr>
        <p:txBody>
          <a:bodyPr/>
          <a:lstStyle/>
          <a:p>
            <a:r>
              <a:rPr lang="ru-RU" sz="32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Символизм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B9B19F-5C7A-48A1-8684-DA49EF963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27" y="1901564"/>
            <a:ext cx="8117920" cy="4060697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Первое и самое влиятельное литературно-художественное направление европейского модернизма</a:t>
            </a:r>
            <a:r>
              <a:rPr lang="cs-CZ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считающее целью искусства интуитивное постижение мирового единства через символы</a:t>
            </a:r>
            <a:r>
              <a:rPr lang="cs-CZ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Символ</a:t>
            </a:r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условный знак. Это предмет или слово, условно выражающее суть какого-либо явления. Заключая в себе переносное значение, символ близок к тропу. Есть явные символы, есть скрытые, индивидуальные</a:t>
            </a:r>
            <a:r>
              <a:rPr lang="cs-CZ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Тематика</a:t>
            </a:r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вместо социальных и гражданских тем реалистов – декларация относительности</a:t>
            </a:r>
            <a:r>
              <a:rPr lang="cs-CZ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всех ценностей и индивидуализм как единственное прибежище художника. Экзистенциальная</a:t>
            </a:r>
            <a:r>
              <a:rPr lang="cs-CZ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тематика – жизнь, смерть, Бог. </a:t>
            </a:r>
            <a:endParaRPr lang="cs-CZ" sz="8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Символисты используют </a:t>
            </a:r>
            <a:r>
              <a:rPr lang="ru-RU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ассоциативное</a:t>
            </a:r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значение</a:t>
            </a:r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творчества, обращаются к греческой и</a:t>
            </a:r>
            <a:r>
              <a:rPr lang="cs-CZ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римской мифологии, создают свои мифы (Сологуб: Недотыкомка Серая, Лихо, Солнце</a:t>
            </a:r>
            <a:r>
              <a:rPr lang="cs-CZ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Дракон, Змий, Смерть-избавительница, Земля Ойле, Звезда </a:t>
            </a:r>
            <a:r>
              <a:rPr lang="ru-RU" sz="8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Маир</a:t>
            </a:r>
            <a:r>
              <a:rPr lang="ru-RU" sz="8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cs-CZ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cs-CZ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cs-CZ" sz="7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7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34242F-446F-4988-A0B0-CFCCCDC3B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273510"/>
            <a:ext cx="487363" cy="487363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BE82475B-9D2D-4DEF-A395-32166DB5807D}"/>
              </a:ext>
            </a:extLst>
          </p:cNvPr>
          <p:cNvSpPr/>
          <p:nvPr/>
        </p:nvSpPr>
        <p:spPr>
          <a:xfrm>
            <a:off x="9900731" y="403874"/>
            <a:ext cx="1769042" cy="161444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Символизм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в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поэзии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музыке</a:t>
            </a: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cs-CZ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 </a:t>
            </a:r>
            <a:r>
              <a:rPr lang="cs-CZ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живописи</a:t>
            </a:r>
            <a:endParaRPr lang="cs-CZ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91CE8195-6F78-42AB-A6FD-F417C08C7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283" y="5278721"/>
            <a:ext cx="1926234" cy="126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2AE7BC8-7B35-4F2D-83E2-D07D30B2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129" y="3639338"/>
            <a:ext cx="1926234" cy="144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14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už hledá na otazník Stock Fotka zdarma - Public Domain Pictures">
            <a:extLst>
              <a:ext uri="{FF2B5EF4-FFF2-40B4-BE49-F238E27FC236}">
                <a16:creationId xmlns:a16="http://schemas.microsoft.com/office/drawing/2014/main" id="{652E5234-A168-4B58-9512-4E013600C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22859"/>
          <a:stretch/>
        </p:blipFill>
        <p:spPr bwMode="auto">
          <a:xfrm>
            <a:off x="103076" y="2564460"/>
            <a:ext cx="5321111" cy="426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BC251793-D947-4430-96E1-3864FE48F1C6}"/>
              </a:ext>
            </a:extLst>
          </p:cNvPr>
          <p:cNvSpPr/>
          <p:nvPr/>
        </p:nvSpPr>
        <p:spPr>
          <a:xfrm rot="1714536">
            <a:off x="2675485" y="749171"/>
            <a:ext cx="2222091" cy="1897625"/>
          </a:xfrm>
          <a:prstGeom prst="cloudCallout">
            <a:avLst>
              <a:gd name="adj1" fmla="val -33206"/>
              <a:gd name="adj2" fmla="val 759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Myšlenková bublina: obláček 7">
            <a:extLst>
              <a:ext uri="{FF2B5EF4-FFF2-40B4-BE49-F238E27FC236}">
                <a16:creationId xmlns:a16="http://schemas.microsoft.com/office/drawing/2014/main" id="{98FE7145-EA65-45A9-9F81-E5DBBA7B4B95}"/>
              </a:ext>
            </a:extLst>
          </p:cNvPr>
          <p:cNvSpPr/>
          <p:nvPr/>
        </p:nvSpPr>
        <p:spPr>
          <a:xfrm>
            <a:off x="121108" y="180204"/>
            <a:ext cx="2222091" cy="1697368"/>
          </a:xfrm>
          <a:prstGeom prst="cloudCallout">
            <a:avLst>
              <a:gd name="adj1" fmla="val 19477"/>
              <a:gd name="adj2" fmla="val 826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41AC38E-4DBD-48B5-A82B-8BD1025F692C}"/>
              </a:ext>
            </a:extLst>
          </p:cNvPr>
          <p:cNvSpPr txBox="1"/>
          <p:nvPr/>
        </p:nvSpPr>
        <p:spPr>
          <a:xfrm>
            <a:off x="519852" y="557544"/>
            <a:ext cx="1504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latin typeface="Abadi Extra Light" panose="020B0204020104020204" pitchFamily="34" charset="0"/>
                <a:cs typeface="Times New Roman" panose="02020603050405020304" pitchFamily="18" charset="0"/>
              </a:rPr>
              <a:t>Символ</a:t>
            </a:r>
            <a:r>
              <a:rPr lang="cs-CZ" b="1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 – </a:t>
            </a:r>
            <a:r>
              <a:rPr lang="cs-CZ" b="1" dirty="0" err="1">
                <a:latin typeface="Abadi Extra Light" panose="020B0204020104020204" pitchFamily="34" charset="0"/>
                <a:cs typeface="Times New Roman" panose="02020603050405020304" pitchFamily="18" charset="0"/>
              </a:rPr>
              <a:t>это</a:t>
            </a:r>
            <a:r>
              <a:rPr lang="cs-CZ" b="1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Abadi Extra Light" panose="020B0204020104020204" pitchFamily="34" charset="0"/>
                <a:cs typeface="Times New Roman" panose="02020603050405020304" pitchFamily="18" charset="0"/>
              </a:rPr>
              <a:t>аллегория</a:t>
            </a:r>
            <a:r>
              <a:rPr lang="cs-CZ" b="1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80AED2-6E63-45AB-BFDD-94AE283F5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477" y="1364667"/>
            <a:ext cx="333317" cy="33331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3565D12-12B7-4808-83FF-4D5BAE5360D1}"/>
              </a:ext>
            </a:extLst>
          </p:cNvPr>
          <p:cNvSpPr txBox="1"/>
          <p:nvPr/>
        </p:nvSpPr>
        <p:spPr>
          <a:xfrm>
            <a:off x="2763632" y="1124551"/>
            <a:ext cx="202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 dirty="0" err="1">
                <a:latin typeface="Abadi Extra Light" panose="020B0204020104020204" pitchFamily="34" charset="0"/>
                <a:cs typeface="Times New Roman" panose="02020603050405020304" pitchFamily="18" charset="0"/>
              </a:rPr>
              <a:t>Можно</a:t>
            </a:r>
            <a:r>
              <a:rPr lang="cs-CZ" b="1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Abadi Extra Light" panose="020B0204020104020204" pitchFamily="34" charset="0"/>
                <a:cs typeface="Times New Roman" panose="02020603050405020304" pitchFamily="18" charset="0"/>
              </a:rPr>
              <a:t>составить</a:t>
            </a:r>
            <a:r>
              <a:rPr lang="cs-CZ" b="1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Abadi Extra Light" panose="020B0204020104020204" pitchFamily="34" charset="0"/>
                <a:cs typeface="Times New Roman" panose="02020603050405020304" pitchFamily="18" charset="0"/>
              </a:rPr>
              <a:t>словарь</a:t>
            </a:r>
            <a:r>
              <a:rPr lang="cs-CZ" b="1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Abadi Extra Light" panose="020B0204020104020204" pitchFamily="34" charset="0"/>
                <a:cs typeface="Times New Roman" panose="02020603050405020304" pitchFamily="18" charset="0"/>
              </a:rPr>
              <a:t>символов</a:t>
            </a:r>
            <a:r>
              <a:rPr lang="cs-CZ" b="1" dirty="0">
                <a:latin typeface="Abadi Extra Light" panose="020B020402010402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0EB1B1-C2A5-4F81-9B84-5E24216AFA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86531" y="2070667"/>
            <a:ext cx="342205" cy="34220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9C82476-6F9C-446D-ADC5-62F40425B634}"/>
              </a:ext>
            </a:extLst>
          </p:cNvPr>
          <p:cNvSpPr txBox="1"/>
          <p:nvPr/>
        </p:nvSpPr>
        <p:spPr>
          <a:xfrm>
            <a:off x="6048541" y="1028888"/>
            <a:ext cx="57126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Вторая категория символистов –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музыка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высшая форма творчества, которая дает творцу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максимальную свободу самовыражения. </a:t>
            </a:r>
            <a:b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Блока – «слушайте музыку революции». Второе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значение – музыкальность звучания стиха, чему придавалось особое значение (звукопись).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Музыкальность стиха часто становилась самоцелью.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94907FD-3B6C-40FF-BECF-E3613076E30C}"/>
              </a:ext>
            </a:extLst>
          </p:cNvPr>
          <p:cNvSpPr txBox="1"/>
          <p:nvPr/>
        </p:nvSpPr>
        <p:spPr>
          <a:xfrm>
            <a:off x="7711749" y="4096758"/>
            <a:ext cx="31934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Лебедь уплыл в полумглу,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Вдаль, под луною белея.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Ластятся волны к веслу,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Ластится к влаге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лилея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883ABF9-689C-45C8-B7EC-A55EE3D001BC}"/>
              </a:ext>
            </a:extLst>
          </p:cNvPr>
          <p:cNvSpPr txBox="1"/>
          <p:nvPr/>
        </p:nvSpPr>
        <p:spPr>
          <a:xfrm>
            <a:off x="8743673" y="5331709"/>
            <a:ext cx="20107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Бальмонт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Влага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72777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6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0FD8015-9CC5-427E-9A86-B325FCE00A81}"/>
              </a:ext>
            </a:extLst>
          </p:cNvPr>
          <p:cNvSpPr txBox="1"/>
          <p:nvPr/>
        </p:nvSpPr>
        <p:spPr>
          <a:xfrm>
            <a:off x="2749850" y="3684703"/>
            <a:ext cx="2214036" cy="1477328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главные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различия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старшими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младшими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символистами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EBA9BB-67EB-442E-9732-3F73D3C7EFF0}"/>
              </a:ext>
            </a:extLst>
          </p:cNvPr>
          <p:cNvSpPr txBox="1"/>
          <p:nvPr/>
        </p:nvSpPr>
        <p:spPr>
          <a:xfrm>
            <a:off x="227278" y="4423367"/>
            <a:ext cx="2301861" cy="1754326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этот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выделить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поколения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русских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символистов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старших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младших</a:t>
            </a:r>
            <a:r>
              <a:rPr lang="cs-CZ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C53439-5C69-4863-8106-4E85DA29B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2466" y="241289"/>
            <a:ext cx="487363" cy="487363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CBFCDF3-6235-467E-8105-54680E014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278" y="241289"/>
            <a:ext cx="4012556" cy="28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6319DE9F-8607-4C5E-B2A6-366AFAB13B56}"/>
              </a:ext>
            </a:extLst>
          </p:cNvPr>
          <p:cNvCxnSpPr>
            <a:cxnSpLocks/>
          </p:cNvCxnSpPr>
          <p:nvPr/>
        </p:nvCxnSpPr>
        <p:spPr>
          <a:xfrm>
            <a:off x="2100488" y="3315952"/>
            <a:ext cx="549406" cy="915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07335FA-35CC-4862-929A-B67DAAB2C049}"/>
              </a:ext>
            </a:extLst>
          </p:cNvPr>
          <p:cNvCxnSpPr>
            <a:cxnSpLocks/>
          </p:cNvCxnSpPr>
          <p:nvPr/>
        </p:nvCxnSpPr>
        <p:spPr>
          <a:xfrm flipH="1">
            <a:off x="727787" y="3303214"/>
            <a:ext cx="1012374" cy="928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DF699F7-6ECB-4CF2-865D-48D6DB3D8B30}"/>
              </a:ext>
            </a:extLst>
          </p:cNvPr>
          <p:cNvSpPr txBox="1"/>
          <p:nvPr/>
        </p:nvSpPr>
        <p:spPr>
          <a:xfrm>
            <a:off x="6549942" y="4302154"/>
            <a:ext cx="3597728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Старшие символисты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понимали символизм как литературную школу. Задачи направления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ограничивали чисто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литературными рамками, экспериментами со словом и стихом. Для них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характерен лозунг «Искусство ради искусства». Утверждалась самоценность искусства.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BCA23C7E-307A-40F7-B350-4AE88FD8187C}"/>
              </a:ext>
            </a:extLst>
          </p:cNvPr>
          <p:cNvCxnSpPr>
            <a:cxnSpLocks/>
          </p:cNvCxnSpPr>
          <p:nvPr/>
        </p:nvCxnSpPr>
        <p:spPr>
          <a:xfrm>
            <a:off x="5083162" y="4302154"/>
            <a:ext cx="1347504" cy="437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95281A7-DC3B-46B7-A28A-2E0A2B52175E}"/>
              </a:ext>
            </a:extLst>
          </p:cNvPr>
          <p:cNvSpPr txBox="1"/>
          <p:nvPr/>
        </p:nvSpPr>
        <p:spPr>
          <a:xfrm>
            <a:off x="5688416" y="864434"/>
            <a:ext cx="6347928" cy="28007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Младосимволисты</a:t>
            </a:r>
            <a:r>
              <a:rPr lang="ru-RU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стремились к преобразованию мира путем искусства;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считали, что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реальный мир второстепенен, несет лишь отпечатки вечных идей. Нащупать истинный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мир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может лишь посвященный, поэт, при помощи символов. Символизм был для них не просто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литературной школой, но целым мировоззрением, формой жизненного поведения, способом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перестройки жизни. Значение имеет только то, что по ту сторону жизни, реальность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второстепенна, но несет отпечатки вечных идей и сущностей. Обращались к мифологическим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образам и создавали собственные мифологии.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Так, в творчестве Блока раннего периода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доминирует образ Вечной женственности, Прекрасной Дамы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0E009D7F-2839-48A1-8A02-1208EE3790B9}"/>
              </a:ext>
            </a:extLst>
          </p:cNvPr>
          <p:cNvCxnSpPr>
            <a:cxnSpLocks/>
          </p:cNvCxnSpPr>
          <p:nvPr/>
        </p:nvCxnSpPr>
        <p:spPr>
          <a:xfrm flipV="1">
            <a:off x="4343551" y="2264817"/>
            <a:ext cx="1244482" cy="1270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00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A597B-3B89-439C-B70C-A8ADAD70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 Black" panose="020B0A04020102020204" pitchFamily="34" charset="0"/>
              </a:rPr>
              <a:t>Д. </a:t>
            </a:r>
            <a:r>
              <a:rPr lang="cs-CZ" sz="3200" dirty="0" err="1">
                <a:latin typeface="Arial Black" panose="020B0A04020102020204" pitchFamily="34" charset="0"/>
              </a:rPr>
              <a:t>Мережковский</a:t>
            </a:r>
            <a:r>
              <a:rPr lang="cs-CZ" sz="32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83983F-FA7C-4D3B-B9BD-4B2EF1942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51648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стихотворений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Мережковского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Символы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оказалось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многозначительным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закрепило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модернистским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течением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символизм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распространенное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наименование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литературного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течения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декадентство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декаданс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подчеркнувшее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якобы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поэтического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Понятия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символизм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«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декадентство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синонимичны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иногда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декаденством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называют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ранний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символизм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относя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символизму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творчество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писателей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1900-х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гг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дальнейшего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уже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говорилось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первой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обозначают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мировосприятия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проявление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общественной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психологии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рубежа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веков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Мережковский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достаточно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четко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сформулировал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кредо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художника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символиста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13EFCA-2A53-459F-8EB3-7CBA5C81B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024" y="458739"/>
            <a:ext cx="487363" cy="4873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7DA4AB8-0A26-446B-BD51-E58A4749AD9F}"/>
              </a:ext>
            </a:extLst>
          </p:cNvPr>
          <p:cNvSpPr txBox="1"/>
          <p:nvPr/>
        </p:nvSpPr>
        <p:spPr>
          <a:xfrm>
            <a:off x="8029770" y="4676297"/>
            <a:ext cx="3324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неведомое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чуем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надеждою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сердцах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Умирая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тоскуем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несозданных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мирах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45445BE-4E6F-455E-8035-595DEFC1F796}"/>
              </a:ext>
            </a:extLst>
          </p:cNvPr>
          <p:cNvSpPr txBox="1"/>
          <p:nvPr/>
        </p:nvSpPr>
        <p:spPr>
          <a:xfrm>
            <a:off x="4037952" y="3722000"/>
            <a:ext cx="10776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Брюсов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368989C-4E73-4E5E-A966-567B010F7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7" r="22390"/>
          <a:stretch/>
        </p:blipFill>
        <p:spPr bwMode="auto">
          <a:xfrm>
            <a:off x="838200" y="1939720"/>
            <a:ext cx="1374058" cy="177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B3F4061-0695-40DF-B13B-5A891FC1BBEB}"/>
              </a:ext>
            </a:extLst>
          </p:cNvPr>
          <p:cNvSpPr txBox="1"/>
          <p:nvPr/>
        </p:nvSpPr>
        <p:spPr>
          <a:xfrm>
            <a:off x="716124" y="3712492"/>
            <a:ext cx="1561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Мережковский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745F6A7-7563-41F5-85C8-B92021736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6"/>
          <a:stretch/>
        </p:blipFill>
        <p:spPr bwMode="auto">
          <a:xfrm>
            <a:off x="2444676" y="1939720"/>
            <a:ext cx="1193558" cy="17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C69D947-B310-4757-8A65-92EF190A0DA3}"/>
              </a:ext>
            </a:extLst>
          </p:cNvPr>
          <p:cNvSpPr txBox="1"/>
          <p:nvPr/>
        </p:nvSpPr>
        <p:spPr>
          <a:xfrm>
            <a:off x="2509864" y="3722000"/>
            <a:ext cx="10100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Гиппиус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ACBDA83F-B34C-43E0-B96B-8C91C907B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3" r="15094"/>
          <a:stretch/>
        </p:blipFill>
        <p:spPr bwMode="auto">
          <a:xfrm>
            <a:off x="2908280" y="4204832"/>
            <a:ext cx="1892341" cy="173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57DEE86-63F9-4F9B-AD4E-8145ADAAF564}"/>
              </a:ext>
            </a:extLst>
          </p:cNvPr>
          <p:cNvSpPr txBox="1"/>
          <p:nvPr/>
        </p:nvSpPr>
        <p:spPr>
          <a:xfrm>
            <a:off x="3257671" y="5954758"/>
            <a:ext cx="11935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Бальмонт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C5B787EE-05ED-4E7C-B901-D6CE05B07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8" y="4204832"/>
            <a:ext cx="1374058" cy="173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15EE8797-E8D0-4672-81FE-C4FDF7ABBB36}"/>
              </a:ext>
            </a:extLst>
          </p:cNvPr>
          <p:cNvSpPr txBox="1"/>
          <p:nvPr/>
        </p:nvSpPr>
        <p:spPr>
          <a:xfrm>
            <a:off x="1160868" y="5954758"/>
            <a:ext cx="11935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Сологуб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0" name="Picture 8">
            <a:extLst>
              <a:ext uri="{FF2B5EF4-FFF2-40B4-BE49-F238E27FC236}">
                <a16:creationId xmlns:a16="http://schemas.microsoft.com/office/drawing/2014/main" id="{ED1FD138-F837-432B-81F3-F1980D0B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1" y="1956377"/>
            <a:ext cx="1444686" cy="173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4C461CE2-9980-43C3-B0D6-92150EF402F6}"/>
              </a:ext>
            </a:extLst>
          </p:cNvPr>
          <p:cNvSpPr txBox="1"/>
          <p:nvPr/>
        </p:nvSpPr>
        <p:spPr>
          <a:xfrm>
            <a:off x="9308541" y="6012391"/>
            <a:ext cx="11701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Белый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2" name="Picture 10">
            <a:extLst>
              <a:ext uri="{FF2B5EF4-FFF2-40B4-BE49-F238E27FC236}">
                <a16:creationId xmlns:a16="http://schemas.microsoft.com/office/drawing/2014/main" id="{401F1246-D4ED-40B6-9B67-2FC1FBD0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82" y="1939720"/>
            <a:ext cx="1377511" cy="171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51A713-9E68-4BC0-970A-9D7AF8DB65DD}"/>
              </a:ext>
            </a:extLst>
          </p:cNvPr>
          <p:cNvSpPr txBox="1"/>
          <p:nvPr/>
        </p:nvSpPr>
        <p:spPr>
          <a:xfrm>
            <a:off x="8105969" y="3748323"/>
            <a:ext cx="12899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</a:t>
            </a:r>
            <a:r>
              <a:rPr lang="cs-CZ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2B844978-32F3-4D5D-8490-DD502578F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934" y="1939718"/>
            <a:ext cx="1713459" cy="171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BF0D3452-9453-4D34-A7CE-F9CEBAF42127}"/>
              </a:ext>
            </a:extLst>
          </p:cNvPr>
          <p:cNvSpPr txBox="1"/>
          <p:nvPr/>
        </p:nvSpPr>
        <p:spPr>
          <a:xfrm>
            <a:off x="10278702" y="3722000"/>
            <a:ext cx="10566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4" name="Picture 12">
            <a:extLst>
              <a:ext uri="{FF2B5EF4-FFF2-40B4-BE49-F238E27FC236}">
                <a16:creationId xmlns:a16="http://schemas.microsoft.com/office/drawing/2014/main" id="{6B5DBF6B-87E1-4423-AE9F-CF639E02C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641" y="4241299"/>
            <a:ext cx="1713459" cy="171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7E1F9B14-07D9-44E3-9EDB-90DE8312C936}"/>
              </a:ext>
            </a:extLst>
          </p:cNvPr>
          <p:cNvSpPr txBox="1"/>
          <p:nvPr/>
        </p:nvSpPr>
        <p:spPr>
          <a:xfrm>
            <a:off x="1160868" y="963224"/>
            <a:ext cx="4465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 err="1">
                <a:latin typeface="Arial Black" panose="020B0A04020102020204" pitchFamily="34" charset="0"/>
              </a:rPr>
              <a:t>Старшие</a:t>
            </a:r>
            <a:r>
              <a:rPr lang="cs-CZ" sz="2400" b="1" dirty="0">
                <a:latin typeface="Arial Black" panose="020B0A04020102020204" pitchFamily="34" charset="0"/>
              </a:rPr>
              <a:t> </a:t>
            </a:r>
            <a:r>
              <a:rPr lang="cs-CZ" sz="2400" b="1" dirty="0" err="1">
                <a:latin typeface="Arial Black" panose="020B0A04020102020204" pitchFamily="34" charset="0"/>
              </a:rPr>
              <a:t>символисты</a:t>
            </a:r>
            <a:endParaRPr lang="cs-CZ" sz="2400" b="1" dirty="0">
              <a:latin typeface="Arial Black" panose="020B0A04020102020204" pitchFamily="34" charset="0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87D5409-03A9-44AB-A724-74A25699FDC6}"/>
              </a:ext>
            </a:extLst>
          </p:cNvPr>
          <p:cNvSpPr txBox="1"/>
          <p:nvPr/>
        </p:nvSpPr>
        <p:spPr>
          <a:xfrm>
            <a:off x="7497365" y="965395"/>
            <a:ext cx="4249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 err="1">
                <a:latin typeface="Arial Black" panose="020B0A04020102020204" pitchFamily="34" charset="0"/>
              </a:rPr>
              <a:t>Младшие</a:t>
            </a:r>
            <a:r>
              <a:rPr lang="cs-CZ" sz="2400" b="1" dirty="0">
                <a:latin typeface="Arial Black" panose="020B0A04020102020204" pitchFamily="34" charset="0"/>
              </a:rPr>
              <a:t> </a:t>
            </a:r>
            <a:r>
              <a:rPr lang="cs-CZ" sz="2400" b="1" dirty="0" err="1">
                <a:latin typeface="Arial Black" panose="020B0A04020102020204" pitchFamily="34" charset="0"/>
              </a:rPr>
              <a:t>символисты</a:t>
            </a:r>
            <a:endParaRPr lang="cs-CZ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037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D8A0DB-E141-47D7-813F-A185F34F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472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Акмеизм</a:t>
            </a:r>
            <a:endParaRPr lang="cs-CZ" sz="32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D04F58-19A4-4B47-B2C7-CD732B40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36" y="1466668"/>
            <a:ext cx="5666505" cy="13255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одернистское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течение (от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акме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- острие, вершина, высшая степень, ярко выраженное качество), декларировавшее конкретно-чувственное восприятие внешнего мира, возврат слову его изначального, не символического смысла.</a:t>
            </a: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FA53B51-96B4-460B-BBE2-BCC0EAE54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02" y="2887164"/>
            <a:ext cx="5481972" cy="365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54A6642-D571-41A8-93F3-DA9AE6218183}"/>
              </a:ext>
            </a:extLst>
          </p:cNvPr>
          <p:cNvSpPr txBox="1"/>
          <p:nvPr/>
        </p:nvSpPr>
        <p:spPr>
          <a:xfrm>
            <a:off x="6839339" y="1487091"/>
            <a:ext cx="490940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Возникло в 1910 годах, вышел из символизма. «Ивановские среды» 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Вяч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Иванов) в его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квартире «башня». Акмеисты хотели преодолеть умозрительность и утопизм символистов.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Иванов, И. Анненский, Волошин М. прочли курс лекций по стихосложению; возникла так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называемая «Поэтическая академия» и новое объединение «Цех поэтов». В 1912 г. Объявлено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создании нового течения.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Теорию акмеизма сформулировал Кузмин в статье «О прекрасной ясности»: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логичность художественного замысла;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Четкость композиции, образов, деталей, всех элементов художественной формы;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проповедовали ясный четкий язык, где слова прямо называют предметы, в отличие от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символизма.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Акмеисты наследовали достижения символистов, нейтрализуя его крайности.</a:t>
            </a: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CD60AD-0D90-4965-B081-B78E9B193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420" y="2216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7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361BF-FC3C-4160-8129-2AF197B8E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284" y="713842"/>
            <a:ext cx="5181508" cy="5459169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Идея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действительность самоценна, поэзия должна освоить многообразие и яркость земного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мира.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акмеизма неприемлема импрессионистская расплывчатость мира.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Вторая категория акмеизма –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Акмеизм выступал за сохранение ценностей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культуры, потому что культура – память человечества.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Акмеизм связан с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пространственными искусствами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живопись, архитектура, скульптура.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Акмеизм сориентирован на предметность, видимость, осязаемость мира. Акмеисты считали,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в реальном мире много прекрасного для того, чтобы уходить от него в мир потусторонний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1B9516-34F7-4A64-B0D0-8F64F4B82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2"/>
          <a:stretch/>
        </p:blipFill>
        <p:spPr bwMode="auto">
          <a:xfrm>
            <a:off x="6189155" y="10"/>
            <a:ext cx="60028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DE456AA-8B40-4749-9F68-D84E2AD5F23B}"/>
              </a:ext>
            </a:extLst>
          </p:cNvPr>
          <p:cNvSpPr txBox="1"/>
          <p:nvPr/>
        </p:nvSpPr>
        <p:spPr>
          <a:xfrm>
            <a:off x="4569667" y="6447576"/>
            <a:ext cx="382788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Натан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Альтман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Анны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Ахматовой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1914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208B75-BE6B-4840-998C-477E9632E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603" y="226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7B97D5-8F85-46D0-AE7F-5C3823DB2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80" y="736705"/>
            <a:ext cx="6096000" cy="2677070"/>
          </a:xfrm>
        </p:spPr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 уметь видеть и в искусстве передать эту красоту.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Ему грациозная нега и стройность дана,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шкуру его украшает волшебный узор,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которым равняться осмелится только луна,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Дробясь и качаясь на влаге широких озер.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0"/>
              </a:spcAft>
              <a:buNone/>
            </a:pP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r">
              <a:spcAft>
                <a:spcPts val="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(Гумилёв, «Жираф»)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42C0AFB-B2F6-4513-8919-04898262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21" y="224350"/>
            <a:ext cx="4422710" cy="340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B9649C8-361F-4991-83C0-2FDADB2D4B14}"/>
              </a:ext>
            </a:extLst>
          </p:cNvPr>
          <p:cNvSpPr txBox="1"/>
          <p:nvPr/>
        </p:nvSpPr>
        <p:spPr>
          <a:xfrm>
            <a:off x="4624875" y="3973598"/>
            <a:ext cx="71581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Состояние героя в акмеизме передается не непосредственно и не через символ, а через жест,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движение, взгляд (Ахматова).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началу мировой войны движение акмеистов развалилось. Его сторонники вышли за его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рамки. Ахматова вернулась </a:t>
            </a:r>
            <a:b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традициям 19 века, Мандельштам – к символистам, Гумилёв – к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философии.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466BD9A-22E2-439F-996A-06FB5C8F9040}"/>
              </a:ext>
            </a:extLst>
          </p:cNvPr>
          <p:cNvSpPr txBox="1"/>
          <p:nvPr/>
        </p:nvSpPr>
        <p:spPr>
          <a:xfrm>
            <a:off x="9381932" y="3290500"/>
            <a:ext cx="2663889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12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Гумилёв и Ахматова с сыном Львом.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CA5F95C-D9B1-440E-9F0D-DE97A4839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47" b="4112"/>
          <a:stretch/>
        </p:blipFill>
        <p:spPr bwMode="auto">
          <a:xfrm>
            <a:off x="679580" y="3754897"/>
            <a:ext cx="3535136" cy="28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217253B-0764-49D0-AAF9-E5F4CAEBBFE8}"/>
              </a:ext>
            </a:extLst>
          </p:cNvPr>
          <p:cNvSpPr txBox="1"/>
          <p:nvPr/>
        </p:nvSpPr>
        <p:spPr>
          <a:xfrm>
            <a:off x="2109885" y="3835099"/>
            <a:ext cx="220630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Гумилёвa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В.Бондарев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779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B47E6F8-157C-466B-976C-62ACF15D0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7885" y="943128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39030D-135D-48AB-933D-FBD4AF2F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1" y="337810"/>
            <a:ext cx="4281294" cy="275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3040C9E-3F9F-46EA-BC7C-1D08A0C62BB5}"/>
              </a:ext>
            </a:extLst>
          </p:cNvPr>
          <p:cNvSpPr txBox="1"/>
          <p:nvPr/>
        </p:nvSpPr>
        <p:spPr>
          <a:xfrm>
            <a:off x="2732628" y="392343"/>
            <a:ext cx="1624139" cy="30777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В.В.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Кандинский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9876544-7F08-4E79-B0B9-CA26EE9DB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99" y="2787519"/>
            <a:ext cx="3946297" cy="394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0074E5C-2663-449D-BD93-975EEA75405B}"/>
              </a:ext>
            </a:extLst>
          </p:cNvPr>
          <p:cNvSpPr txBox="1"/>
          <p:nvPr/>
        </p:nvSpPr>
        <p:spPr>
          <a:xfrm>
            <a:off x="4619199" y="1827386"/>
            <a:ext cx="4000717" cy="9541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Особняк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Рябушинского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жилой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стиле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модерна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построенный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1900 — 1903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архитектора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Федора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Шехтеля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Ныне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музей-квартира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М.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Горького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0C9448E8-2342-4594-86A7-087ABCEF2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36" y="194495"/>
            <a:ext cx="1431764" cy="143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. С. Малевич. Корова и скрипка. 1913. Государственный Русский музей">
            <a:extLst>
              <a:ext uri="{FF2B5EF4-FFF2-40B4-BE49-F238E27FC236}">
                <a16:creationId xmlns:a16="http://schemas.microsoft.com/office/drawing/2014/main" id="{97FE6F90-1D18-4D5B-8729-18F6ABD5E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550" y="86730"/>
            <a:ext cx="3384048" cy="668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31D3B336-9C5B-45FE-93E2-59F1D475C455}"/>
              </a:ext>
            </a:extLst>
          </p:cNvPr>
          <p:cNvSpPr txBox="1"/>
          <p:nvPr/>
        </p:nvSpPr>
        <p:spPr>
          <a:xfrm>
            <a:off x="8283450" y="206321"/>
            <a:ext cx="1579206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К. С. Малевич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E0AE6B52-16C6-4578-BA1D-FACE45CC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99" y="4089049"/>
            <a:ext cx="4270727" cy="266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DFDDDA-79B8-4BBE-A491-DECB23782730}"/>
              </a:ext>
            </a:extLst>
          </p:cNvPr>
          <p:cNvSpPr txBox="1"/>
          <p:nvPr/>
        </p:nvSpPr>
        <p:spPr>
          <a:xfrm>
            <a:off x="157999" y="3321378"/>
            <a:ext cx="4270727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И.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Ленина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2-м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съезде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Советов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В. А.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Серов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1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ECB61-4AAB-49FF-89C5-F73A9AC3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837"/>
            <a:ext cx="10515600" cy="1325563"/>
          </a:xfrm>
        </p:spPr>
        <p:txBody>
          <a:bodyPr>
            <a:normAutofit/>
          </a:bodyPr>
          <a:lstStyle/>
          <a:p>
            <a:r>
              <a:rPr lang="ru-RU" sz="3700" dirty="0">
                <a:latin typeface="Arial Black" panose="020B0A04020102020204" pitchFamily="34" charset="0"/>
              </a:rPr>
              <a:t>Акмеисты</a:t>
            </a:r>
            <a:endParaRPr lang="cs-CZ" sz="3700" dirty="0">
              <a:latin typeface="Arial Black" panose="020B0A040201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B2C5381-4128-4F13-822D-1EA97A4E5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93" y="2939417"/>
            <a:ext cx="2199627" cy="17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775E71C-140F-4EAF-B2FA-88D94E11B24D}"/>
              </a:ext>
            </a:extLst>
          </p:cNvPr>
          <p:cNvSpPr txBox="1"/>
          <p:nvPr/>
        </p:nvSpPr>
        <p:spPr>
          <a:xfrm>
            <a:off x="2500246" y="4750178"/>
            <a:ext cx="26530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Анна Ахматова (Горенко) 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6437543-4389-4C90-A6A8-F5F871E56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06" y="1791918"/>
            <a:ext cx="1847132" cy="246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66A778D-C7D7-4420-BF06-D0ED76F1BAE6}"/>
              </a:ext>
            </a:extLst>
          </p:cNvPr>
          <p:cNvSpPr txBox="1"/>
          <p:nvPr/>
        </p:nvSpPr>
        <p:spPr>
          <a:xfrm>
            <a:off x="590727" y="4343138"/>
            <a:ext cx="19532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Николай Гумилев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DA03D837-0B65-418B-A842-6540446E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634" y="1786458"/>
            <a:ext cx="1707324" cy="249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56591A4-8D55-44E9-8276-EAAFBA7668C9}"/>
              </a:ext>
            </a:extLst>
          </p:cNvPr>
          <p:cNvSpPr txBox="1"/>
          <p:nvPr/>
        </p:nvSpPr>
        <p:spPr>
          <a:xfrm>
            <a:off x="9648065" y="4343138"/>
            <a:ext cx="22051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Сергей Городецкий 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63963398-55C8-4355-AADE-CA8C7A367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27" y="3616013"/>
            <a:ext cx="2069907" cy="274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DEC5987-724B-4E97-9D51-3EA7F50E5F2E}"/>
              </a:ext>
            </a:extLst>
          </p:cNvPr>
          <p:cNvSpPr txBox="1"/>
          <p:nvPr/>
        </p:nvSpPr>
        <p:spPr>
          <a:xfrm>
            <a:off x="5347360" y="3185357"/>
            <a:ext cx="20185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Георгий Иванов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6" name="Picture 10">
            <a:extLst>
              <a:ext uri="{FF2B5EF4-FFF2-40B4-BE49-F238E27FC236}">
                <a16:creationId xmlns:a16="http://schemas.microsoft.com/office/drawing/2014/main" id="{48C0C8A8-6A2D-4E77-BFFC-3199EB32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58" y="2939417"/>
            <a:ext cx="1956052" cy="23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F8F8F00E-E1F9-4036-8902-E52C27793B68}"/>
              </a:ext>
            </a:extLst>
          </p:cNvPr>
          <p:cNvSpPr txBox="1"/>
          <p:nvPr/>
        </p:nvSpPr>
        <p:spPr>
          <a:xfrm>
            <a:off x="7552347" y="5358423"/>
            <a:ext cx="2403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Осип Мандельштам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394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9E20D-EBD7-486B-A99C-5A0EF67D4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7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Футуризм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E07DBA-2C8A-4523-A58E-F2FE92B14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565" y="1568931"/>
            <a:ext cx="5562600" cy="1659461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вангардистское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течение в европейском </a:t>
            </a:r>
            <a:b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русском искусстве начала 20 века, отрицавшее художественное и нравственное наследие, проповедовавшее разрушение форм и условностей искусства ради слияния его </a:t>
            </a:r>
            <a:b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ускоренным жизненным процессом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C3BF7A5-B404-4ADE-BD4D-D9A051E78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84" y="540915"/>
            <a:ext cx="4591051" cy="306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3EA3494-1247-4D21-915F-C57FF6478EA2}"/>
              </a:ext>
            </a:extLst>
          </p:cNvPr>
          <p:cNvSpPr txBox="1"/>
          <p:nvPr/>
        </p:nvSpPr>
        <p:spPr>
          <a:xfrm>
            <a:off x="6398165" y="621083"/>
            <a:ext cx="1225421" cy="28017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Давид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Бурлюк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37B0B3FA-988B-4545-B53D-CB7DAD8F7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" y="3358731"/>
            <a:ext cx="3087083" cy="322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5C338D5-35BD-4558-80A5-9D3273A92B01}"/>
              </a:ext>
            </a:extLst>
          </p:cNvPr>
          <p:cNvSpPr txBox="1"/>
          <p:nvPr/>
        </p:nvSpPr>
        <p:spPr>
          <a:xfrm>
            <a:off x="4537513" y="4094124"/>
            <a:ext cx="7079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1910 г. появляется сборник «Садок судей».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Бурлюк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Хлебников, Каменский, потом Маяковский, 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рученых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образовали группу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кубофутуристов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или «Поэтов Гилеи» (Гилея – древнегреческое название территории Таврической губернии, где отец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Бурлюка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управлял имением и куда приезжали поэты этого направления. Существовала также группа эгофутуристов, объединение «Центрифуга».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3DAB2D-A0C5-468F-89CA-829ACE41D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2831" y="6081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5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Знаменитые картины Василия Кандинского">
            <a:extLst>
              <a:ext uri="{FF2B5EF4-FFF2-40B4-BE49-F238E27FC236}">
                <a16:creationId xmlns:a16="http://schemas.microsoft.com/office/drawing/2014/main" id="{EA961B53-2B13-4E3A-BE41-C8948B249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689365"/>
            <a:ext cx="4892094" cy="321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Obsah obrázku interiér, osoba, stojící, muž&#10;&#10;Popis byl vytvořen automaticky">
            <a:extLst>
              <a:ext uri="{FF2B5EF4-FFF2-40B4-BE49-F238E27FC236}">
                <a16:creationId xmlns:a16="http://schemas.microsoft.com/office/drawing/2014/main" id="{6420957E-F117-48FF-8C8A-ED0883AFD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" r="7288" b="1"/>
          <a:stretch/>
        </p:blipFill>
        <p:spPr bwMode="auto">
          <a:xfrm>
            <a:off x="6256866" y="1689365"/>
            <a:ext cx="5291667" cy="327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606D491-6628-4113-AE1F-65AC53263ACF}"/>
              </a:ext>
            </a:extLst>
          </p:cNvPr>
          <p:cNvSpPr txBox="1"/>
          <p:nvPr/>
        </p:nvSpPr>
        <p:spPr>
          <a:xfrm>
            <a:off x="643467" y="5168635"/>
            <a:ext cx="8239276" cy="929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Футуристы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связаны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группами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авангардных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художников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A1A8E59-0E24-4C97-A99A-59236D2071FD}"/>
              </a:ext>
            </a:extLst>
          </p:cNvPr>
          <p:cNvSpPr txBox="1"/>
          <p:nvPr/>
        </p:nvSpPr>
        <p:spPr>
          <a:xfrm>
            <a:off x="7127796" y="1313580"/>
            <a:ext cx="3754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Чёрный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квадрат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r>
              <a:rPr lang="cs-CZ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К. </a:t>
            </a:r>
            <a:r>
              <a:rPr lang="en-US" sz="20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Малевич</a:t>
            </a: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B3378E1-18D3-4978-BB89-3076E1522021}"/>
              </a:ext>
            </a:extLst>
          </p:cNvPr>
          <p:cNvSpPr txBox="1"/>
          <p:nvPr/>
        </p:nvSpPr>
        <p:spPr>
          <a:xfrm>
            <a:off x="1112954" y="1282802"/>
            <a:ext cx="3953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Композиция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VI», В.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Кандинский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9B3EAE-3A28-4DE4-AF62-C1A2D930D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785" y="230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F92D3F-1AFD-4C45-B608-4827EE0AA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6722" y="867746"/>
            <a:ext cx="4884576" cy="155821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Футуристы поставили человека в центр мира, воспевали пользу, а не тайну, отказывались от недосказанности, туманности, завуалированности, мистицизма, присущих символизму. 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80AA205-F0C1-4069-94A7-ADC10FAF1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6" y="242596"/>
            <a:ext cx="6243093" cy="633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173F12-A702-4ECD-92F3-AF04317F96EC}"/>
              </a:ext>
            </a:extLst>
          </p:cNvPr>
          <p:cNvSpPr txBox="1"/>
          <p:nvPr/>
        </p:nvSpPr>
        <p:spPr>
          <a:xfrm>
            <a:off x="6666722" y="3863074"/>
            <a:ext cx="50805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Футуристы противопоставили всему обществу свои радикальные взгляды, тезису «искусство ради искусства» - лозунг «искусство для масс», провозгласили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антиэстетизм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259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E45EE-9F57-4000-8CF3-ECA0C1433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7919"/>
            <a:ext cx="10515600" cy="2289176"/>
          </a:xfrm>
        </p:spPr>
        <p:txBody>
          <a:bodyPr>
            <a:normAutofit fontScale="92500" lnSpcReduction="20000"/>
          </a:bodyPr>
          <a:lstStyle/>
          <a:p>
            <a:pPr lvl="0" algn="just">
              <a:buFont typeface="Wingdings" panose="05000000000000000000" pitchFamily="2" charset="2"/>
              <a:buChar char="§"/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Один из центральных эстетических образов футуристов – образ города. Одни футуристы создавали систему художественных ценностей, основываясь на достижениях урбанистической цивилизации (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Шершневич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Северянин). Для них город выступает как выражение сущности жизни, современной культуры 20 века. Но большинство русских футуристов относились к городу резко отрицательно, видели в городе «адскую сущность», где человек не только оглушен бездушной «новой техникой», но и раздавлен темной бездушной силой (Маяковский «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Адище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города»).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футуристов современный мир – это движение, устремленность в будущее. Идти </a:t>
            </a:r>
            <a:br>
              <a:rPr lang="cs-CZ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будущее означало творить его.</a:t>
            </a:r>
            <a:endParaRPr lang="cs-CZ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7D10FFD-8F1A-4560-AED0-72D8EB3C6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929" y="3107095"/>
            <a:ext cx="50085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273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982822-9106-4C55-B1F6-F22A237A9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7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Декларация футуристов – «Пощёчина общественному вкусу»</a:t>
            </a:r>
            <a:r>
              <a:rPr lang="cs-CZ" sz="37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, 1912</a:t>
            </a:r>
            <a:endParaRPr lang="cs-CZ" sz="3700" dirty="0">
              <a:latin typeface="Arial Black" panose="020B0A040201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877813F-64FF-4696-9B0F-A4CC1D670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5287" b="6222"/>
          <a:stretch/>
        </p:blipFill>
        <p:spPr bwMode="auto">
          <a:xfrm>
            <a:off x="739877" y="1775182"/>
            <a:ext cx="7322575" cy="465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14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198F34-0BF5-4071-BA71-499E16474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88" y="847233"/>
            <a:ext cx="5580058" cy="556289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Читающим наше Новое Первое Неожиданное.</a:t>
            </a:r>
            <a:r>
              <a:rPr lang="cs-CZ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Только мы — лицо нашего Времени. Рог времени трубит нами в словесном искусстве. Прошлое тесно. Академия и Пушкин непонятнее </a:t>
            </a:r>
            <a:r>
              <a:rPr lang="ru-RU" sz="1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гиероглифов</a:t>
            </a: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Бросить Пушкина, Достоевского, Толстого и проч. и проч. </a:t>
            </a:r>
            <a:br>
              <a:rPr lang="cs-CZ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Парохода</a:t>
            </a:r>
            <a:r>
              <a:rPr lang="cs-CZ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современности.</a:t>
            </a:r>
            <a:endParaRPr lang="cs-CZ" sz="1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не забудет своей первой любви, не узнает последней.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же, доверчивый, обратит последнюю Любовь к парфюмерному блуду Бальмонта? В ней ли отражение мужественной души сегодняшнего дня? Кто же, трусливый, устрашится стащить бумажные латы с черного фрака воина Брюсова? Или на них зори неведомых красот? Вымойте ваши руки, прикасавшиеся к грязной слизи книг, написанных этими бесчисленными Леонидами Андреевыми.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Всем этим Максимам Горьким, Куприным, Блокам, Соллогубам, Ремизовым, Аверченкам, Черным, Кузьминым, Буниным и проч. и проч. — нужна лишь дача на реке. Такую награду дает судьба портным.</a:t>
            </a:r>
            <a:r>
              <a:rPr lang="cs-CZ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высоты небоскребов мы взираем на их ничтожество!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68BFFA-3ECC-4C4E-A740-223243A43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85"/>
          <a:stretch/>
        </p:blipFill>
        <p:spPr bwMode="auto">
          <a:xfrm>
            <a:off x="6189155" y="10"/>
            <a:ext cx="60028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698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84385F-3255-44FB-8963-C5D429DAD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86" y="675252"/>
            <a:ext cx="11086523" cy="1741378"/>
          </a:xfr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сосредоточились на формальных экспериментах (Хлебников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мечта о рождении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сверхискусства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способность преобразовать мир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обосновывали творчество законами физики, математики, филологии. Хлебников пытался составить новый универсальный язык для мира, Малевич проектировал города-спутники. Татлин проектировал крылья для человека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48298C9-7FB3-433C-A8FF-2610ABA76C7B}"/>
              </a:ext>
            </a:extLst>
          </p:cNvPr>
          <p:cNvSpPr txBox="1"/>
          <p:nvPr/>
        </p:nvSpPr>
        <p:spPr>
          <a:xfrm>
            <a:off x="6477652" y="3164982"/>
            <a:ext cx="51256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Wingdings" panose="05000000000000000000" pitchFamily="2" charset="2"/>
              <a:buChar char="§"/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поэт воспринимался как бунтарь, революционер, творец новой реальности.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отрицались всякие традиции, наследие прошлого, разрушались старые нормы.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своих выступлениях стремились к эпатажу публики: оптимальной реакцией для них была не похвала или сочувствие, а неприятие, протест. Такую реакцию они намеренно провоцировали</a:t>
            </a: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3DEE16A-D427-4F4B-AE82-06F89D712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1" r="3983"/>
          <a:stretch/>
        </p:blipFill>
        <p:spPr bwMode="auto">
          <a:xfrm>
            <a:off x="454090" y="2607065"/>
            <a:ext cx="5260259" cy="36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64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9AE581-4B3D-4EAF-978A-6D90B9C9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95" y="383602"/>
            <a:ext cx="11607245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Прогулка</a:t>
            </a:r>
            <a:r>
              <a:rPr lang="en-US" sz="3700" b="1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700" b="1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футуристов</a:t>
            </a:r>
            <a:r>
              <a:rPr lang="en-US" sz="3700" b="1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700" b="1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по</a:t>
            </a:r>
            <a:r>
              <a:rPr lang="cs-CZ" sz="3700" b="1" dirty="0">
                <a:latin typeface="Arial Black" panose="020B0A04020102020204" pitchFamily="34" charset="0"/>
              </a:rPr>
              <a:t>  </a:t>
            </a:r>
            <a:r>
              <a:rPr lang="en-US" sz="3700" b="1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Кузнецкому</a:t>
            </a:r>
            <a:r>
              <a:rPr lang="en-US" sz="3700" b="1" kern="12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n-US" sz="3700" b="1" kern="1200" dirty="0" err="1">
                <a:solidFill>
                  <a:schemeClr val="tx1"/>
                </a:solidFill>
                <a:latin typeface="Arial Black" panose="020B0A04020102020204" pitchFamily="34" charset="0"/>
              </a:rPr>
              <a:t>мосту</a:t>
            </a:r>
            <a:endParaRPr lang="en-US" sz="3700" b="1" kern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883E926-96FF-4174-9867-5210ADA42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8"/>
          <a:stretch/>
        </p:blipFill>
        <p:spPr bwMode="auto">
          <a:xfrm>
            <a:off x="198741" y="2457101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6BC631-5A8F-47DD-8916-D0A547A77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r="3" b="3"/>
          <a:stretch/>
        </p:blipFill>
        <p:spPr bwMode="auto">
          <a:xfrm>
            <a:off x="6189936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81F752-C4FE-4BD8-B248-A237D7509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160" y="83034"/>
            <a:ext cx="487363" cy="48736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80189A0-B218-4CA0-AED3-8AE0B0B5AF9B}"/>
              </a:ext>
            </a:extLst>
          </p:cNvPr>
          <p:cNvSpPr txBox="1"/>
          <p:nvPr/>
        </p:nvSpPr>
        <p:spPr>
          <a:xfrm rot="2338384">
            <a:off x="10041933" y="755387"/>
            <a:ext cx="1999233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  <a:latin typeface="Arial Narrow" panose="020B0606020202030204" pitchFamily="34" charset="0"/>
              </a:rPr>
              <a:t>эпатажные</a:t>
            </a:r>
            <a:r>
              <a:rPr lang="cs-CZ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rial Narrow" panose="020B0606020202030204" pitchFamily="34" charset="0"/>
              </a:rPr>
              <a:t>выходки</a:t>
            </a:r>
            <a:endParaRPr lang="cs-CZ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23504DA-9EB3-411F-9A81-ABAC8C6EBC19}"/>
              </a:ext>
            </a:extLst>
          </p:cNvPr>
          <p:cNvSpPr txBox="1"/>
          <p:nvPr/>
        </p:nvSpPr>
        <p:spPr>
          <a:xfrm rot="20132764">
            <a:off x="4872506" y="2302484"/>
            <a:ext cx="1966919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cs-CZ" sz="3600" dirty="0" err="1">
                <a:solidFill>
                  <a:schemeClr val="bg1"/>
                </a:solidFill>
                <a:latin typeface="Arial Narrow" panose="020B0606020202030204" pitchFamily="34" charset="0"/>
              </a:rPr>
              <a:t>хулиганы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E7237C-DE86-475E-B124-48EC66FEA0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99044" y="63357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3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D6F8B-4D5F-4607-9EEE-6EE6D3BF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5695852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dirty="0" err="1">
                <a:effectLst/>
                <a:latin typeface="Arial Black" panose="020B0A04020102020204" pitchFamily="34" charset="0"/>
              </a:rPr>
              <a:t>Новокрестьянские</a:t>
            </a:r>
            <a:r>
              <a:rPr lang="en-US" sz="3700" b="1" dirty="0">
                <a:effectLst/>
                <a:latin typeface="Arial Black" panose="020B0A04020102020204" pitchFamily="34" charset="0"/>
              </a:rPr>
              <a:t> </a:t>
            </a:r>
            <a:r>
              <a:rPr lang="en-US" sz="3700" b="1" dirty="0" err="1">
                <a:effectLst/>
                <a:latin typeface="Arial Black" panose="020B0A04020102020204" pitchFamily="34" charset="0"/>
              </a:rPr>
              <a:t>поэты</a:t>
            </a:r>
            <a:endParaRPr lang="en-US" sz="3700" dirty="0">
              <a:latin typeface="Arial Black" panose="020B0A04020102020204" pitchFamily="34" charset="0"/>
            </a:endParaRP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E18CE490-1569-4C64-AD66-405A9BF47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1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CA85910-1816-4052-83C9-635345847ADE}"/>
              </a:ext>
            </a:extLst>
          </p:cNvPr>
          <p:cNvSpPr txBox="1"/>
          <p:nvPr/>
        </p:nvSpPr>
        <p:spPr>
          <a:xfrm>
            <a:off x="8727156" y="4028153"/>
            <a:ext cx="313054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Есенин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Сергей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Клюев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Клычков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Сергей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Орешин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Петр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Ширяевец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8832ADF-88FA-4458-9681-5AB7E6136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331" y="144254"/>
            <a:ext cx="487363" cy="48736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F18741-704E-4DCE-BA99-AEE174BBA3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6241" y="43716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8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4FA6BA66-6C71-4FE3-8ABD-A6147C4A4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692" y="169657"/>
            <a:ext cx="4023398" cy="347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657F10-42E5-4D5B-A639-2706C8F28037}"/>
              </a:ext>
            </a:extLst>
          </p:cNvPr>
          <p:cNvSpPr txBox="1"/>
          <p:nvPr/>
        </p:nvSpPr>
        <p:spPr>
          <a:xfrm>
            <a:off x="10708483" y="3276565"/>
            <a:ext cx="1235302" cy="3077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М.А.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Врубель</a:t>
            </a: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09430523-FC95-40DB-BEB3-5C8F6899A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40" y="639741"/>
            <a:ext cx="2242170" cy="278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88FFB2-9E9E-481C-9C52-1137493B9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5952" y="2907007"/>
            <a:ext cx="487363" cy="4873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B69668D-B966-4F40-8CAE-4127415E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92" y="3839889"/>
            <a:ext cx="3485234" cy="26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73C2CA2-144E-47FA-A6AD-223A358B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802" y="3856339"/>
            <a:ext cx="4000493" cy="26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057DF9E-DF59-4F2F-9DD6-8C367120A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4" y="169657"/>
            <a:ext cx="4220493" cy="644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1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4CB6DD-534A-463B-9A58-3700A7D06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700" b="1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Основные</a:t>
            </a:r>
            <a:r>
              <a:rPr lang="cs-CZ" sz="37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cs-CZ" sz="3700" b="1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черты</a:t>
            </a:r>
            <a:r>
              <a:rPr lang="cs-CZ" sz="37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cs-CZ" sz="3700" b="1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новокрестьянской</a:t>
            </a:r>
            <a:r>
              <a:rPr lang="cs-CZ" sz="37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cs-CZ" sz="3700" b="1" dirty="0" err="1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поэзии</a:t>
            </a:r>
            <a:r>
              <a:rPr lang="cs-CZ" sz="37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:</a:t>
            </a:r>
            <a:endParaRPr lang="cs-CZ" sz="3700" b="1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3B79A8-293F-4DE6-B963-9417A02B0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440"/>
              </a:spcBef>
              <a:spcAft>
                <a:spcPts val="1440"/>
              </a:spcAft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любовь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 “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малой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Родине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>
              <a:spcBef>
                <a:spcPts val="1440"/>
              </a:spcBef>
              <a:spcAft>
                <a:spcPts val="1440"/>
              </a:spcAft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следование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вековым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народным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обычаям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нравственным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традициям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ts val="1440"/>
              </a:spcBef>
              <a:spcAft>
                <a:spcPts val="1440"/>
              </a:spcAft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религиозной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символики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христианских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мотивов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языческих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верований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ts val="1440"/>
              </a:spcBef>
              <a:spcAft>
                <a:spcPts val="1440"/>
              </a:spcAft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обращение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фольклорным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сюжетам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образам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поэтический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обиход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народных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песен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частушек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Bef>
                <a:spcPts val="1440"/>
              </a:spcBef>
              <a:spcAft>
                <a:spcPts val="1440"/>
              </a:spcAft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отрицание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порочной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городской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сопротивление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машин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cs-CZ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железа</a:t>
            </a:r>
            <a:r>
              <a:rPr lang="cs-C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2933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FABCF3-F4B2-49C7-977E-487085DAD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570" y="446452"/>
            <a:ext cx="4153767" cy="1667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i="0" kern="1200" dirty="0" err="1">
                <a:solidFill>
                  <a:schemeClr val="tx1"/>
                </a:soli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Имажинизм</a:t>
            </a:r>
            <a:endParaRPr lang="en-US" sz="3700" kern="12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есенин имажинист">
            <a:extLst>
              <a:ext uri="{FF2B5EF4-FFF2-40B4-BE49-F238E27FC236}">
                <a16:creationId xmlns:a16="http://schemas.microsoft.com/office/drawing/2014/main" id="{E765B346-16FB-45DC-B293-21B9076B3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3660"/>
          <a:stretch/>
        </p:blipFill>
        <p:spPr bwMode="auto">
          <a:xfrm>
            <a:off x="605064" y="920401"/>
            <a:ext cx="5490936" cy="51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92E0766-0067-4AED-99DB-31A2048AC8C0}"/>
              </a:ext>
            </a:extLst>
          </p:cNvPr>
          <p:cNvSpPr txBox="1"/>
          <p:nvPr/>
        </p:nvSpPr>
        <p:spPr>
          <a:xfrm>
            <a:off x="6399275" y="2153861"/>
            <a:ext cx="4662015" cy="1667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Имажинизм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и </a:t>
            </a:r>
            <a:r>
              <a:rPr lang="en-US" sz="20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image –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литературно-художественное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возникшее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первые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послереволюционные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литературной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футуризма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A71616B-9F54-4794-9910-FB97BE50F17F}"/>
              </a:ext>
            </a:extLst>
          </p:cNvPr>
          <p:cNvSpPr txBox="1"/>
          <p:nvPr/>
        </p:nvSpPr>
        <p:spPr>
          <a:xfrm>
            <a:off x="6273282" y="5614670"/>
            <a:ext cx="350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  <a:hlinkClick r:id="rId3"/>
              </a:rPr>
              <a:t>О поэтическом течении:</a:t>
            </a:r>
            <a:endParaRPr lang="ru-RU" b="1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br>
              <a:rPr lang="ru-RU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1222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BE964-5687-4817-9175-F1B3B67D4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7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Основные знаки имажинизма</a:t>
            </a:r>
            <a:endParaRPr lang="cs-CZ" sz="37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AB834F-A0B5-4D3C-97B3-DCE12006E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главенство </a:t>
            </a:r>
            <a:r>
              <a:rPr lang="cs-CZ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образа как такового</a:t>
            </a:r>
            <a:r>
              <a:rPr lang="cs-CZ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cs-CZ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 – максимально общая категория, подменяющая собой оценочное понятие художественности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поэтическое творчество есть процесс развития языка через метафору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эпитет есть сумма метафор, сравнений и противостояний какого-либо предмета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поэтическое содержание есть эволюция образа и эпитета как самого примитивного образа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текст, имеющий определённое связное содержание, не может быть отнесён к области поэзии, так как выполняет скорее идеологическую функцию; стихотворение же должно представлять собой </a:t>
            </a:r>
            <a:r>
              <a:rPr lang="cs-CZ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образов</a:t>
            </a:r>
            <a:r>
              <a:rPr lang="cs-CZ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одинаково читаться с начала и с конца.</a:t>
            </a:r>
            <a:endParaRPr lang="cs-CZ" sz="2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cs-CZ" sz="2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000000"/>
              </a:solidFill>
              <a:effectLst/>
              <a:latin typeface="Arial, Helvetica, sans-serif"/>
            </a:endParaRPr>
          </a:p>
          <a:p>
            <a:pPr marL="0" indent="0" algn="just">
              <a:buNone/>
            </a:pPr>
            <a:r>
              <a:rPr lang="ru-RU" sz="2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Имажинизм был последней нашумевшей школой в русской поэзии ХХ века. Это направление было создано через два года после революции, но по всей своей содержательной направленности ничего общего с революцией не имело.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7609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FE9BAF6-71A3-466B-95D8-5FB219B5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13" y="124121"/>
            <a:ext cx="10624574" cy="660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84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43CC6-0BE1-4228-9DBE-5BABB13A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16959" cy="1325563"/>
          </a:xfrm>
        </p:spPr>
        <p:txBody>
          <a:bodyPr>
            <a:normAutofit/>
          </a:bodyPr>
          <a:lstStyle/>
          <a:p>
            <a:r>
              <a:rPr lang="ru-RU" sz="32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Исторические события </a:t>
            </a:r>
            <a:br>
              <a:rPr lang="cs-CZ" sz="32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</a:br>
            <a:r>
              <a:rPr lang="ru-RU" sz="320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в Росси начала 20 века</a:t>
            </a:r>
            <a:endParaRPr lang="cs-CZ" sz="66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0E926E-E68F-4351-8B72-57875E228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532985" cy="45191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бщественные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внелитературные измен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ния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Поражение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Русско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Японской войне 1904-1905 годов.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Революция 1905 года, Кровавое воскресенье.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Первая мировая война 1914 – 1918 года (бездействие верховной власти, изнуренность, удар по экономике страны, истощение страны и власти, безвластие ускоряет революцию).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Февральская революция 1917 года.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Октябрьская революция 1917 года.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Гражданская война.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C7045D-583A-4788-8251-39B879D10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428" y="269404"/>
            <a:ext cx="487363" cy="48736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BE8418E-EDA3-414F-992B-3EF138767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672" y="3861102"/>
            <a:ext cx="3973965" cy="281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D01EACC-16FE-429A-8D64-60F741FF0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672" y="269404"/>
            <a:ext cx="39782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9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70627D-FEC0-4A8B-98B0-509F8FA6A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Внутриполитическая обстановка</a:t>
            </a:r>
            <a:endParaRPr lang="cs-CZ" sz="32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B3DF9C-29AF-48B5-8152-61CB1E36B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93836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Кризис в экономике, обусловленный неудачей реформы 1861 года →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Появление марксизма, делавшего ставку на развитие промышленности и новый класс – пролетариат, свободный от собственности, готовый на все, объединенный коллективным трудом и борьбой за равенство, свободу, справедливость. В политике это – отказ от народничества (просвещение народа) и террора и переход к организованной борьбе масс вплоть до свержения строя и установки диктатуры пролетариата.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литературе появляется герой Человек, хозяин земли, революционер (недаром у Горького любимые герои – Василий Буслаев и библейский Иов, бросивший вызов Богу). Горький считал, что революционная деятельность по перестройке мира преобразует и обогащает внутренний мир человека («Мать» - любовь к сыну-революционеру вырастает до любви ко всем бесправным и угнетенным).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 основные политические силы: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защитники монархизма;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сторонники буржуазных реформ;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идеологи пролетарской революции.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06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BE116E-BCCF-40FC-AB66-C962310C7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4574" cy="47423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Этим силам соответствовали и пути перестройки существующего порядка: «сверху», средствами «самых исключительных законов», приводящих «к такому социальному перевороту, к такому перемещению всех ценностей…, какого еще не видела история» (Столыпин П.А.), и «снизу», путем «ожесточенной, кипучей войны классов, которая называется революцией» (В.И. Ленин). Средствами первого пути были, например, манифест 17 октября 1905 года, учреждение Думы. Средствами второго – теоретическая подготовка революции и террор.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5436104-8CB0-41D4-A5DA-80A35C2F9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60" y="270939"/>
            <a:ext cx="5976923" cy="631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6ED2449-E593-4643-8A97-044E5148BD5A}"/>
              </a:ext>
            </a:extLst>
          </p:cNvPr>
          <p:cNvSpPr txBox="1"/>
          <p:nvPr/>
        </p:nvSpPr>
        <p:spPr>
          <a:xfrm>
            <a:off x="5563943" y="6140245"/>
            <a:ext cx="1284726" cy="3385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В.И. Ленин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80495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BFACA-9BF1-4287-96A0-82B9E2AA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69" y="351219"/>
            <a:ext cx="7177266" cy="132556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Научные открытия и их влияние на общественное сознание</a:t>
            </a:r>
            <a:endParaRPr lang="cs-CZ" sz="66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9FEEF6-2DF1-42B9-96FA-B16FBE8DE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35" y="1748285"/>
            <a:ext cx="4610878" cy="17320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Естественно-научные открытия в области физики и математики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беспроволочная связь, рентгеновские лучи, открытие массы электрона, феномен радиации, квантовая теория, в том числе теория относительности А. Эйнштейна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EA7BEC-69C1-402C-A05C-E13EE8EBD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869" y="71786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A0C969-D29B-4D55-8119-EC46DFB24B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4999" y="6019418"/>
            <a:ext cx="487363" cy="487363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6D69B73-48AD-416E-9980-7AC6178C5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590" y="637726"/>
            <a:ext cx="4070805" cy="585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Řečová bublina: obdélníkový bublinový popisek se zakulacenými rohy 10">
            <a:extLst>
              <a:ext uri="{FF2B5EF4-FFF2-40B4-BE49-F238E27FC236}">
                <a16:creationId xmlns:a16="http://schemas.microsoft.com/office/drawing/2014/main" id="{E502C078-161E-45F8-9988-81E44FCD0630}"/>
              </a:ext>
            </a:extLst>
          </p:cNvPr>
          <p:cNvSpPr/>
          <p:nvPr/>
        </p:nvSpPr>
        <p:spPr>
          <a:xfrm flipV="1">
            <a:off x="9898883" y="4341034"/>
            <a:ext cx="2170221" cy="1114685"/>
          </a:xfrm>
          <a:prstGeom prst="wedgeRoundRectCallout">
            <a:avLst>
              <a:gd name="adj1" fmla="val -53078"/>
              <a:gd name="adj2" fmla="val 84264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3328A64-F601-46D7-A3AD-747FE4E4ACF7}"/>
              </a:ext>
            </a:extLst>
          </p:cNvPr>
          <p:cNvSpPr txBox="1"/>
          <p:nvPr/>
        </p:nvSpPr>
        <p:spPr>
          <a:xfrm>
            <a:off x="9898883" y="4808843"/>
            <a:ext cx="27556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effectLst/>
                <a:latin typeface="Arial" panose="020B0604020202020204" pitchFamily="34" charset="0"/>
              </a:rPr>
              <a:t>«Материя исчезла»</a:t>
            </a:r>
            <a:endParaRPr lang="cs-CZ" sz="1600" b="1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A2077F7D-BB39-48DF-91AB-F1B62854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605" y="3651921"/>
            <a:ext cx="4375597" cy="29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Řečová bublina: obdélníkový bublinový popisek se zakulacenými rohy 19">
            <a:extLst>
              <a:ext uri="{FF2B5EF4-FFF2-40B4-BE49-F238E27FC236}">
                <a16:creationId xmlns:a16="http://schemas.microsoft.com/office/drawing/2014/main" id="{59C0C192-3889-413E-B155-6131A9D91833}"/>
              </a:ext>
            </a:extLst>
          </p:cNvPr>
          <p:cNvSpPr/>
          <p:nvPr/>
        </p:nvSpPr>
        <p:spPr>
          <a:xfrm flipV="1">
            <a:off x="2975487" y="4285172"/>
            <a:ext cx="2170221" cy="1114685"/>
          </a:xfrm>
          <a:prstGeom prst="wedgeRoundRectCallout">
            <a:avLst>
              <a:gd name="adj1" fmla="val -76295"/>
              <a:gd name="adj2" fmla="val -41295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EF30318-9817-4F09-B183-3A8EEB28EE25}"/>
              </a:ext>
            </a:extLst>
          </p:cNvPr>
          <p:cNvSpPr txBox="1"/>
          <p:nvPr/>
        </p:nvSpPr>
        <p:spPr>
          <a:xfrm>
            <a:off x="3345579" y="4657848"/>
            <a:ext cx="1800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Бог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умер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5252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4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41F62-01ED-4147-A684-7B229C68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Развитие философской мысли</a:t>
            </a:r>
            <a:endParaRPr lang="cs-CZ" sz="3200" dirty="0">
              <a:latin typeface="Arial Black" panose="020B0A040201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CEB790-DFB0-4D3D-ADFD-1CE0DDEEA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39669" cy="4240878"/>
          </a:xfrm>
        </p:spPr>
        <p:txBody>
          <a:bodyPr>
            <a:normAutofit/>
          </a:bodyPr>
          <a:lstStyle/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Неудовлетворенность рационально-позитивистскими основами жизни (как капитализма с его культом материальных ценностей, так и социализма с жестокой борьбой, идеей коллективизма и обесценивания личности) → поиск иррациональных объяснений, тяга к мистицизму.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None/>
            </a:pP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Характеристика переломной эпохи звучит в работах В. Соловьева, Д. Мережковского, Л. Толстого.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57C43D-F3AF-4645-B975-EC6935092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9" t="15197" r="28495" b="1935"/>
          <a:stretch/>
        </p:blipFill>
        <p:spPr bwMode="auto">
          <a:xfrm>
            <a:off x="5338472" y="3829064"/>
            <a:ext cx="1920034" cy="262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45D821F-2B4E-4228-AC1E-6B45611F0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7" r="22390"/>
          <a:stretch/>
        </p:blipFill>
        <p:spPr bwMode="auto">
          <a:xfrm>
            <a:off x="7462179" y="3833835"/>
            <a:ext cx="2008392" cy="259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8C731CC-B336-4DE2-AD13-630C0E1F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6474" y="3843612"/>
            <a:ext cx="2008392" cy="260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130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E676617-86A2-473B-A7DB-5EC666749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9" t="15197" r="28495" b="1935"/>
          <a:stretch/>
        </p:blipFill>
        <p:spPr bwMode="auto">
          <a:xfrm>
            <a:off x="449920" y="582010"/>
            <a:ext cx="2620178" cy="358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Řečová bublina: obdélníkový bublinový popisek 4">
            <a:extLst>
              <a:ext uri="{FF2B5EF4-FFF2-40B4-BE49-F238E27FC236}">
                <a16:creationId xmlns:a16="http://schemas.microsoft.com/office/drawing/2014/main" id="{4ACF6E97-992C-4D11-9BAE-2D7219D9FEB5}"/>
              </a:ext>
            </a:extLst>
          </p:cNvPr>
          <p:cNvSpPr/>
          <p:nvPr/>
        </p:nvSpPr>
        <p:spPr>
          <a:xfrm rot="5400000">
            <a:off x="3919789" y="-213669"/>
            <a:ext cx="1901819" cy="3899951"/>
          </a:xfrm>
          <a:prstGeom prst="wedgeRectCallout">
            <a:avLst>
              <a:gd name="adj1" fmla="val 19681"/>
              <a:gd name="adj2" fmla="val 65766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0E0D5DB-F13A-4009-85E5-AA273AFDEF3E}"/>
              </a:ext>
            </a:extLst>
          </p:cNvPr>
          <p:cNvSpPr txBox="1"/>
          <p:nvPr/>
        </p:nvSpPr>
        <p:spPr>
          <a:xfrm>
            <a:off x="2920722" y="828365"/>
            <a:ext cx="38999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«Вся прежняя история завершена, на смену ей приходит не следующий период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истории, а нечто совершенно новое – либо время одичания и упадка, либо время нового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варварства; между концом старого и началом нового нет связующих звеньев; конец истории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сошелся с её началом».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4A07BB9-B9F7-4B7D-93C3-980A17FAD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180" y="3614353"/>
            <a:ext cx="4585738" cy="30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Řečová bublina: obdélníkový bublinový popisek 7">
            <a:extLst>
              <a:ext uri="{FF2B5EF4-FFF2-40B4-BE49-F238E27FC236}">
                <a16:creationId xmlns:a16="http://schemas.microsoft.com/office/drawing/2014/main" id="{2BFDE38B-3BD6-42DC-AD60-905065A33A6A}"/>
              </a:ext>
            </a:extLst>
          </p:cNvPr>
          <p:cNvSpPr/>
          <p:nvPr/>
        </p:nvSpPr>
        <p:spPr>
          <a:xfrm>
            <a:off x="7335180" y="1155267"/>
            <a:ext cx="4525079" cy="2136971"/>
          </a:xfrm>
          <a:prstGeom prst="wedgeRectCallout">
            <a:avLst>
              <a:gd name="adj1" fmla="val 3335"/>
              <a:gd name="adj2" fmla="val 87415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EF0E176-F48F-49C1-B03B-E181A11A2D09}"/>
              </a:ext>
            </a:extLst>
          </p:cNvPr>
          <p:cNvSpPr txBox="1"/>
          <p:nvPr/>
        </p:nvSpPr>
        <p:spPr>
          <a:xfrm>
            <a:off x="7335176" y="1260913"/>
            <a:ext cx="44383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«Наше время должно определить двумя противоположными чертами – это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время самого крайнего материализма и вместе с тем самых страстных идеальных порывов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духа. Мы присутствуем при великой многозначительной борьбе двух взглядов на жизнь, двух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диаметрально противоположных миросозерцаний.</a:t>
            </a:r>
            <a:r>
              <a:rPr lang="cs-CZ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Последние требования религиозного</a:t>
            </a:r>
            <a:r>
              <a:rPr lang="cs-CZ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чувства сталкиваются с последними выводами опытных знаний».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44D48268-19A6-49E6-B84E-5CAED0703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1137" y="3044515"/>
            <a:ext cx="2735307" cy="35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Řečová bublina: obdélníkový bublinový popisek 11">
            <a:extLst>
              <a:ext uri="{FF2B5EF4-FFF2-40B4-BE49-F238E27FC236}">
                <a16:creationId xmlns:a16="http://schemas.microsoft.com/office/drawing/2014/main" id="{0C48123E-EF0A-4E68-944F-94DD1B5F2E62}"/>
              </a:ext>
            </a:extLst>
          </p:cNvPr>
          <p:cNvSpPr/>
          <p:nvPr/>
        </p:nvSpPr>
        <p:spPr>
          <a:xfrm flipV="1">
            <a:off x="449920" y="4682377"/>
            <a:ext cx="3108223" cy="1815882"/>
          </a:xfrm>
          <a:prstGeom prst="wedgeRectCallout">
            <a:avLst>
              <a:gd name="adj1" fmla="val 74357"/>
              <a:gd name="adj2" fmla="val 36009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4699EA0-3643-40D9-B115-78F46FDC0206}"/>
              </a:ext>
            </a:extLst>
          </p:cNvPr>
          <p:cNvSpPr txBox="1"/>
          <p:nvPr/>
        </p:nvSpPr>
        <p:spPr>
          <a:xfrm>
            <a:off x="492491" y="4682377"/>
            <a:ext cx="28780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«Век и конец века на евангельском языке не означает конца и начала столетия, но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означает конец одного мировоззрения, одной веры, одного способа общения людей».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3277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2450</Words>
  <Application>Microsoft Office PowerPoint</Application>
  <PresentationFormat>Širokoúhlá obrazovka</PresentationFormat>
  <Paragraphs>168</Paragraphs>
  <Slides>33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5" baseType="lpstr">
      <vt:lpstr>Abadi Extra Light</vt:lpstr>
      <vt:lpstr>Arial</vt:lpstr>
      <vt:lpstr>Arial Black</vt:lpstr>
      <vt:lpstr>Arial Narrow</vt:lpstr>
      <vt:lpstr>Arial, Helvetica, sans-serif</vt:lpstr>
      <vt:lpstr>Calibri</vt:lpstr>
      <vt:lpstr>Calibri Light</vt:lpstr>
      <vt:lpstr>Courier New</vt:lpstr>
      <vt:lpstr>Georgia</vt:lpstr>
      <vt:lpstr>Times New Roman</vt:lpstr>
      <vt:lpstr>Wingdings</vt:lpstr>
      <vt:lpstr>Motiv Office</vt:lpstr>
      <vt:lpstr>Символизм Акмеизм Футуризм Новокрестьянские поэты Имажинизм </vt:lpstr>
      <vt:lpstr>Prezentace aplikace PowerPoint</vt:lpstr>
      <vt:lpstr>Prezentace aplikace PowerPoint</vt:lpstr>
      <vt:lpstr>Исторические события  в Росси начала 20 века</vt:lpstr>
      <vt:lpstr>Внутриполитическая обстановка</vt:lpstr>
      <vt:lpstr>Prezentace aplikace PowerPoint</vt:lpstr>
      <vt:lpstr>Научные открытия и их влияние на общественное сознание</vt:lpstr>
      <vt:lpstr>Развитие философской мысли</vt:lpstr>
      <vt:lpstr>Prezentace aplikace PowerPoint</vt:lpstr>
      <vt:lpstr>Характеристика русской литературы рубежа веков</vt:lpstr>
      <vt:lpstr>Модернизм</vt:lpstr>
      <vt:lpstr>Символизм</vt:lpstr>
      <vt:lpstr>Prezentace aplikace PowerPoint</vt:lpstr>
      <vt:lpstr>Prezentace aplikace PowerPoint</vt:lpstr>
      <vt:lpstr>Д. Мережковский </vt:lpstr>
      <vt:lpstr>Prezentace aplikace PowerPoint</vt:lpstr>
      <vt:lpstr>Акмеизм</vt:lpstr>
      <vt:lpstr>Prezentace aplikace PowerPoint</vt:lpstr>
      <vt:lpstr>Prezentace aplikace PowerPoint</vt:lpstr>
      <vt:lpstr>Акмеисты</vt:lpstr>
      <vt:lpstr>Футуризм </vt:lpstr>
      <vt:lpstr>Prezentace aplikace PowerPoint</vt:lpstr>
      <vt:lpstr>Prezentace aplikace PowerPoint</vt:lpstr>
      <vt:lpstr>Prezentace aplikace PowerPoint</vt:lpstr>
      <vt:lpstr>Декларация футуристов – «Пощёчина общественному вкусу», 1912</vt:lpstr>
      <vt:lpstr>Prezentace aplikace PowerPoint</vt:lpstr>
      <vt:lpstr>Prezentace aplikace PowerPoint</vt:lpstr>
      <vt:lpstr>Прогулка футуристов по  Кузнецкому мосту</vt:lpstr>
      <vt:lpstr>Новокрестьянские поэты</vt:lpstr>
      <vt:lpstr>Основные черты новокрестьянской поэзии:</vt:lpstr>
      <vt:lpstr>Имажинизм</vt:lpstr>
      <vt:lpstr>Основные знаки имажинизма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Alexandra Gončarenko</dc:creator>
  <cp:lastModifiedBy>Alexandra Gončarenko</cp:lastModifiedBy>
  <cp:revision>23</cp:revision>
  <dcterms:created xsi:type="dcterms:W3CDTF">2020-10-04T06:06:27Z</dcterms:created>
  <dcterms:modified xsi:type="dcterms:W3CDTF">2021-09-26T21:43:32Z</dcterms:modified>
</cp:coreProperties>
</file>