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7" r:id="rId2"/>
    <p:sldId id="265" r:id="rId3"/>
    <p:sldId id="266" r:id="rId4"/>
    <p:sldId id="267" r:id="rId5"/>
    <p:sldId id="272" r:id="rId6"/>
    <p:sldId id="270" r:id="rId7"/>
    <p:sldId id="271" r:id="rId8"/>
    <p:sldId id="278" r:id="rId9"/>
    <p:sldId id="274" r:id="rId10"/>
    <p:sldId id="275" r:id="rId11"/>
    <p:sldId id="276" r:id="rId12"/>
    <p:sldId id="279" r:id="rId13"/>
    <p:sldId id="273" r:id="rId14"/>
    <p:sldId id="261" r:id="rId15"/>
    <p:sldId id="262" r:id="rId16"/>
    <p:sldId id="257" r:id="rId17"/>
    <p:sldId id="258" r:id="rId18"/>
    <p:sldId id="259" r:id="rId19"/>
    <p:sldId id="263" r:id="rId20"/>
    <p:sldId id="264" r:id="rId21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2" d="100"/>
          <a:sy n="82" d="100"/>
        </p:scale>
        <p:origin x="643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6D95357-4B2D-459F-9185-D5544F5D81B3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cs-CZ"/>
        </a:p>
      </dgm:t>
    </dgm:pt>
    <dgm:pt modelId="{E80CC3DB-F099-47AF-9EF1-7598AF2CF609}">
      <dgm:prSet phldrT="[Text]" custT="1"/>
      <dgm:spPr/>
      <dgm:t>
        <a:bodyPr/>
        <a:lstStyle/>
        <a:p>
          <a:r>
            <a:rPr lang="ru-RU" sz="1800" b="1" dirty="0">
              <a:latin typeface="Arial Black" panose="020B0A04020102020204" pitchFamily="34" charset="0"/>
            </a:rPr>
            <a:t>Пародирование</a:t>
          </a:r>
          <a:r>
            <a:rPr lang="cs-CZ" sz="1800" b="1" dirty="0">
              <a:latin typeface="Arial Black" panose="020B0A04020102020204" pitchFamily="34" charset="0"/>
            </a:rPr>
            <a:t>, </a:t>
          </a:r>
          <a:r>
            <a:rPr lang="ru-RU" sz="1800" b="1" dirty="0">
              <a:latin typeface="Arial Black" panose="020B0A04020102020204" pitchFamily="34" charset="0"/>
            </a:rPr>
            <a:t>чёрный юмор, ирония, сарказм</a:t>
          </a:r>
          <a:r>
            <a:rPr lang="cs-CZ" sz="1800" b="1" dirty="0">
              <a:latin typeface="Arial Black" panose="020B0A04020102020204" pitchFamily="34" charset="0"/>
            </a:rPr>
            <a:t>, </a:t>
          </a:r>
          <a:r>
            <a:rPr lang="ru-RU" sz="1800" b="1" dirty="0">
              <a:latin typeface="Arial Black" panose="020B0A04020102020204" pitchFamily="34" charset="0"/>
            </a:rPr>
            <a:t>самопародирование </a:t>
          </a:r>
          <a:endParaRPr lang="cs-CZ" sz="1800" dirty="0">
            <a:latin typeface="Arial Black" panose="020B0A04020102020204" pitchFamily="34" charset="0"/>
          </a:endParaRPr>
        </a:p>
      </dgm:t>
    </dgm:pt>
    <dgm:pt modelId="{031091D3-2A18-4601-8D6E-60C94FECFFD1}" type="parTrans" cxnId="{5332808D-63B8-45CF-82B8-F5F6654820B5}">
      <dgm:prSet/>
      <dgm:spPr/>
      <dgm:t>
        <a:bodyPr/>
        <a:lstStyle/>
        <a:p>
          <a:endParaRPr lang="cs-CZ"/>
        </a:p>
      </dgm:t>
    </dgm:pt>
    <dgm:pt modelId="{1C330DEC-790E-4F10-B0E6-4DE9FDC36F97}" type="sibTrans" cxnId="{5332808D-63B8-45CF-82B8-F5F6654820B5}">
      <dgm:prSet/>
      <dgm:spPr/>
      <dgm:t>
        <a:bodyPr/>
        <a:lstStyle/>
        <a:p>
          <a:endParaRPr lang="cs-CZ"/>
        </a:p>
      </dgm:t>
    </dgm:pt>
    <dgm:pt modelId="{771FA532-E8BB-4EC9-BE6A-642DA3B07505}">
      <dgm:prSet phldrT="[Text]" custT="1"/>
      <dgm:spPr/>
      <dgm:t>
        <a:bodyPr/>
        <a:lstStyle/>
        <a:p>
          <a:pPr algn="just">
            <a:buNone/>
          </a:pPr>
          <a:r>
            <a:rPr lang="ru-RU" sz="2000" dirty="0">
              <a:latin typeface="Arial" panose="020B0604020202020204" pitchFamily="34" charset="0"/>
              <a:cs typeface="Arial" panose="020B0604020202020204" pitchFamily="34" charset="0"/>
            </a:rPr>
            <a:t>И. </a:t>
          </a:r>
          <a:r>
            <a:rPr lang="ru-RU" sz="2000" dirty="0" err="1">
              <a:latin typeface="Arial" panose="020B0604020202020204" pitchFamily="34" charset="0"/>
              <a:cs typeface="Arial" panose="020B0604020202020204" pitchFamily="34" charset="0"/>
            </a:rPr>
            <a:t>Хассан</a:t>
          </a:r>
          <a:r>
            <a:rPr lang="ru-RU" sz="2000" dirty="0">
              <a:latin typeface="Arial" panose="020B0604020202020204" pitchFamily="34" charset="0"/>
              <a:cs typeface="Arial" panose="020B0604020202020204" pitchFamily="34" charset="0"/>
            </a:rPr>
            <a:t> определил </a:t>
          </a:r>
          <a:r>
            <a:rPr lang="ru-RU" sz="2000" b="1" dirty="0">
              <a:latin typeface="Arial" panose="020B0604020202020204" pitchFamily="34" charset="0"/>
              <a:cs typeface="Arial" panose="020B0604020202020204" pitchFamily="34" charset="0"/>
            </a:rPr>
            <a:t>самопародию</a:t>
          </a:r>
          <a:r>
            <a:rPr lang="ru-RU" sz="2000" dirty="0">
              <a:latin typeface="Arial" panose="020B0604020202020204" pitchFamily="34" charset="0"/>
              <a:cs typeface="Arial" panose="020B0604020202020204" pitchFamily="34" charset="0"/>
            </a:rPr>
            <a:t> как характерное средство, при помощи которого</a:t>
          </a:r>
          <a:r>
            <a:rPr lang="cs-CZ" sz="2000" dirty="0">
              <a:latin typeface="Arial" panose="020B0604020202020204" pitchFamily="34" charset="0"/>
              <a:cs typeface="Arial" panose="020B0604020202020204" pitchFamily="34" charset="0"/>
            </a:rPr>
            <a:t> </a:t>
          </a:r>
          <a:r>
            <a:rPr lang="ru-RU" sz="2000" dirty="0">
              <a:latin typeface="Arial" panose="020B0604020202020204" pitchFamily="34" charset="0"/>
              <a:cs typeface="Arial" panose="020B0604020202020204" pitchFamily="34" charset="0"/>
            </a:rPr>
            <a:t>писатель-постмодернист пытается сражаться с «лживым по своей природе языком», и, будучи «радикальным скептиком», находит феноменальный мир бессмысленным и лишенным всякого основания. Поэтому постмодернист, «предлагая нам имитацию романа его автором, в свою очередь имитирующим роль автора,… пародирует сам себя в акте пародии»</a:t>
          </a:r>
          <a:r>
            <a:rPr lang="cs-CZ" sz="2000" dirty="0">
              <a:latin typeface="Arial" panose="020B0604020202020204" pitchFamily="34" charset="0"/>
              <a:cs typeface="Arial" panose="020B0604020202020204" pitchFamily="34" charset="0"/>
            </a:rPr>
            <a:t>.</a:t>
          </a:r>
        </a:p>
      </dgm:t>
    </dgm:pt>
    <dgm:pt modelId="{C10ED293-E06D-4289-894D-E21C0DE8367E}" type="parTrans" cxnId="{FF791756-5E6C-494D-B47F-0E6714DCD600}">
      <dgm:prSet/>
      <dgm:spPr/>
      <dgm:t>
        <a:bodyPr/>
        <a:lstStyle/>
        <a:p>
          <a:endParaRPr lang="cs-CZ"/>
        </a:p>
      </dgm:t>
    </dgm:pt>
    <dgm:pt modelId="{A765AE01-E573-4401-9F64-A7289A5EFA84}" type="sibTrans" cxnId="{FF791756-5E6C-494D-B47F-0E6714DCD600}">
      <dgm:prSet/>
      <dgm:spPr/>
      <dgm:t>
        <a:bodyPr/>
        <a:lstStyle/>
        <a:p>
          <a:endParaRPr lang="cs-CZ"/>
        </a:p>
      </dgm:t>
    </dgm:pt>
    <dgm:pt modelId="{94734ED6-4DB1-499F-A3A0-FA8B41A99594}" type="pres">
      <dgm:prSet presAssocID="{26D95357-4B2D-459F-9185-D5544F5D81B3}" presName="linear" presStyleCnt="0">
        <dgm:presLayoutVars>
          <dgm:animLvl val="lvl"/>
          <dgm:resizeHandles val="exact"/>
        </dgm:presLayoutVars>
      </dgm:prSet>
      <dgm:spPr/>
    </dgm:pt>
    <dgm:pt modelId="{6F65B892-7B8C-4D55-A298-16AFF25D01CC}" type="pres">
      <dgm:prSet presAssocID="{E80CC3DB-F099-47AF-9EF1-7598AF2CF609}" presName="parentText" presStyleLbl="node1" presStyleIdx="0" presStyleCnt="1" custScaleY="61788" custLinFactNeighborX="-2119" custLinFactNeighborY="-3146">
        <dgm:presLayoutVars>
          <dgm:chMax val="0"/>
          <dgm:bulletEnabled val="1"/>
        </dgm:presLayoutVars>
      </dgm:prSet>
      <dgm:spPr/>
    </dgm:pt>
    <dgm:pt modelId="{2C2FD570-F6C9-4926-B8E2-49B2E3E41C7C}" type="pres">
      <dgm:prSet presAssocID="{E80CC3DB-F099-47AF-9EF1-7598AF2CF609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333C7D4F-011C-483A-BB72-BC00D3AEB8F9}" type="presOf" srcId="{26D95357-4B2D-459F-9185-D5544F5D81B3}" destId="{94734ED6-4DB1-499F-A3A0-FA8B41A99594}" srcOrd="0" destOrd="0" presId="urn:microsoft.com/office/officeart/2005/8/layout/vList2"/>
    <dgm:cxn modelId="{FF791756-5E6C-494D-B47F-0E6714DCD600}" srcId="{E80CC3DB-F099-47AF-9EF1-7598AF2CF609}" destId="{771FA532-E8BB-4EC9-BE6A-642DA3B07505}" srcOrd="0" destOrd="0" parTransId="{C10ED293-E06D-4289-894D-E21C0DE8367E}" sibTransId="{A765AE01-E573-4401-9F64-A7289A5EFA84}"/>
    <dgm:cxn modelId="{5332808D-63B8-45CF-82B8-F5F6654820B5}" srcId="{26D95357-4B2D-459F-9185-D5544F5D81B3}" destId="{E80CC3DB-F099-47AF-9EF1-7598AF2CF609}" srcOrd="0" destOrd="0" parTransId="{031091D3-2A18-4601-8D6E-60C94FECFFD1}" sibTransId="{1C330DEC-790E-4F10-B0E6-4DE9FDC36F97}"/>
    <dgm:cxn modelId="{9CFAF59E-16A4-4B67-AF43-C93B5E91D9DA}" type="presOf" srcId="{771FA532-E8BB-4EC9-BE6A-642DA3B07505}" destId="{2C2FD570-F6C9-4926-B8E2-49B2E3E41C7C}" srcOrd="0" destOrd="0" presId="urn:microsoft.com/office/officeart/2005/8/layout/vList2"/>
    <dgm:cxn modelId="{76AF2CA9-6374-4978-8585-E530F15C936D}" type="presOf" srcId="{E80CC3DB-F099-47AF-9EF1-7598AF2CF609}" destId="{6F65B892-7B8C-4D55-A298-16AFF25D01CC}" srcOrd="0" destOrd="0" presId="urn:microsoft.com/office/officeart/2005/8/layout/vList2"/>
    <dgm:cxn modelId="{5D012CCC-C202-477D-81D4-E8978446512B}" type="presParOf" srcId="{94734ED6-4DB1-499F-A3A0-FA8B41A99594}" destId="{6F65B892-7B8C-4D55-A298-16AFF25D01CC}" srcOrd="0" destOrd="0" presId="urn:microsoft.com/office/officeart/2005/8/layout/vList2"/>
    <dgm:cxn modelId="{0DAE9AE6-4C43-4186-9108-58AE52890C77}" type="presParOf" srcId="{94734ED6-4DB1-499F-A3A0-FA8B41A99594}" destId="{2C2FD570-F6C9-4926-B8E2-49B2E3E41C7C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26D95357-4B2D-459F-9185-D5544F5D81B3}" type="doc">
      <dgm:prSet loTypeId="urn:microsoft.com/office/officeart/2005/8/layout/vList2" loCatId="list" qsTypeId="urn:microsoft.com/office/officeart/2005/8/quickstyle/simple2" qsCatId="simple" csTypeId="urn:microsoft.com/office/officeart/2005/8/colors/colorful4" csCatId="colorful" phldr="1"/>
      <dgm:spPr/>
      <dgm:t>
        <a:bodyPr/>
        <a:lstStyle/>
        <a:p>
          <a:endParaRPr lang="cs-CZ"/>
        </a:p>
      </dgm:t>
    </dgm:pt>
    <dgm:pt modelId="{E80CC3DB-F099-47AF-9EF1-7598AF2CF609}">
      <dgm:prSet phldrT="[Text]" custT="1"/>
      <dgm:spPr/>
      <dgm:t>
        <a:bodyPr/>
        <a:lstStyle/>
        <a:p>
          <a:r>
            <a:rPr lang="ru-RU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нтертекстуальность</a:t>
          </a:r>
          <a:endParaRPr lang="cs-CZ" sz="1800" dirty="0">
            <a:latin typeface="Arial Black" panose="020B0A04020102020204" pitchFamily="34" charset="0"/>
          </a:endParaRPr>
        </a:p>
      </dgm:t>
    </dgm:pt>
    <dgm:pt modelId="{031091D3-2A18-4601-8D6E-60C94FECFFD1}" type="parTrans" cxnId="{5332808D-63B8-45CF-82B8-F5F6654820B5}">
      <dgm:prSet/>
      <dgm:spPr/>
      <dgm:t>
        <a:bodyPr/>
        <a:lstStyle/>
        <a:p>
          <a:endParaRPr lang="cs-CZ"/>
        </a:p>
      </dgm:t>
    </dgm:pt>
    <dgm:pt modelId="{1C330DEC-790E-4F10-B0E6-4DE9FDC36F97}" type="sibTrans" cxnId="{5332808D-63B8-45CF-82B8-F5F6654820B5}">
      <dgm:prSet/>
      <dgm:spPr/>
      <dgm:t>
        <a:bodyPr/>
        <a:lstStyle/>
        <a:p>
          <a:endParaRPr lang="cs-CZ"/>
        </a:p>
      </dgm:t>
    </dgm:pt>
    <dgm:pt modelId="{771FA532-E8BB-4EC9-BE6A-642DA3B07505}">
      <dgm:prSet phldrT="[Text]" custT="1"/>
      <dgm:spPr/>
      <dgm:t>
        <a:bodyPr/>
        <a:lstStyle/>
        <a:p>
          <a:pPr algn="just">
            <a:buNone/>
          </a:pP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теоретиков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Ролан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Барт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в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статье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Смерть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писал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: «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представляет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собой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линейную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цепочку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выражающих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единственно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возможный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смысл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многомерное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пространство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где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сочетаются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спорят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различные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виды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письма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которых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исходным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: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соткан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цитат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отсылающих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к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тысячам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культурных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источников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Писатель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может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вечно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подражать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тому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написано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прежде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само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писалось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впервые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(«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уже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сказано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b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</a:b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счастью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подумано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») в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его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власти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только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смешивать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виды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письма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сталкивать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опираясь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всецело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если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захотел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выразить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себя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ему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равно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следовало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знать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внутренняя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сущность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которую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намерен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передать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есть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иное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как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уже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готовый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словарь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где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объясняются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лишь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помощью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других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и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так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бесконечности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».</a:t>
          </a:r>
          <a:endParaRPr lang="cs-CZ" sz="2000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C10ED293-E06D-4289-894D-E21C0DE8367E}" type="parTrans" cxnId="{FF791756-5E6C-494D-B47F-0E6714DCD600}">
      <dgm:prSet/>
      <dgm:spPr/>
      <dgm:t>
        <a:bodyPr/>
        <a:lstStyle/>
        <a:p>
          <a:endParaRPr lang="cs-CZ"/>
        </a:p>
      </dgm:t>
    </dgm:pt>
    <dgm:pt modelId="{A765AE01-E573-4401-9F64-A7289A5EFA84}" type="sibTrans" cxnId="{FF791756-5E6C-494D-B47F-0E6714DCD600}">
      <dgm:prSet/>
      <dgm:spPr/>
      <dgm:t>
        <a:bodyPr/>
        <a:lstStyle/>
        <a:p>
          <a:endParaRPr lang="cs-CZ"/>
        </a:p>
      </dgm:t>
    </dgm:pt>
    <dgm:pt modelId="{AF0D4832-9434-4881-A647-F6A66B5C69A7}">
      <dgm:prSet/>
      <dgm:spPr/>
      <dgm:t>
        <a:bodyPr/>
        <a:lstStyle/>
        <a:p>
          <a:pPr algn="just">
            <a:buNone/>
          </a:pPr>
          <a:endParaRPr lang="cs-CZ" b="1" dirty="0">
            <a:latin typeface="Calibri" panose="020F050202020403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gm:t>
    </dgm:pt>
    <dgm:pt modelId="{D9F41ED5-D42F-482D-BFA7-5380BD757B46}" type="parTrans" cxnId="{44456310-C9D2-4D17-A65D-C0CAC2931403}">
      <dgm:prSet/>
      <dgm:spPr/>
      <dgm:t>
        <a:bodyPr/>
        <a:lstStyle/>
        <a:p>
          <a:endParaRPr lang="cs-CZ"/>
        </a:p>
      </dgm:t>
    </dgm:pt>
    <dgm:pt modelId="{C006A662-663E-4948-A810-673621A98ADF}" type="sibTrans" cxnId="{44456310-C9D2-4D17-A65D-C0CAC2931403}">
      <dgm:prSet/>
      <dgm:spPr/>
      <dgm:t>
        <a:bodyPr/>
        <a:lstStyle/>
        <a:p>
          <a:endParaRPr lang="cs-CZ"/>
        </a:p>
      </dgm:t>
    </dgm:pt>
    <dgm:pt modelId="{94734ED6-4DB1-499F-A3A0-FA8B41A99594}" type="pres">
      <dgm:prSet presAssocID="{26D95357-4B2D-459F-9185-D5544F5D81B3}" presName="linear" presStyleCnt="0">
        <dgm:presLayoutVars>
          <dgm:animLvl val="lvl"/>
          <dgm:resizeHandles val="exact"/>
        </dgm:presLayoutVars>
      </dgm:prSet>
      <dgm:spPr/>
    </dgm:pt>
    <dgm:pt modelId="{6F65B892-7B8C-4D55-A298-16AFF25D01CC}" type="pres">
      <dgm:prSet presAssocID="{E80CC3DB-F099-47AF-9EF1-7598AF2CF609}" presName="parentText" presStyleLbl="node1" presStyleIdx="0" presStyleCnt="1" custScaleY="153634" custLinFactNeighborX="185" custLinFactNeighborY="-75">
        <dgm:presLayoutVars>
          <dgm:chMax val="0"/>
          <dgm:bulletEnabled val="1"/>
        </dgm:presLayoutVars>
      </dgm:prSet>
      <dgm:spPr/>
    </dgm:pt>
    <dgm:pt modelId="{3A3374D9-B5F2-4E51-8ED1-60576B6BD6A8}" type="pres">
      <dgm:prSet presAssocID="{E80CC3DB-F099-47AF-9EF1-7598AF2CF609}" presName="childText" presStyleLbl="revTx" presStyleIdx="0" presStyleCnt="1" custScaleY="113242">
        <dgm:presLayoutVars>
          <dgm:bulletEnabled val="1"/>
        </dgm:presLayoutVars>
      </dgm:prSet>
      <dgm:spPr/>
    </dgm:pt>
  </dgm:ptLst>
  <dgm:cxnLst>
    <dgm:cxn modelId="{44456310-C9D2-4D17-A65D-C0CAC2931403}" srcId="{E80CC3DB-F099-47AF-9EF1-7598AF2CF609}" destId="{AF0D4832-9434-4881-A647-F6A66B5C69A7}" srcOrd="1" destOrd="0" parTransId="{D9F41ED5-D42F-482D-BFA7-5380BD757B46}" sibTransId="{C006A662-663E-4948-A810-673621A98ADF}"/>
    <dgm:cxn modelId="{C2792D19-78F2-4CBC-B6C7-919288356439}" type="presOf" srcId="{AF0D4832-9434-4881-A647-F6A66B5C69A7}" destId="{3A3374D9-B5F2-4E51-8ED1-60576B6BD6A8}" srcOrd="0" destOrd="1" presId="urn:microsoft.com/office/officeart/2005/8/layout/vList2"/>
    <dgm:cxn modelId="{B6288B3A-A720-43F6-B4F6-7200EC914FE6}" type="presOf" srcId="{771FA532-E8BB-4EC9-BE6A-642DA3B07505}" destId="{3A3374D9-B5F2-4E51-8ED1-60576B6BD6A8}" srcOrd="0" destOrd="0" presId="urn:microsoft.com/office/officeart/2005/8/layout/vList2"/>
    <dgm:cxn modelId="{333C7D4F-011C-483A-BB72-BC00D3AEB8F9}" type="presOf" srcId="{26D95357-4B2D-459F-9185-D5544F5D81B3}" destId="{94734ED6-4DB1-499F-A3A0-FA8B41A99594}" srcOrd="0" destOrd="0" presId="urn:microsoft.com/office/officeart/2005/8/layout/vList2"/>
    <dgm:cxn modelId="{FF791756-5E6C-494D-B47F-0E6714DCD600}" srcId="{E80CC3DB-F099-47AF-9EF1-7598AF2CF609}" destId="{771FA532-E8BB-4EC9-BE6A-642DA3B07505}" srcOrd="0" destOrd="0" parTransId="{C10ED293-E06D-4289-894D-E21C0DE8367E}" sibTransId="{A765AE01-E573-4401-9F64-A7289A5EFA84}"/>
    <dgm:cxn modelId="{5332808D-63B8-45CF-82B8-F5F6654820B5}" srcId="{26D95357-4B2D-459F-9185-D5544F5D81B3}" destId="{E80CC3DB-F099-47AF-9EF1-7598AF2CF609}" srcOrd="0" destOrd="0" parTransId="{031091D3-2A18-4601-8D6E-60C94FECFFD1}" sibTransId="{1C330DEC-790E-4F10-B0E6-4DE9FDC36F97}"/>
    <dgm:cxn modelId="{76AF2CA9-6374-4978-8585-E530F15C936D}" type="presOf" srcId="{E80CC3DB-F099-47AF-9EF1-7598AF2CF609}" destId="{6F65B892-7B8C-4D55-A298-16AFF25D01CC}" srcOrd="0" destOrd="0" presId="urn:microsoft.com/office/officeart/2005/8/layout/vList2"/>
    <dgm:cxn modelId="{5D012CCC-C202-477D-81D4-E8978446512B}" type="presParOf" srcId="{94734ED6-4DB1-499F-A3A0-FA8B41A99594}" destId="{6F65B892-7B8C-4D55-A298-16AFF25D01CC}" srcOrd="0" destOrd="0" presId="urn:microsoft.com/office/officeart/2005/8/layout/vList2"/>
    <dgm:cxn modelId="{32AB3113-3711-44D4-8BF2-41B2E5DAD00B}" type="presParOf" srcId="{94734ED6-4DB1-499F-A3A0-FA8B41A99594}" destId="{3A3374D9-B5F2-4E51-8ED1-60576B6BD6A8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6D95357-4B2D-459F-9185-D5544F5D81B3}" type="doc">
      <dgm:prSet loTypeId="urn:microsoft.com/office/officeart/2005/8/layout/vList2" loCatId="list" qsTypeId="urn:microsoft.com/office/officeart/2005/8/quickstyle/simple2" qsCatId="simple" csTypeId="urn:microsoft.com/office/officeart/2005/8/colors/colorful1" csCatId="colorful" phldr="1"/>
      <dgm:spPr/>
      <dgm:t>
        <a:bodyPr/>
        <a:lstStyle/>
        <a:p>
          <a:endParaRPr lang="cs-CZ"/>
        </a:p>
      </dgm:t>
    </dgm:pt>
    <dgm:pt modelId="{E80CC3DB-F099-47AF-9EF1-7598AF2CF609}">
      <dgm:prSet phldrT="[Text]" custT="1"/>
      <dgm:spPr/>
      <dgm:t>
        <a:bodyPr/>
        <a:lstStyle/>
        <a:p>
          <a:r>
            <a:rPr lang="ru-RU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Ц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итатность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,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многоуровневая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организация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текста</a:t>
          </a:r>
          <a:endParaRPr lang="cs-CZ" sz="1800" dirty="0">
            <a:latin typeface="Arial Black" panose="020B0A04020102020204" pitchFamily="34" charset="0"/>
          </a:endParaRPr>
        </a:p>
      </dgm:t>
    </dgm:pt>
    <dgm:pt modelId="{031091D3-2A18-4601-8D6E-60C94FECFFD1}" type="parTrans" cxnId="{5332808D-63B8-45CF-82B8-F5F6654820B5}">
      <dgm:prSet/>
      <dgm:spPr/>
      <dgm:t>
        <a:bodyPr/>
        <a:lstStyle/>
        <a:p>
          <a:endParaRPr lang="cs-CZ"/>
        </a:p>
      </dgm:t>
    </dgm:pt>
    <dgm:pt modelId="{1C330DEC-790E-4F10-B0E6-4DE9FDC36F97}" type="sibTrans" cxnId="{5332808D-63B8-45CF-82B8-F5F6654820B5}">
      <dgm:prSet/>
      <dgm:spPr/>
      <dgm:t>
        <a:bodyPr/>
        <a:lstStyle/>
        <a:p>
          <a:endParaRPr lang="cs-CZ"/>
        </a:p>
      </dgm:t>
    </dgm:pt>
    <dgm:pt modelId="{77AAE713-BC21-40EB-8799-BB6445D90730}">
      <dgm:prSet phldrT="[Text]" custT="1"/>
      <dgm:spPr/>
      <dgm:t>
        <a:bodyPr/>
        <a:lstStyle/>
        <a:p>
          <a:pPr algn="just"/>
          <a:r>
            <a:rPr lang="ru-RU" sz="2000" b="1" dirty="0" err="1"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Пастиш</a:t>
          </a:r>
          <a:endParaRPr lang="cs-CZ" sz="2000" dirty="0">
            <a:latin typeface="Arial Black" panose="020B0A04020102020204" pitchFamily="34" charset="0"/>
          </a:endParaRPr>
        </a:p>
      </dgm:t>
    </dgm:pt>
    <dgm:pt modelId="{199329AF-7DB5-45D9-8A36-7256D0528E10}" type="parTrans" cxnId="{BDC34079-402D-40B9-9F99-7D29784118C3}">
      <dgm:prSet/>
      <dgm:spPr/>
      <dgm:t>
        <a:bodyPr/>
        <a:lstStyle/>
        <a:p>
          <a:endParaRPr lang="cs-CZ"/>
        </a:p>
      </dgm:t>
    </dgm:pt>
    <dgm:pt modelId="{68E364CF-7DEF-462D-B65F-0AD70C611A3F}" type="sibTrans" cxnId="{BDC34079-402D-40B9-9F99-7D29784118C3}">
      <dgm:prSet/>
      <dgm:spPr/>
      <dgm:t>
        <a:bodyPr/>
        <a:lstStyle/>
        <a:p>
          <a:endParaRPr lang="cs-CZ"/>
        </a:p>
      </dgm:t>
    </dgm:pt>
    <dgm:pt modelId="{AF0D4832-9434-4881-A647-F6A66B5C69A7}">
      <dgm:prSet custT="1"/>
      <dgm:spPr/>
      <dgm:t>
        <a:bodyPr/>
        <a:lstStyle/>
        <a:p>
          <a:pPr algn="just">
            <a:buNone/>
          </a:pPr>
          <a:r>
            <a:rPr lang="ru-RU" sz="20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</a:t>
          </a:r>
          <a:r>
            <a:rPr lang="cs-CZ" sz="20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етапроза</a:t>
          </a:r>
          <a:endParaRPr lang="cs-CZ" sz="2000" b="1" dirty="0">
            <a:latin typeface="Arial Black" panose="020B0A0402010202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gm:t>
    </dgm:pt>
    <dgm:pt modelId="{D9F41ED5-D42F-482D-BFA7-5380BD757B46}" type="parTrans" cxnId="{44456310-C9D2-4D17-A65D-C0CAC2931403}">
      <dgm:prSet/>
      <dgm:spPr/>
      <dgm:t>
        <a:bodyPr/>
        <a:lstStyle/>
        <a:p>
          <a:endParaRPr lang="cs-CZ"/>
        </a:p>
      </dgm:t>
    </dgm:pt>
    <dgm:pt modelId="{C006A662-663E-4948-A810-673621A98ADF}" type="sibTrans" cxnId="{44456310-C9D2-4D17-A65D-C0CAC2931403}">
      <dgm:prSet/>
      <dgm:spPr/>
      <dgm:t>
        <a:bodyPr/>
        <a:lstStyle/>
        <a:p>
          <a:endParaRPr lang="cs-CZ"/>
        </a:p>
      </dgm:t>
    </dgm:pt>
    <dgm:pt modelId="{45627E23-AEF7-407C-893D-5645FB3B269B}">
      <dgm:prSet custT="1"/>
      <dgm:spPr/>
      <dgm:t>
        <a:bodyPr/>
        <a:lstStyle/>
        <a:p>
          <a:pPr algn="just">
            <a:buNone/>
          </a:pPr>
          <a:r>
            <a:rPr lang="ru-RU" sz="20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</a:t>
          </a:r>
          <a:r>
            <a:rPr lang="cs-CZ" sz="20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аксимализм</a:t>
          </a:r>
          <a:r>
            <a:rPr lang="cs-CZ" sz="20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и </a:t>
          </a:r>
          <a:r>
            <a:rPr lang="cs-CZ" sz="20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минимализм</a:t>
          </a:r>
          <a:endParaRPr lang="cs-CZ" sz="2000" b="1" dirty="0">
            <a:latin typeface="Arial Black" panose="020B0A0402010202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gm:t>
    </dgm:pt>
    <dgm:pt modelId="{BBC5A167-1AFF-4A51-9B53-17E28F1EDD18}" type="parTrans" cxnId="{8C4A1608-523C-48A9-9502-61DB5ED76BD5}">
      <dgm:prSet/>
      <dgm:spPr/>
      <dgm:t>
        <a:bodyPr/>
        <a:lstStyle/>
        <a:p>
          <a:endParaRPr lang="cs-CZ"/>
        </a:p>
      </dgm:t>
    </dgm:pt>
    <dgm:pt modelId="{955FF611-8828-4411-97F5-A7243FD3328D}" type="sibTrans" cxnId="{8C4A1608-523C-48A9-9502-61DB5ED76BD5}">
      <dgm:prSet/>
      <dgm:spPr/>
      <dgm:t>
        <a:bodyPr/>
        <a:lstStyle/>
        <a:p>
          <a:endParaRPr lang="cs-CZ"/>
        </a:p>
      </dgm:t>
    </dgm:pt>
    <dgm:pt modelId="{94734ED6-4DB1-499F-A3A0-FA8B41A99594}" type="pres">
      <dgm:prSet presAssocID="{26D95357-4B2D-459F-9185-D5544F5D81B3}" presName="linear" presStyleCnt="0">
        <dgm:presLayoutVars>
          <dgm:animLvl val="lvl"/>
          <dgm:resizeHandles val="exact"/>
        </dgm:presLayoutVars>
      </dgm:prSet>
      <dgm:spPr/>
    </dgm:pt>
    <dgm:pt modelId="{6F65B892-7B8C-4D55-A298-16AFF25D01CC}" type="pres">
      <dgm:prSet presAssocID="{E80CC3DB-F099-47AF-9EF1-7598AF2CF609}" presName="parentText" presStyleLbl="node1" presStyleIdx="0" presStyleCnt="4" custScaleY="105571" custLinFactNeighborX="-757" custLinFactNeighborY="-28530">
        <dgm:presLayoutVars>
          <dgm:chMax val="0"/>
          <dgm:bulletEnabled val="1"/>
        </dgm:presLayoutVars>
      </dgm:prSet>
      <dgm:spPr/>
    </dgm:pt>
    <dgm:pt modelId="{4B988894-E5A0-4D04-B0C3-C68281A910DC}" type="pres">
      <dgm:prSet presAssocID="{1C330DEC-790E-4F10-B0E6-4DE9FDC36F97}" presName="spacer" presStyleCnt="0"/>
      <dgm:spPr/>
    </dgm:pt>
    <dgm:pt modelId="{8B57F981-4C20-4BF2-A0A3-E0C8E9E28138}" type="pres">
      <dgm:prSet presAssocID="{77AAE713-BC21-40EB-8799-BB6445D90730}" presName="parentText" presStyleLbl="node1" presStyleIdx="1" presStyleCnt="4">
        <dgm:presLayoutVars>
          <dgm:chMax val="0"/>
          <dgm:bulletEnabled val="1"/>
        </dgm:presLayoutVars>
      </dgm:prSet>
      <dgm:spPr/>
    </dgm:pt>
    <dgm:pt modelId="{C769A58B-CD8D-4C7C-BEC7-651504584516}" type="pres">
      <dgm:prSet presAssocID="{68E364CF-7DEF-462D-B65F-0AD70C611A3F}" presName="spacer" presStyleCnt="0"/>
      <dgm:spPr/>
    </dgm:pt>
    <dgm:pt modelId="{33707FE0-1556-4630-A7DF-E081283DD8B4}" type="pres">
      <dgm:prSet presAssocID="{AF0D4832-9434-4881-A647-F6A66B5C69A7}" presName="parentText" presStyleLbl="node1" presStyleIdx="2" presStyleCnt="4">
        <dgm:presLayoutVars>
          <dgm:chMax val="0"/>
          <dgm:bulletEnabled val="1"/>
        </dgm:presLayoutVars>
      </dgm:prSet>
      <dgm:spPr/>
    </dgm:pt>
    <dgm:pt modelId="{AE2F4938-30EC-47C0-B721-D73E8178399B}" type="pres">
      <dgm:prSet presAssocID="{C006A662-663E-4948-A810-673621A98ADF}" presName="spacer" presStyleCnt="0"/>
      <dgm:spPr/>
    </dgm:pt>
    <dgm:pt modelId="{53B285EC-8B5F-46C2-8ACB-BE43C379760E}" type="pres">
      <dgm:prSet presAssocID="{45627E23-AEF7-407C-893D-5645FB3B269B}" presName="parentText" presStyleLbl="node1" presStyleIdx="3" presStyleCnt="4" custLinFactNeighborX="0" custLinFactNeighborY="-18462">
        <dgm:presLayoutVars>
          <dgm:chMax val="0"/>
          <dgm:bulletEnabled val="1"/>
        </dgm:presLayoutVars>
      </dgm:prSet>
      <dgm:spPr/>
    </dgm:pt>
  </dgm:ptLst>
  <dgm:cxnLst>
    <dgm:cxn modelId="{8C4A1608-523C-48A9-9502-61DB5ED76BD5}" srcId="{26D95357-4B2D-459F-9185-D5544F5D81B3}" destId="{45627E23-AEF7-407C-893D-5645FB3B269B}" srcOrd="3" destOrd="0" parTransId="{BBC5A167-1AFF-4A51-9B53-17E28F1EDD18}" sibTransId="{955FF611-8828-4411-97F5-A7243FD3328D}"/>
    <dgm:cxn modelId="{44456310-C9D2-4D17-A65D-C0CAC2931403}" srcId="{26D95357-4B2D-459F-9185-D5544F5D81B3}" destId="{AF0D4832-9434-4881-A647-F6A66B5C69A7}" srcOrd="2" destOrd="0" parTransId="{D9F41ED5-D42F-482D-BFA7-5380BD757B46}" sibTransId="{C006A662-663E-4948-A810-673621A98ADF}"/>
    <dgm:cxn modelId="{1692991C-C9DE-4D0D-9300-46D1E905D388}" type="presOf" srcId="{45627E23-AEF7-407C-893D-5645FB3B269B}" destId="{53B285EC-8B5F-46C2-8ACB-BE43C379760E}" srcOrd="0" destOrd="0" presId="urn:microsoft.com/office/officeart/2005/8/layout/vList2"/>
    <dgm:cxn modelId="{EF8DDF23-24A0-4EF1-B41F-54310C62DDCC}" type="presOf" srcId="{AF0D4832-9434-4881-A647-F6A66B5C69A7}" destId="{33707FE0-1556-4630-A7DF-E081283DD8B4}" srcOrd="0" destOrd="0" presId="urn:microsoft.com/office/officeart/2005/8/layout/vList2"/>
    <dgm:cxn modelId="{333C7D4F-011C-483A-BB72-BC00D3AEB8F9}" type="presOf" srcId="{26D95357-4B2D-459F-9185-D5544F5D81B3}" destId="{94734ED6-4DB1-499F-A3A0-FA8B41A99594}" srcOrd="0" destOrd="0" presId="urn:microsoft.com/office/officeart/2005/8/layout/vList2"/>
    <dgm:cxn modelId="{BDC34079-402D-40B9-9F99-7D29784118C3}" srcId="{26D95357-4B2D-459F-9185-D5544F5D81B3}" destId="{77AAE713-BC21-40EB-8799-BB6445D90730}" srcOrd="1" destOrd="0" parTransId="{199329AF-7DB5-45D9-8A36-7256D0528E10}" sibTransId="{68E364CF-7DEF-462D-B65F-0AD70C611A3F}"/>
    <dgm:cxn modelId="{5332808D-63B8-45CF-82B8-F5F6654820B5}" srcId="{26D95357-4B2D-459F-9185-D5544F5D81B3}" destId="{E80CC3DB-F099-47AF-9EF1-7598AF2CF609}" srcOrd="0" destOrd="0" parTransId="{031091D3-2A18-4601-8D6E-60C94FECFFD1}" sibTransId="{1C330DEC-790E-4F10-B0E6-4DE9FDC36F97}"/>
    <dgm:cxn modelId="{76AF2CA9-6374-4978-8585-E530F15C936D}" type="presOf" srcId="{E80CC3DB-F099-47AF-9EF1-7598AF2CF609}" destId="{6F65B892-7B8C-4D55-A298-16AFF25D01CC}" srcOrd="0" destOrd="0" presId="urn:microsoft.com/office/officeart/2005/8/layout/vList2"/>
    <dgm:cxn modelId="{6D40A2B9-B57C-4CFE-AE8A-FAD8A4C3E79D}" type="presOf" srcId="{77AAE713-BC21-40EB-8799-BB6445D90730}" destId="{8B57F981-4C20-4BF2-A0A3-E0C8E9E28138}" srcOrd="0" destOrd="0" presId="urn:microsoft.com/office/officeart/2005/8/layout/vList2"/>
    <dgm:cxn modelId="{5D012CCC-C202-477D-81D4-E8978446512B}" type="presParOf" srcId="{94734ED6-4DB1-499F-A3A0-FA8B41A99594}" destId="{6F65B892-7B8C-4D55-A298-16AFF25D01CC}" srcOrd="0" destOrd="0" presId="urn:microsoft.com/office/officeart/2005/8/layout/vList2"/>
    <dgm:cxn modelId="{2B3B7A7F-E435-49D9-A0D9-365D296E2ABB}" type="presParOf" srcId="{94734ED6-4DB1-499F-A3A0-FA8B41A99594}" destId="{4B988894-E5A0-4D04-B0C3-C68281A910DC}" srcOrd="1" destOrd="0" presId="urn:microsoft.com/office/officeart/2005/8/layout/vList2"/>
    <dgm:cxn modelId="{F089A390-E939-4880-946A-11D01440BFF2}" type="presParOf" srcId="{94734ED6-4DB1-499F-A3A0-FA8B41A99594}" destId="{8B57F981-4C20-4BF2-A0A3-E0C8E9E28138}" srcOrd="2" destOrd="0" presId="urn:microsoft.com/office/officeart/2005/8/layout/vList2"/>
    <dgm:cxn modelId="{749AC9A0-EBEA-4E45-B67E-56B116A3D102}" type="presParOf" srcId="{94734ED6-4DB1-499F-A3A0-FA8B41A99594}" destId="{C769A58B-CD8D-4C7C-BEC7-651504584516}" srcOrd="3" destOrd="0" presId="urn:microsoft.com/office/officeart/2005/8/layout/vList2"/>
    <dgm:cxn modelId="{A15FE463-80DF-47D2-868F-B4E11FD2C179}" type="presParOf" srcId="{94734ED6-4DB1-499F-A3A0-FA8B41A99594}" destId="{33707FE0-1556-4630-A7DF-E081283DD8B4}" srcOrd="4" destOrd="0" presId="urn:microsoft.com/office/officeart/2005/8/layout/vList2"/>
    <dgm:cxn modelId="{4E98A464-A1AE-430B-A12C-FB339B924F64}" type="presParOf" srcId="{94734ED6-4DB1-499F-A3A0-FA8B41A99594}" destId="{AE2F4938-30EC-47C0-B721-D73E8178399B}" srcOrd="5" destOrd="0" presId="urn:microsoft.com/office/officeart/2005/8/layout/vList2"/>
    <dgm:cxn modelId="{2DD9C348-3FFD-4011-AEC7-FC3F76018A46}" type="presParOf" srcId="{94734ED6-4DB1-499F-A3A0-FA8B41A99594}" destId="{53B285EC-8B5F-46C2-8ACB-BE43C379760E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6D95357-4B2D-459F-9185-D5544F5D81B3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cs-CZ"/>
        </a:p>
      </dgm:t>
    </dgm:pt>
    <dgm:pt modelId="{E80CC3DB-F099-47AF-9EF1-7598AF2CF609}">
      <dgm:prSet phldrT="[Text]" custT="1"/>
      <dgm:spPr/>
      <dgm:t>
        <a:bodyPr/>
        <a:lstStyle/>
        <a:p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«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приём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игры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»</a:t>
          </a:r>
          <a:r>
            <a:rPr lang="cs-CZ" sz="18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endParaRPr lang="cs-CZ" sz="1800" dirty="0">
            <a:latin typeface="Arial Black" panose="020B0A04020102020204" pitchFamily="34" charset="0"/>
          </a:endParaRPr>
        </a:p>
      </dgm:t>
    </dgm:pt>
    <dgm:pt modelId="{031091D3-2A18-4601-8D6E-60C94FECFFD1}" type="parTrans" cxnId="{5332808D-63B8-45CF-82B8-F5F6654820B5}">
      <dgm:prSet/>
      <dgm:spPr/>
      <dgm:t>
        <a:bodyPr/>
        <a:lstStyle/>
        <a:p>
          <a:endParaRPr lang="cs-CZ"/>
        </a:p>
      </dgm:t>
    </dgm:pt>
    <dgm:pt modelId="{1C330DEC-790E-4F10-B0E6-4DE9FDC36F97}" type="sibTrans" cxnId="{5332808D-63B8-45CF-82B8-F5F6654820B5}">
      <dgm:prSet/>
      <dgm:spPr/>
      <dgm:t>
        <a:bodyPr/>
        <a:lstStyle/>
        <a:p>
          <a:endParaRPr lang="cs-CZ"/>
        </a:p>
      </dgm:t>
    </dgm:pt>
    <dgm:pt modelId="{771FA532-E8BB-4EC9-BE6A-642DA3B07505}">
      <dgm:prSet phldrT="[Text]" custT="1"/>
      <dgm:spPr/>
      <dgm:t>
        <a:bodyPr/>
        <a:lstStyle/>
        <a:p>
          <a:pPr algn="just"/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Жанровый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и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стилевой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синкретизм</a:t>
          </a:r>
          <a:r>
            <a:rPr lang="cs-CZ" sz="18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обусловлены</a:t>
          </a:r>
          <a:r>
            <a:rPr lang="cs-CZ" sz="18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игровым</a:t>
          </a:r>
          <a:r>
            <a:rPr lang="cs-CZ" sz="18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принципом</a:t>
          </a:r>
          <a:endParaRPr lang="cs-CZ" sz="1800" dirty="0">
            <a:latin typeface="Arial Black" panose="020B0A04020102020204" pitchFamily="34" charset="0"/>
            <a:cs typeface="Arial" panose="020B0604020202020204" pitchFamily="34" charset="0"/>
          </a:endParaRPr>
        </a:p>
      </dgm:t>
    </dgm:pt>
    <dgm:pt modelId="{C10ED293-E06D-4289-894D-E21C0DE8367E}" type="parTrans" cxnId="{FF791756-5E6C-494D-B47F-0E6714DCD600}">
      <dgm:prSet/>
      <dgm:spPr/>
      <dgm:t>
        <a:bodyPr/>
        <a:lstStyle/>
        <a:p>
          <a:endParaRPr lang="cs-CZ"/>
        </a:p>
      </dgm:t>
    </dgm:pt>
    <dgm:pt modelId="{A765AE01-E573-4401-9F64-A7289A5EFA84}" type="sibTrans" cxnId="{FF791756-5E6C-494D-B47F-0E6714DCD600}">
      <dgm:prSet/>
      <dgm:spPr/>
      <dgm:t>
        <a:bodyPr/>
        <a:lstStyle/>
        <a:p>
          <a:endParaRPr lang="cs-CZ"/>
        </a:p>
      </dgm:t>
    </dgm:pt>
    <dgm:pt modelId="{94734ED6-4DB1-499F-A3A0-FA8B41A99594}" type="pres">
      <dgm:prSet presAssocID="{26D95357-4B2D-459F-9185-D5544F5D81B3}" presName="linear" presStyleCnt="0">
        <dgm:presLayoutVars>
          <dgm:animLvl val="lvl"/>
          <dgm:resizeHandles val="exact"/>
        </dgm:presLayoutVars>
      </dgm:prSet>
      <dgm:spPr/>
    </dgm:pt>
    <dgm:pt modelId="{6F65B892-7B8C-4D55-A298-16AFF25D01CC}" type="pres">
      <dgm:prSet presAssocID="{E80CC3DB-F099-47AF-9EF1-7598AF2CF609}" presName="parentText" presStyleLbl="node1" presStyleIdx="0" presStyleCnt="2" custScaleY="62450" custLinFactNeighborX="-2119" custLinFactNeighborY="-3146">
        <dgm:presLayoutVars>
          <dgm:chMax val="0"/>
          <dgm:bulletEnabled val="1"/>
        </dgm:presLayoutVars>
      </dgm:prSet>
      <dgm:spPr/>
    </dgm:pt>
    <dgm:pt modelId="{84601711-D59B-4C2C-B2BA-4070E3C77307}" type="pres">
      <dgm:prSet presAssocID="{1C330DEC-790E-4F10-B0E6-4DE9FDC36F97}" presName="spacer" presStyleCnt="0"/>
      <dgm:spPr/>
    </dgm:pt>
    <dgm:pt modelId="{80E4B304-A97A-48C6-9DC6-45CC3D5418CE}" type="pres">
      <dgm:prSet presAssocID="{771FA532-E8BB-4EC9-BE6A-642DA3B07505}" presName="parentText" presStyleLbl="node1" presStyleIdx="1" presStyleCnt="2" custScaleY="57636" custLinFactNeighborY="24071">
        <dgm:presLayoutVars>
          <dgm:chMax val="0"/>
          <dgm:bulletEnabled val="1"/>
        </dgm:presLayoutVars>
      </dgm:prSet>
      <dgm:spPr/>
    </dgm:pt>
  </dgm:ptLst>
  <dgm:cxnLst>
    <dgm:cxn modelId="{333C7D4F-011C-483A-BB72-BC00D3AEB8F9}" type="presOf" srcId="{26D95357-4B2D-459F-9185-D5544F5D81B3}" destId="{94734ED6-4DB1-499F-A3A0-FA8B41A99594}" srcOrd="0" destOrd="0" presId="urn:microsoft.com/office/officeart/2005/8/layout/vList2"/>
    <dgm:cxn modelId="{D487DA71-1FAD-4179-B3DC-F856ADBE0F63}" type="presOf" srcId="{771FA532-E8BB-4EC9-BE6A-642DA3B07505}" destId="{80E4B304-A97A-48C6-9DC6-45CC3D5418CE}" srcOrd="0" destOrd="0" presId="urn:microsoft.com/office/officeart/2005/8/layout/vList2"/>
    <dgm:cxn modelId="{FF791756-5E6C-494D-B47F-0E6714DCD600}" srcId="{26D95357-4B2D-459F-9185-D5544F5D81B3}" destId="{771FA532-E8BB-4EC9-BE6A-642DA3B07505}" srcOrd="1" destOrd="0" parTransId="{C10ED293-E06D-4289-894D-E21C0DE8367E}" sibTransId="{A765AE01-E573-4401-9F64-A7289A5EFA84}"/>
    <dgm:cxn modelId="{5332808D-63B8-45CF-82B8-F5F6654820B5}" srcId="{26D95357-4B2D-459F-9185-D5544F5D81B3}" destId="{E80CC3DB-F099-47AF-9EF1-7598AF2CF609}" srcOrd="0" destOrd="0" parTransId="{031091D3-2A18-4601-8D6E-60C94FECFFD1}" sibTransId="{1C330DEC-790E-4F10-B0E6-4DE9FDC36F97}"/>
    <dgm:cxn modelId="{76AF2CA9-6374-4978-8585-E530F15C936D}" type="presOf" srcId="{E80CC3DB-F099-47AF-9EF1-7598AF2CF609}" destId="{6F65B892-7B8C-4D55-A298-16AFF25D01CC}" srcOrd="0" destOrd="0" presId="urn:microsoft.com/office/officeart/2005/8/layout/vList2"/>
    <dgm:cxn modelId="{5D012CCC-C202-477D-81D4-E8978446512B}" type="presParOf" srcId="{94734ED6-4DB1-499F-A3A0-FA8B41A99594}" destId="{6F65B892-7B8C-4D55-A298-16AFF25D01CC}" srcOrd="0" destOrd="0" presId="urn:microsoft.com/office/officeart/2005/8/layout/vList2"/>
    <dgm:cxn modelId="{A470047A-1FD5-4AF2-BA00-EB5182B6026F}" type="presParOf" srcId="{94734ED6-4DB1-499F-A3A0-FA8B41A99594}" destId="{84601711-D59B-4C2C-B2BA-4070E3C77307}" srcOrd="1" destOrd="0" presId="urn:microsoft.com/office/officeart/2005/8/layout/vList2"/>
    <dgm:cxn modelId="{068C693F-1280-41E4-859E-0AF39043D0AB}" type="presParOf" srcId="{94734ED6-4DB1-499F-A3A0-FA8B41A99594}" destId="{80E4B304-A97A-48C6-9DC6-45CC3D5418CE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26D95357-4B2D-459F-9185-D5544F5D81B3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cs-CZ"/>
        </a:p>
      </dgm:t>
    </dgm:pt>
    <dgm:pt modelId="{E80CC3DB-F099-47AF-9EF1-7598AF2CF609}">
      <dgm:prSet phldrT="[Text]" custT="1"/>
      <dgm:spPr/>
      <dgm:t>
        <a:bodyPr/>
        <a:lstStyle/>
        <a:p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Авторская</a:t>
          </a:r>
          <a:r>
            <a:rPr lang="cs-CZ" sz="1800" b="1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маска</a:t>
          </a:r>
          <a:r>
            <a:rPr lang="cs-CZ" sz="18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endParaRPr lang="cs-CZ" sz="1800" dirty="0">
            <a:latin typeface="Arial Black" panose="020B0A04020102020204" pitchFamily="34" charset="0"/>
          </a:endParaRPr>
        </a:p>
      </dgm:t>
    </dgm:pt>
    <dgm:pt modelId="{031091D3-2A18-4601-8D6E-60C94FECFFD1}" type="parTrans" cxnId="{5332808D-63B8-45CF-82B8-F5F6654820B5}">
      <dgm:prSet/>
      <dgm:spPr/>
      <dgm:t>
        <a:bodyPr/>
        <a:lstStyle/>
        <a:p>
          <a:endParaRPr lang="cs-CZ"/>
        </a:p>
      </dgm:t>
    </dgm:pt>
    <dgm:pt modelId="{1C330DEC-790E-4F10-B0E6-4DE9FDC36F97}" type="sibTrans" cxnId="{5332808D-63B8-45CF-82B8-F5F6654820B5}">
      <dgm:prSet/>
      <dgm:spPr/>
      <dgm:t>
        <a:bodyPr/>
        <a:lstStyle/>
        <a:p>
          <a:endParaRPr lang="cs-CZ"/>
        </a:p>
      </dgm:t>
    </dgm:pt>
    <dgm:pt modelId="{771FA532-E8BB-4EC9-BE6A-642DA3B07505}">
      <dgm:prSet phldrT="[Text]" custT="1"/>
      <dgm:spPr/>
      <dgm:t>
        <a:bodyPr/>
        <a:lstStyle/>
        <a:p>
          <a:pPr algn="just">
            <a:buNone/>
          </a:pP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термин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предложенный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американским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критиком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Мамгреном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(1985).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исследовании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организации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текстовых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структур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произведений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учёные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выявили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различные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способы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создания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эффекта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преднамеренного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повествовательного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хаоса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повествования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фрагментами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восприятие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мира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как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лишенного</a:t>
          </a:r>
          <a:r>
            <a:rPr lang="cs-CZ" sz="20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смысла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закономерности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упорядоченности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Пришли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к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мнению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эти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способы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разрушают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традиционные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повествовательные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связи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внутри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произведения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отвергают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привычные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принципы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его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организации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Однако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возник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вопрос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–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же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связующим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центром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подобного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фрагментированного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повествования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Мамгрен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предположил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таким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центром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образ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в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романе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или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авторская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маска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Именно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настраивает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читателя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определенное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восприятие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организует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реакцию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обеспечивая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самым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необходимую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литературную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коммуникативную</a:t>
          </a:r>
          <a:r>
            <a:rPr lang="cs-CZ" sz="20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ситуацию</a:t>
          </a:r>
          <a:endParaRPr lang="cs-CZ" sz="2000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C10ED293-E06D-4289-894D-E21C0DE8367E}" type="parTrans" cxnId="{FF791756-5E6C-494D-B47F-0E6714DCD600}">
      <dgm:prSet/>
      <dgm:spPr/>
      <dgm:t>
        <a:bodyPr/>
        <a:lstStyle/>
        <a:p>
          <a:endParaRPr lang="cs-CZ"/>
        </a:p>
      </dgm:t>
    </dgm:pt>
    <dgm:pt modelId="{A765AE01-E573-4401-9F64-A7289A5EFA84}" type="sibTrans" cxnId="{FF791756-5E6C-494D-B47F-0E6714DCD600}">
      <dgm:prSet/>
      <dgm:spPr/>
      <dgm:t>
        <a:bodyPr/>
        <a:lstStyle/>
        <a:p>
          <a:endParaRPr lang="cs-CZ"/>
        </a:p>
      </dgm:t>
    </dgm:pt>
    <dgm:pt modelId="{94734ED6-4DB1-499F-A3A0-FA8B41A99594}" type="pres">
      <dgm:prSet presAssocID="{26D95357-4B2D-459F-9185-D5544F5D81B3}" presName="linear" presStyleCnt="0">
        <dgm:presLayoutVars>
          <dgm:animLvl val="lvl"/>
          <dgm:resizeHandles val="exact"/>
        </dgm:presLayoutVars>
      </dgm:prSet>
      <dgm:spPr/>
    </dgm:pt>
    <dgm:pt modelId="{6F65B892-7B8C-4D55-A298-16AFF25D01CC}" type="pres">
      <dgm:prSet presAssocID="{E80CC3DB-F099-47AF-9EF1-7598AF2CF609}" presName="parentText" presStyleLbl="node1" presStyleIdx="0" presStyleCnt="1" custScaleY="61788" custLinFactNeighborX="-2119" custLinFactNeighborY="-3146">
        <dgm:presLayoutVars>
          <dgm:chMax val="0"/>
          <dgm:bulletEnabled val="1"/>
        </dgm:presLayoutVars>
      </dgm:prSet>
      <dgm:spPr/>
    </dgm:pt>
    <dgm:pt modelId="{2C2FD570-F6C9-4926-B8E2-49B2E3E41C7C}" type="pres">
      <dgm:prSet presAssocID="{E80CC3DB-F099-47AF-9EF1-7598AF2CF609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333C7D4F-011C-483A-BB72-BC00D3AEB8F9}" type="presOf" srcId="{26D95357-4B2D-459F-9185-D5544F5D81B3}" destId="{94734ED6-4DB1-499F-A3A0-FA8B41A99594}" srcOrd="0" destOrd="0" presId="urn:microsoft.com/office/officeart/2005/8/layout/vList2"/>
    <dgm:cxn modelId="{FF791756-5E6C-494D-B47F-0E6714DCD600}" srcId="{E80CC3DB-F099-47AF-9EF1-7598AF2CF609}" destId="{771FA532-E8BB-4EC9-BE6A-642DA3B07505}" srcOrd="0" destOrd="0" parTransId="{C10ED293-E06D-4289-894D-E21C0DE8367E}" sibTransId="{A765AE01-E573-4401-9F64-A7289A5EFA84}"/>
    <dgm:cxn modelId="{5332808D-63B8-45CF-82B8-F5F6654820B5}" srcId="{26D95357-4B2D-459F-9185-D5544F5D81B3}" destId="{E80CC3DB-F099-47AF-9EF1-7598AF2CF609}" srcOrd="0" destOrd="0" parTransId="{031091D3-2A18-4601-8D6E-60C94FECFFD1}" sibTransId="{1C330DEC-790E-4F10-B0E6-4DE9FDC36F97}"/>
    <dgm:cxn modelId="{9CFAF59E-16A4-4B67-AF43-C93B5E91D9DA}" type="presOf" srcId="{771FA532-E8BB-4EC9-BE6A-642DA3B07505}" destId="{2C2FD570-F6C9-4926-B8E2-49B2E3E41C7C}" srcOrd="0" destOrd="0" presId="urn:microsoft.com/office/officeart/2005/8/layout/vList2"/>
    <dgm:cxn modelId="{76AF2CA9-6374-4978-8585-E530F15C936D}" type="presOf" srcId="{E80CC3DB-F099-47AF-9EF1-7598AF2CF609}" destId="{6F65B892-7B8C-4D55-A298-16AFF25D01CC}" srcOrd="0" destOrd="0" presId="urn:microsoft.com/office/officeart/2005/8/layout/vList2"/>
    <dgm:cxn modelId="{5D012CCC-C202-477D-81D4-E8978446512B}" type="presParOf" srcId="{94734ED6-4DB1-499F-A3A0-FA8B41A99594}" destId="{6F65B892-7B8C-4D55-A298-16AFF25D01CC}" srcOrd="0" destOrd="0" presId="urn:microsoft.com/office/officeart/2005/8/layout/vList2"/>
    <dgm:cxn modelId="{0DAE9AE6-4C43-4186-9108-58AE52890C77}" type="presParOf" srcId="{94734ED6-4DB1-499F-A3A0-FA8B41A99594}" destId="{2C2FD570-F6C9-4926-B8E2-49B2E3E41C7C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65B892-7B8C-4D55-A298-16AFF25D01CC}">
      <dsp:nvSpPr>
        <dsp:cNvPr id="0" name=""/>
        <dsp:cNvSpPr/>
      </dsp:nvSpPr>
      <dsp:spPr>
        <a:xfrm>
          <a:off x="0" y="941807"/>
          <a:ext cx="10070355" cy="751836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b="1" kern="1200" dirty="0">
              <a:latin typeface="Arial Black" panose="020B0A04020102020204" pitchFamily="34" charset="0"/>
            </a:rPr>
            <a:t>Пародирование</a:t>
          </a:r>
          <a:r>
            <a:rPr lang="cs-CZ" sz="1800" b="1" kern="1200" dirty="0">
              <a:latin typeface="Arial Black" panose="020B0A04020102020204" pitchFamily="34" charset="0"/>
            </a:rPr>
            <a:t>, </a:t>
          </a:r>
          <a:r>
            <a:rPr lang="ru-RU" sz="1800" b="1" kern="1200" dirty="0">
              <a:latin typeface="Arial Black" panose="020B0A04020102020204" pitchFamily="34" charset="0"/>
            </a:rPr>
            <a:t>чёрный юмор, ирония, сарказм</a:t>
          </a:r>
          <a:r>
            <a:rPr lang="cs-CZ" sz="1800" b="1" kern="1200" dirty="0">
              <a:latin typeface="Arial Black" panose="020B0A04020102020204" pitchFamily="34" charset="0"/>
            </a:rPr>
            <a:t>, </a:t>
          </a:r>
          <a:r>
            <a:rPr lang="ru-RU" sz="1800" b="1" kern="1200" dirty="0">
              <a:latin typeface="Arial Black" panose="020B0A04020102020204" pitchFamily="34" charset="0"/>
            </a:rPr>
            <a:t>самопародирование </a:t>
          </a:r>
          <a:endParaRPr lang="cs-CZ" sz="1800" kern="1200" dirty="0">
            <a:latin typeface="Arial Black" panose="020B0A04020102020204" pitchFamily="34" charset="0"/>
          </a:endParaRPr>
        </a:p>
      </dsp:txBody>
      <dsp:txXfrm>
        <a:off x="36702" y="978509"/>
        <a:ext cx="9996951" cy="678432"/>
      </dsp:txXfrm>
    </dsp:sp>
    <dsp:sp modelId="{2C2FD570-F6C9-4926-B8E2-49B2E3E41C7C}">
      <dsp:nvSpPr>
        <dsp:cNvPr id="0" name=""/>
        <dsp:cNvSpPr/>
      </dsp:nvSpPr>
      <dsp:spPr>
        <a:xfrm>
          <a:off x="0" y="1753963"/>
          <a:ext cx="10070355" cy="191733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9734" tIns="25400" rIns="142240" bIns="25400" numCol="1" spcCol="1270" anchor="t" anchorCtr="0">
          <a:noAutofit/>
        </a:bodyPr>
        <a:lstStyle/>
        <a:p>
          <a:pPr marL="228600" lvl="1" indent="-228600" algn="just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None/>
          </a:pPr>
          <a:r>
            <a:rPr lang="ru-RU" sz="2000" kern="1200" dirty="0">
              <a:latin typeface="Arial" panose="020B0604020202020204" pitchFamily="34" charset="0"/>
              <a:cs typeface="Arial" panose="020B0604020202020204" pitchFamily="34" charset="0"/>
            </a:rPr>
            <a:t>И. </a:t>
          </a:r>
          <a:r>
            <a:rPr lang="ru-RU" sz="2000" kern="1200" dirty="0" err="1">
              <a:latin typeface="Arial" panose="020B0604020202020204" pitchFamily="34" charset="0"/>
              <a:cs typeface="Arial" panose="020B0604020202020204" pitchFamily="34" charset="0"/>
            </a:rPr>
            <a:t>Хассан</a:t>
          </a:r>
          <a:r>
            <a:rPr lang="ru-RU" sz="2000" kern="1200" dirty="0">
              <a:latin typeface="Arial" panose="020B0604020202020204" pitchFamily="34" charset="0"/>
              <a:cs typeface="Arial" panose="020B0604020202020204" pitchFamily="34" charset="0"/>
            </a:rPr>
            <a:t> определил </a:t>
          </a:r>
          <a:r>
            <a:rPr lang="ru-RU" sz="2000" b="1" kern="1200" dirty="0">
              <a:latin typeface="Arial" panose="020B0604020202020204" pitchFamily="34" charset="0"/>
              <a:cs typeface="Arial" panose="020B0604020202020204" pitchFamily="34" charset="0"/>
            </a:rPr>
            <a:t>самопародию</a:t>
          </a:r>
          <a:r>
            <a:rPr lang="ru-RU" sz="2000" kern="1200" dirty="0">
              <a:latin typeface="Arial" panose="020B0604020202020204" pitchFamily="34" charset="0"/>
              <a:cs typeface="Arial" panose="020B0604020202020204" pitchFamily="34" charset="0"/>
            </a:rPr>
            <a:t> как характерное средство, при помощи которого</a:t>
          </a:r>
          <a:r>
            <a:rPr lang="cs-CZ" sz="2000" kern="1200" dirty="0">
              <a:latin typeface="Arial" panose="020B0604020202020204" pitchFamily="34" charset="0"/>
              <a:cs typeface="Arial" panose="020B0604020202020204" pitchFamily="34" charset="0"/>
            </a:rPr>
            <a:t> </a:t>
          </a:r>
          <a:r>
            <a:rPr lang="ru-RU" sz="2000" kern="1200" dirty="0">
              <a:latin typeface="Arial" panose="020B0604020202020204" pitchFamily="34" charset="0"/>
              <a:cs typeface="Arial" panose="020B0604020202020204" pitchFamily="34" charset="0"/>
            </a:rPr>
            <a:t>писатель-постмодернист пытается сражаться с «лживым по своей природе языком», и, будучи «радикальным скептиком», находит феноменальный мир бессмысленным и лишенным всякого основания. Поэтому постмодернист, «предлагая нам имитацию романа его автором, в свою очередь имитирующим роль автора,… пародирует сам себя в акте пародии»</a:t>
          </a:r>
          <a:r>
            <a:rPr lang="cs-CZ" sz="2000" kern="1200" dirty="0">
              <a:latin typeface="Arial" panose="020B0604020202020204" pitchFamily="34" charset="0"/>
              <a:cs typeface="Arial" panose="020B0604020202020204" pitchFamily="34" charset="0"/>
            </a:rPr>
            <a:t>.</a:t>
          </a:r>
        </a:p>
      </dsp:txBody>
      <dsp:txXfrm>
        <a:off x="0" y="1753963"/>
        <a:ext cx="10070355" cy="191733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65B892-7B8C-4D55-A298-16AFF25D01CC}">
      <dsp:nvSpPr>
        <dsp:cNvPr id="0" name=""/>
        <dsp:cNvSpPr/>
      </dsp:nvSpPr>
      <dsp:spPr>
        <a:xfrm>
          <a:off x="0" y="273778"/>
          <a:ext cx="10070355" cy="733387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нтертекстуальность</a:t>
          </a:r>
          <a:endParaRPr lang="cs-CZ" sz="1800" kern="1200" dirty="0">
            <a:latin typeface="Arial Black" panose="020B0A04020102020204" pitchFamily="34" charset="0"/>
          </a:endParaRPr>
        </a:p>
      </dsp:txBody>
      <dsp:txXfrm>
        <a:off x="35801" y="309579"/>
        <a:ext cx="9998753" cy="661785"/>
      </dsp:txXfrm>
    </dsp:sp>
    <dsp:sp modelId="{3A3374D9-B5F2-4E51-8ED1-60576B6BD6A8}">
      <dsp:nvSpPr>
        <dsp:cNvPr id="0" name=""/>
        <dsp:cNvSpPr/>
      </dsp:nvSpPr>
      <dsp:spPr>
        <a:xfrm>
          <a:off x="0" y="1008096"/>
          <a:ext cx="10070355" cy="140646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9734" tIns="25400" rIns="142240" bIns="25400" numCol="1" spcCol="1270" anchor="t" anchorCtr="0">
          <a:noAutofit/>
        </a:bodyPr>
        <a:lstStyle/>
        <a:p>
          <a:pPr marL="228600" lvl="1" indent="-228600" algn="just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None/>
          </a:pP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теоретиков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Ролан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Барт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в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статье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Смерть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писал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: «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представляет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собой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линейную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цепочку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выражающих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единственно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возможный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смысл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многомерное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пространство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где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сочетаются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спорят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различные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виды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письма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которых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исходным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: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соткан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цитат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отсылающих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к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тысячам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культурных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источников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Писатель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может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вечно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подражать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тому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написано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прежде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само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писалось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впервые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(«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уже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сказано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b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</a:b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счастью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подумано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») в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его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власти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только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смешивать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виды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письма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сталкивать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опираясь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всецело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один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из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них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если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захотел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выразить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себя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ему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равно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следовало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знать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внутренняя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сущность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которую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намерен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«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передать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есть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иное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как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уже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готовый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словарь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где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объясняются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лишь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с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помощью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других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слов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и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так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до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бесконечности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».</a:t>
          </a:r>
          <a:endParaRPr lang="cs-CZ" sz="2000" kern="1200" dirty="0">
            <a:latin typeface="Arial" panose="020B0604020202020204" pitchFamily="34" charset="0"/>
            <a:cs typeface="Arial" panose="020B0604020202020204" pitchFamily="34" charset="0"/>
          </a:endParaRPr>
        </a:p>
        <a:p>
          <a:pPr marL="171450" lvl="1" indent="-171450" algn="just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None/>
          </a:pPr>
          <a:endParaRPr lang="cs-CZ" sz="1600" b="1" kern="1200" dirty="0">
            <a:latin typeface="Calibri" panose="020F050202020403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sp:txBody>
      <dsp:txXfrm>
        <a:off x="0" y="1008096"/>
        <a:ext cx="10070355" cy="140646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65B892-7B8C-4D55-A298-16AFF25D01CC}">
      <dsp:nvSpPr>
        <dsp:cNvPr id="0" name=""/>
        <dsp:cNvSpPr/>
      </dsp:nvSpPr>
      <dsp:spPr>
        <a:xfrm>
          <a:off x="0" y="5260"/>
          <a:ext cx="9817104" cy="88933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Ц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итатность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,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многоуровневая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организация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текста</a:t>
          </a:r>
          <a:endParaRPr lang="cs-CZ" sz="1800" kern="1200" dirty="0">
            <a:latin typeface="Arial Black" panose="020B0A04020102020204" pitchFamily="34" charset="0"/>
          </a:endParaRPr>
        </a:p>
      </dsp:txBody>
      <dsp:txXfrm>
        <a:off x="43414" y="48674"/>
        <a:ext cx="9730276" cy="802502"/>
      </dsp:txXfrm>
    </dsp:sp>
    <dsp:sp modelId="{8B57F981-4C20-4BF2-A0A3-E0C8E9E28138}">
      <dsp:nvSpPr>
        <dsp:cNvPr id="0" name=""/>
        <dsp:cNvSpPr/>
      </dsp:nvSpPr>
      <dsp:spPr>
        <a:xfrm>
          <a:off x="0" y="1061165"/>
          <a:ext cx="9817104" cy="84240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just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000" b="1" kern="1200" dirty="0" err="1"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Пастиш</a:t>
          </a:r>
          <a:endParaRPr lang="cs-CZ" sz="2000" kern="1200" dirty="0">
            <a:latin typeface="Arial Black" panose="020B0A04020102020204" pitchFamily="34" charset="0"/>
          </a:endParaRPr>
        </a:p>
      </dsp:txBody>
      <dsp:txXfrm>
        <a:off x="41123" y="1102288"/>
        <a:ext cx="9734858" cy="760154"/>
      </dsp:txXfrm>
    </dsp:sp>
    <dsp:sp modelId="{33707FE0-1556-4630-A7DF-E081283DD8B4}">
      <dsp:nvSpPr>
        <dsp:cNvPr id="0" name=""/>
        <dsp:cNvSpPr/>
      </dsp:nvSpPr>
      <dsp:spPr>
        <a:xfrm>
          <a:off x="0" y="2033165"/>
          <a:ext cx="9817104" cy="84240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just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0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</a:t>
          </a:r>
          <a:r>
            <a:rPr lang="cs-CZ" sz="20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етапроза</a:t>
          </a:r>
          <a:endParaRPr lang="cs-CZ" sz="2000" b="1" kern="1200" dirty="0">
            <a:latin typeface="Arial Black" panose="020B0A0402010202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sp:txBody>
      <dsp:txXfrm>
        <a:off x="41123" y="2074288"/>
        <a:ext cx="9734858" cy="760154"/>
      </dsp:txXfrm>
    </dsp:sp>
    <dsp:sp modelId="{53B285EC-8B5F-46C2-8ACB-BE43C379760E}">
      <dsp:nvSpPr>
        <dsp:cNvPr id="0" name=""/>
        <dsp:cNvSpPr/>
      </dsp:nvSpPr>
      <dsp:spPr>
        <a:xfrm>
          <a:off x="0" y="2981238"/>
          <a:ext cx="9817104" cy="84240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just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ru-RU" sz="20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</a:t>
          </a:r>
          <a:r>
            <a:rPr lang="cs-CZ" sz="20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аксимализм</a:t>
          </a:r>
          <a:r>
            <a:rPr lang="cs-CZ" sz="20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и </a:t>
          </a:r>
          <a:r>
            <a:rPr lang="cs-CZ" sz="20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минимализм</a:t>
          </a:r>
          <a:endParaRPr lang="cs-CZ" sz="2000" b="1" kern="1200" dirty="0">
            <a:latin typeface="Arial Black" panose="020B0A04020102020204" pitchFamily="34" charset="0"/>
            <a:ea typeface="Calibri" panose="020F0502020204030204" pitchFamily="34" charset="0"/>
            <a:cs typeface="Times New Roman" panose="02020603050405020304" pitchFamily="18" charset="0"/>
          </a:endParaRPr>
        </a:p>
      </dsp:txBody>
      <dsp:txXfrm>
        <a:off x="41123" y="3022361"/>
        <a:ext cx="9734858" cy="76015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65B892-7B8C-4D55-A298-16AFF25D01CC}">
      <dsp:nvSpPr>
        <dsp:cNvPr id="0" name=""/>
        <dsp:cNvSpPr/>
      </dsp:nvSpPr>
      <dsp:spPr>
        <a:xfrm>
          <a:off x="0" y="378220"/>
          <a:ext cx="10070355" cy="75989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«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приём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игры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»</a:t>
          </a:r>
          <a:r>
            <a:rPr lang="cs-CZ" sz="1800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endParaRPr lang="cs-CZ" sz="1800" kern="1200" dirty="0">
            <a:latin typeface="Arial Black" panose="020B0A04020102020204" pitchFamily="34" charset="0"/>
          </a:endParaRPr>
        </a:p>
      </dsp:txBody>
      <dsp:txXfrm>
        <a:off x="37095" y="415315"/>
        <a:ext cx="9996165" cy="685701"/>
      </dsp:txXfrm>
    </dsp:sp>
    <dsp:sp modelId="{80E4B304-A97A-48C6-9DC6-45CC3D5418CE}">
      <dsp:nvSpPr>
        <dsp:cNvPr id="0" name=""/>
        <dsp:cNvSpPr/>
      </dsp:nvSpPr>
      <dsp:spPr>
        <a:xfrm>
          <a:off x="0" y="1376262"/>
          <a:ext cx="10070355" cy="701314"/>
        </a:xfrm>
        <a:prstGeom prst="round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just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Жанровый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и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стилевой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синкретизм</a:t>
          </a:r>
          <a:r>
            <a:rPr lang="cs-CZ" sz="1800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обусловлены</a:t>
          </a:r>
          <a:r>
            <a:rPr lang="cs-CZ" sz="1800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игровым</a:t>
          </a:r>
          <a:r>
            <a:rPr lang="cs-CZ" sz="1800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принципом</a:t>
          </a:r>
          <a:endParaRPr lang="cs-CZ" sz="1800" kern="1200" dirty="0">
            <a:latin typeface="Arial Black" panose="020B0A04020102020204" pitchFamily="34" charset="0"/>
            <a:cs typeface="Arial" panose="020B0604020202020204" pitchFamily="34" charset="0"/>
          </a:endParaRPr>
        </a:p>
      </dsp:txBody>
      <dsp:txXfrm>
        <a:off x="34235" y="1410497"/>
        <a:ext cx="10001885" cy="63284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65B892-7B8C-4D55-A298-16AFF25D01CC}">
      <dsp:nvSpPr>
        <dsp:cNvPr id="0" name=""/>
        <dsp:cNvSpPr/>
      </dsp:nvSpPr>
      <dsp:spPr>
        <a:xfrm>
          <a:off x="0" y="101589"/>
          <a:ext cx="10070355" cy="751836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Авторская</a:t>
          </a:r>
          <a:r>
            <a:rPr lang="cs-CZ" sz="1800" b="1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r>
            <a:rPr lang="cs-CZ" sz="1800" b="1" kern="1200" dirty="0" err="1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маска</a:t>
          </a:r>
          <a:r>
            <a:rPr lang="cs-CZ" sz="1800" kern="12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rPr>
            <a:t> </a:t>
          </a:r>
          <a:endParaRPr lang="cs-CZ" sz="1800" kern="1200" dirty="0">
            <a:latin typeface="Arial Black" panose="020B0A04020102020204" pitchFamily="34" charset="0"/>
          </a:endParaRPr>
        </a:p>
      </dsp:txBody>
      <dsp:txXfrm>
        <a:off x="36702" y="138291"/>
        <a:ext cx="9996951" cy="678432"/>
      </dsp:txXfrm>
    </dsp:sp>
    <dsp:sp modelId="{2C2FD570-F6C9-4926-B8E2-49B2E3E41C7C}">
      <dsp:nvSpPr>
        <dsp:cNvPr id="0" name=""/>
        <dsp:cNvSpPr/>
      </dsp:nvSpPr>
      <dsp:spPr>
        <a:xfrm>
          <a:off x="0" y="963482"/>
          <a:ext cx="10070355" cy="34983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9734" tIns="25400" rIns="142240" bIns="25400" numCol="1" spcCol="1270" anchor="t" anchorCtr="0">
          <a:noAutofit/>
        </a:bodyPr>
        <a:lstStyle/>
        <a:p>
          <a:pPr marL="228600" lvl="1" indent="-228600" algn="just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None/>
          </a:pP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термин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предложенный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американским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критиком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Мамгреном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(1985).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исследовании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организации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текстовых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структур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произведений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постмодернизма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учёные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выявили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различные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способы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создания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эффекта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преднамеренного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повествовательного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хаоса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повествования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фрагментами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восприятие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мира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как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лишенного</a:t>
          </a:r>
          <a:r>
            <a:rPr lang="cs-CZ" sz="2000" b="1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b="1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смысла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закономерности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и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упорядоченности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Пришли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к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мнению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все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эти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способы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разрушают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традиционные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повествовательные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связи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внутри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произведения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отвергают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привычные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принципы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его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организации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Однако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возник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вопрос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–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же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связующим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центром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подобного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фрагментированного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повествования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Мамгрен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предположил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что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таким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центром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является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образ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в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романе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или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авторская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маска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.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Именно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она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настраивает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читателя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на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определенное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восприятие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организует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реакцию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,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обеспечивая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тем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самым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необходимую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литературную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коммуникативную</a:t>
          </a:r>
          <a:r>
            <a:rPr lang="cs-CZ" sz="2000" kern="12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 </a:t>
          </a:r>
          <a:r>
            <a:rPr lang="cs-CZ" sz="2000" kern="1200" dirty="0" err="1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rPr>
            <a:t>ситуацию</a:t>
          </a:r>
          <a:endParaRPr lang="cs-CZ" sz="20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0" y="963482"/>
        <a:ext cx="10070355" cy="34983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D11561A-B7A7-4F24-9A9B-B33DEFB6348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8D47E09D-797B-4DDD-A6DC-299401B42E0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52E13BD6-1619-4439-8851-1C4DA97C75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1E3A690-8D5F-453D-A011-9F1752FE69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EFA45D65-9928-4B0D-804D-641EF3C5FA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925686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93DB8F0-3CD4-4B1E-89D2-49E5CB3388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3A2C6484-C519-4B02-887F-27EEA693C3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63171F73-59DB-4FDB-B353-210929BAD5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0E220666-9A05-42AE-9805-B1629C2B8E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B47436D5-6333-4BB2-BEF0-94F7494944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0736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C6AB2128-5C45-40D9-92E0-272BC2FD6D6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F8C48FB8-A7AF-4762-9682-D19EAFDACD5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E72B34CE-8BEF-43EF-91DE-9E4222921F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5BF9CAD-7835-4E08-8357-6313E314B9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E92B90A2-E697-477B-AE4F-5F9716D9C0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907110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78A5990-61F9-48DB-B41B-E0E26FADC9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64DDD86-1835-432D-937D-03BDA52751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1628E4D-0D0C-45F3-8425-8479A0CC87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281732DB-4F81-4DC9-81EF-BC077BE5B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85569B7B-2E16-48F3-94D1-5464E7650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66955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52560D8-9051-40B5-BEE4-A579FFED10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82831A3C-BD90-41D6-8191-824EB1EB924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9115948A-4408-4A80-8945-EB5F6B4352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710EA435-3883-4D9E-A948-1D87B57E8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FD18D743-934A-4B36-BB8E-C37B0AE29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480169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F670D5D-A494-465A-8B30-374F40616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3F1D422-EAFD-4EC1-B626-8BD27283730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D9BCE18B-2693-4891-9333-B920029D7B0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E586EA0A-7853-41BB-9350-F5E3570D85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7C2969A3-E597-4C08-9673-DDDB9EED9E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83FCF9A4-0F83-49FC-8124-98E768E9C0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769140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B86429B-3B56-4B6D-9DD3-247C757272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8762A1BF-0C67-4B15-9CA5-F5751B348B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B43F274F-A4F4-4C02-8D99-96CCFCD4B4F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44F8182D-8011-4FC9-B456-19A8798F3B7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742935F1-9409-4AAD-9586-B97A88F3E6E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5BEB8218-7BC9-45CE-9AE6-4222F894BA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E29D3142-79E7-4384-9DC7-C51CC0EEE0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7E3919C0-1E79-4A69-BB47-F993F59CE5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932966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FCDEB6D-E8F7-4F1C-87EF-22281EF101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0815F1C1-73F3-4CAB-ABE9-963D7CC3C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CF21A8E2-D2F1-4E96-A364-1B8FF73136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F5B75A35-1571-4698-8B56-CD553D127B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263906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5934ED2F-71D7-480B-BF32-E390727C70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CA9F2EE9-43F1-400B-85F5-72974077B8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BBAB3FC6-2ED3-41B3-B2E4-86780C6CC4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217268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32A8C67-89DF-40FC-ABB2-35CC14CC05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5A9EE708-BD3B-432A-8C2E-B20FA2C27E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3C7F94D0-963B-4055-937E-78D151386E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1631F7C7-500A-4202-8256-6CE586E018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D4582F9B-DC37-4850-AF14-D4992E7792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0AF4BBE6-6DC0-4A32-B737-2B23743477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333352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473C9C9-AD4F-46DE-A4E2-3338EF169F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ABCEF55A-2CA6-4FE3-9BCB-FC24CAD4923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C51C02E1-FE2C-4D2F-B7C9-433E2C7B3C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AD0C0BEC-1556-422C-8AB4-6D9B1BDA1A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09ABC324-177C-415A-AC2B-B5194475A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88BAE27F-EFD8-48C8-9C2F-FBA62D863A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842536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BC6D1181-260F-4789-9A58-A52EA11146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BAF55C0-2719-4B34-A932-4581A29489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DBE9AA93-77A7-4000-ACA1-C2A768BD593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470DE4-963D-4A92-B5BB-EA4C90E9F518}" type="datetimeFigureOut">
              <a:rPr lang="cs-CZ" smtClean="0"/>
              <a:t>12.11.2021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EC491FC-38D7-4900-AA9A-1978983C85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76B1C5BA-727F-4BF8-BD10-CD6A9A783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1A6A33-A3FD-4EE5-B017-B9F113DD04D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43775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CbkOAqcQJWk?feature=oembed" TargetMode="External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literaguru.ru/russkij-postmodernizm-v-literature/" TargetMode="External"/><Relationship Id="rId2" Type="http://schemas.openxmlformats.org/officeDocument/2006/relationships/hyperlink" Target="https://jewish.ru/ru/stories/reviews/187852/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yberleninka.ru/article/n/e-limonov-o-literature-eto-ya-edichka/viewer" TargetMode="External"/><Relationship Id="rId4" Type="http://schemas.openxmlformats.org/officeDocument/2006/relationships/hyperlink" Target="https://alex-ermak.livejournal.com/1414232.html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9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sv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:a16="http://schemas.microsoft.com/office/drawing/2014/main" id="{08BC803E-13F3-4DAB-B17C-BEB0076164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39D85F1B-3302-4DB9-81B1-038ADCE4DE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2"/>
            <a:ext cx="12191999" cy="6858000"/>
          </a:xfrm>
          <a:prstGeom prst="rect">
            <a:avLst/>
          </a:pr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3349D684-66E5-4E74-907D-A3219359D6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21" y="4402247"/>
            <a:ext cx="5314085" cy="20946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z="44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Постмодернизм</a:t>
            </a:r>
            <a:endParaRPr lang="en-US" sz="4400" b="1" kern="1200" dirty="0">
              <a:solidFill>
                <a:schemeClr val="tx1">
                  <a:lumMod val="85000"/>
                  <a:lumOff val="15000"/>
                </a:schemeClr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37363716-B6B0-45A4-A63C-739B59CF23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950"/>
          <a:stretch/>
        </p:blipFill>
        <p:spPr bwMode="auto">
          <a:xfrm>
            <a:off x="20" y="10"/>
            <a:ext cx="6095980" cy="3175906"/>
          </a:xfrm>
          <a:custGeom>
            <a:avLst/>
            <a:gdLst/>
            <a:ahLst/>
            <a:cxnLst/>
            <a:rect l="l" t="t" r="r" b="b"/>
            <a:pathLst>
              <a:path w="6096000" h="3175916">
                <a:moveTo>
                  <a:pt x="0" y="0"/>
                </a:moveTo>
                <a:lnTo>
                  <a:pt x="6096000" y="0"/>
                </a:lnTo>
                <a:lnTo>
                  <a:pt x="6096000" y="3175916"/>
                </a:lnTo>
                <a:lnTo>
                  <a:pt x="6074953" y="3168556"/>
                </a:lnTo>
                <a:cubicBezTo>
                  <a:pt x="6065180" y="3165138"/>
                  <a:pt x="6054705" y="3162334"/>
                  <a:pt x="6041425" y="3161984"/>
                </a:cubicBezTo>
                <a:lnTo>
                  <a:pt x="5978335" y="3173176"/>
                </a:lnTo>
                <a:cubicBezTo>
                  <a:pt x="5953369" y="3176890"/>
                  <a:pt x="5845857" y="3169112"/>
                  <a:pt x="5827638" y="3169738"/>
                </a:cubicBezTo>
                <a:cubicBezTo>
                  <a:pt x="5821882" y="3178743"/>
                  <a:pt x="5799256" y="3174685"/>
                  <a:pt x="5761310" y="3170760"/>
                </a:cubicBezTo>
                <a:cubicBezTo>
                  <a:pt x="5731057" y="3170684"/>
                  <a:pt x="5713719" y="3171961"/>
                  <a:pt x="5696588" y="3173023"/>
                </a:cubicBezTo>
                <a:lnTo>
                  <a:pt x="5682596" y="3173661"/>
                </a:lnTo>
                <a:lnTo>
                  <a:pt x="5575844" y="3148218"/>
                </a:lnTo>
                <a:cubicBezTo>
                  <a:pt x="5455823" y="3136706"/>
                  <a:pt x="5377668" y="3144388"/>
                  <a:pt x="5287401" y="3135195"/>
                </a:cubicBezTo>
                <a:cubicBezTo>
                  <a:pt x="5197135" y="3126002"/>
                  <a:pt x="5202548" y="3115782"/>
                  <a:pt x="5034243" y="3093057"/>
                </a:cubicBezTo>
                <a:cubicBezTo>
                  <a:pt x="4879585" y="3031690"/>
                  <a:pt x="4724928" y="3048859"/>
                  <a:pt x="4570270" y="3026761"/>
                </a:cubicBezTo>
                <a:cubicBezTo>
                  <a:pt x="4488718" y="3050631"/>
                  <a:pt x="4344263" y="2990436"/>
                  <a:pt x="4232462" y="2981221"/>
                </a:cubicBezTo>
                <a:cubicBezTo>
                  <a:pt x="4120662" y="2972005"/>
                  <a:pt x="3986179" y="2970108"/>
                  <a:pt x="3899469" y="2971466"/>
                </a:cubicBezTo>
                <a:cubicBezTo>
                  <a:pt x="3892272" y="2982518"/>
                  <a:pt x="3768985" y="2995342"/>
                  <a:pt x="3710933" y="2958642"/>
                </a:cubicBezTo>
                <a:cubicBezTo>
                  <a:pt x="3583105" y="2956402"/>
                  <a:pt x="3623640" y="2964712"/>
                  <a:pt x="3495164" y="2941478"/>
                </a:cubicBezTo>
                <a:cubicBezTo>
                  <a:pt x="3419432" y="2942273"/>
                  <a:pt x="3339383" y="2952386"/>
                  <a:pt x="3282944" y="2951628"/>
                </a:cubicBezTo>
                <a:cubicBezTo>
                  <a:pt x="3281769" y="2953455"/>
                  <a:pt x="3129759" y="2929645"/>
                  <a:pt x="3085959" y="2922940"/>
                </a:cubicBezTo>
                <a:cubicBezTo>
                  <a:pt x="3042159" y="2916235"/>
                  <a:pt x="3054740" y="2920103"/>
                  <a:pt x="3020146" y="2911397"/>
                </a:cubicBezTo>
                <a:cubicBezTo>
                  <a:pt x="2871334" y="2883584"/>
                  <a:pt x="2762563" y="2883465"/>
                  <a:pt x="2653542" y="2876899"/>
                </a:cubicBezTo>
                <a:cubicBezTo>
                  <a:pt x="2533423" y="2872448"/>
                  <a:pt x="2683271" y="2915174"/>
                  <a:pt x="2510424" y="2888407"/>
                </a:cubicBezTo>
                <a:cubicBezTo>
                  <a:pt x="2506340" y="2898923"/>
                  <a:pt x="2449170" y="2888049"/>
                  <a:pt x="2412523" y="2882673"/>
                </a:cubicBezTo>
                <a:cubicBezTo>
                  <a:pt x="2355021" y="2881306"/>
                  <a:pt x="2382991" y="2891314"/>
                  <a:pt x="2308292" y="2874695"/>
                </a:cubicBezTo>
                <a:lnTo>
                  <a:pt x="2233764" y="2908195"/>
                </a:lnTo>
                <a:cubicBezTo>
                  <a:pt x="2234416" y="2903929"/>
                  <a:pt x="2112578" y="2949704"/>
                  <a:pt x="2089169" y="2948983"/>
                </a:cubicBezTo>
                <a:lnTo>
                  <a:pt x="1901626" y="2945454"/>
                </a:lnTo>
                <a:cubicBezTo>
                  <a:pt x="1851336" y="2959106"/>
                  <a:pt x="1870664" y="2971169"/>
                  <a:pt x="1825089" y="2978820"/>
                </a:cubicBezTo>
                <a:cubicBezTo>
                  <a:pt x="1779514" y="2986471"/>
                  <a:pt x="1746268" y="2976574"/>
                  <a:pt x="1628175" y="2991359"/>
                </a:cubicBezTo>
                <a:cubicBezTo>
                  <a:pt x="1580792" y="3002760"/>
                  <a:pt x="1459893" y="2977867"/>
                  <a:pt x="1367439" y="2991184"/>
                </a:cubicBezTo>
                <a:cubicBezTo>
                  <a:pt x="1369407" y="3003218"/>
                  <a:pt x="1303810" y="3002393"/>
                  <a:pt x="1260431" y="2993313"/>
                </a:cubicBezTo>
                <a:lnTo>
                  <a:pt x="1131986" y="3017812"/>
                </a:lnTo>
                <a:cubicBezTo>
                  <a:pt x="1134074" y="3034431"/>
                  <a:pt x="1115111" y="3023292"/>
                  <a:pt x="1062297" y="3034267"/>
                </a:cubicBezTo>
                <a:cubicBezTo>
                  <a:pt x="1046148" y="3044857"/>
                  <a:pt x="1019464" y="3043729"/>
                  <a:pt x="979009" y="3052795"/>
                </a:cubicBezTo>
                <a:cubicBezTo>
                  <a:pt x="963885" y="3062784"/>
                  <a:pt x="844270" y="3032960"/>
                  <a:pt x="809514" y="3039765"/>
                </a:cubicBezTo>
                <a:cubicBezTo>
                  <a:pt x="773761" y="3042869"/>
                  <a:pt x="775984" y="3025792"/>
                  <a:pt x="686053" y="3027101"/>
                </a:cubicBezTo>
                <a:cubicBezTo>
                  <a:pt x="600190" y="3024844"/>
                  <a:pt x="595882" y="3019147"/>
                  <a:pt x="504370" y="3015625"/>
                </a:cubicBezTo>
                <a:cubicBezTo>
                  <a:pt x="442615" y="3013617"/>
                  <a:pt x="455531" y="3005845"/>
                  <a:pt x="421644" y="3004997"/>
                </a:cubicBezTo>
                <a:cubicBezTo>
                  <a:pt x="377193" y="3017912"/>
                  <a:pt x="307611" y="2981496"/>
                  <a:pt x="274973" y="2996304"/>
                </a:cubicBezTo>
                <a:lnTo>
                  <a:pt x="116340" y="2982098"/>
                </a:lnTo>
                <a:lnTo>
                  <a:pt x="35300" y="2993836"/>
                </a:lnTo>
                <a:cubicBezTo>
                  <a:pt x="29001" y="2994370"/>
                  <a:pt x="18688" y="2993580"/>
                  <a:pt x="6479" y="2992085"/>
                </a:cubicBezTo>
                <a:lnTo>
                  <a:pt x="0" y="2991123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2EF96044-F32B-4E5E-B46F-2E3BDC37A26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37" b="5897"/>
          <a:stretch/>
        </p:blipFill>
        <p:spPr bwMode="auto">
          <a:xfrm>
            <a:off x="6096000" y="10"/>
            <a:ext cx="6096000" cy="3182262"/>
          </a:xfrm>
          <a:custGeom>
            <a:avLst/>
            <a:gdLst/>
            <a:ahLst/>
            <a:cxnLst/>
            <a:rect l="l" t="t" r="r" b="b"/>
            <a:pathLst>
              <a:path w="6096000" h="3182272">
                <a:moveTo>
                  <a:pt x="0" y="0"/>
                </a:moveTo>
                <a:lnTo>
                  <a:pt x="6096000" y="0"/>
                </a:lnTo>
                <a:lnTo>
                  <a:pt x="6096000" y="2977881"/>
                </a:lnTo>
                <a:lnTo>
                  <a:pt x="6089100" y="2979305"/>
                </a:lnTo>
                <a:cubicBezTo>
                  <a:pt x="6033641" y="2989882"/>
                  <a:pt x="5988719" y="2996128"/>
                  <a:pt x="5963104" y="2993636"/>
                </a:cubicBezTo>
                <a:cubicBezTo>
                  <a:pt x="5792949" y="3029182"/>
                  <a:pt x="5730547" y="3002240"/>
                  <a:pt x="5622676" y="2993454"/>
                </a:cubicBezTo>
                <a:cubicBezTo>
                  <a:pt x="5358705" y="2975083"/>
                  <a:pt x="5242862" y="2994654"/>
                  <a:pt x="5115732" y="2989671"/>
                </a:cubicBezTo>
                <a:cubicBezTo>
                  <a:pt x="4988602" y="2984687"/>
                  <a:pt x="5029567" y="2975639"/>
                  <a:pt x="4859897" y="2963549"/>
                </a:cubicBezTo>
                <a:lnTo>
                  <a:pt x="4391870" y="2926580"/>
                </a:lnTo>
                <a:cubicBezTo>
                  <a:pt x="4327296" y="2956949"/>
                  <a:pt x="4071930" y="2902434"/>
                  <a:pt x="4051327" y="2902384"/>
                </a:cubicBezTo>
                <a:cubicBezTo>
                  <a:pt x="3968352" y="2908170"/>
                  <a:pt x="3882315" y="2886803"/>
                  <a:pt x="3767876" y="2899218"/>
                </a:cubicBezTo>
                <a:cubicBezTo>
                  <a:pt x="3761563" y="2910695"/>
                  <a:pt x="3759706" y="2886579"/>
                  <a:pt x="3607318" y="2887826"/>
                </a:cubicBezTo>
                <a:cubicBezTo>
                  <a:pt x="3517854" y="2911862"/>
                  <a:pt x="3239059" y="2908898"/>
                  <a:pt x="3200813" y="2916134"/>
                </a:cubicBezTo>
                <a:cubicBezTo>
                  <a:pt x="3125330" y="2921689"/>
                  <a:pt x="3104585" y="2900825"/>
                  <a:pt x="3048226" y="2903616"/>
                </a:cubicBezTo>
                <a:cubicBezTo>
                  <a:pt x="3047198" y="2905512"/>
                  <a:pt x="2972947" y="2922104"/>
                  <a:pt x="2930185" y="2925795"/>
                </a:cubicBezTo>
                <a:cubicBezTo>
                  <a:pt x="2887423" y="2929486"/>
                  <a:pt x="2826842" y="2932273"/>
                  <a:pt x="2791651" y="2925762"/>
                </a:cubicBezTo>
                <a:cubicBezTo>
                  <a:pt x="2641026" y="2907373"/>
                  <a:pt x="2577392" y="2897262"/>
                  <a:pt x="2468125" y="2897565"/>
                </a:cubicBezTo>
                <a:cubicBezTo>
                  <a:pt x="2347953" y="2900676"/>
                  <a:pt x="2483169" y="2941985"/>
                  <a:pt x="2308652" y="2926146"/>
                </a:cubicBezTo>
                <a:cubicBezTo>
                  <a:pt x="2305401" y="2936895"/>
                  <a:pt x="2265130" y="2921533"/>
                  <a:pt x="2228153" y="2918475"/>
                </a:cubicBezTo>
                <a:cubicBezTo>
                  <a:pt x="2170686" y="2920724"/>
                  <a:pt x="2206286" y="2945386"/>
                  <a:pt x="2130469" y="2933502"/>
                </a:cubicBezTo>
                <a:lnTo>
                  <a:pt x="2051835" y="2955169"/>
                </a:lnTo>
                <a:cubicBezTo>
                  <a:pt x="2052153" y="2950872"/>
                  <a:pt x="1934201" y="3004193"/>
                  <a:pt x="1910793" y="3004946"/>
                </a:cubicBezTo>
                <a:lnTo>
                  <a:pt x="1758332" y="3027886"/>
                </a:lnTo>
                <a:cubicBezTo>
                  <a:pt x="1709235" y="3044665"/>
                  <a:pt x="1700383" y="3043257"/>
                  <a:pt x="1649704" y="3051307"/>
                </a:cubicBezTo>
                <a:cubicBezTo>
                  <a:pt x="1599024" y="3059359"/>
                  <a:pt x="1520412" y="3098900"/>
                  <a:pt x="1454257" y="3076192"/>
                </a:cubicBezTo>
                <a:cubicBezTo>
                  <a:pt x="1407884" y="3090545"/>
                  <a:pt x="1414359" y="3062092"/>
                  <a:pt x="1323176" y="3081187"/>
                </a:cubicBezTo>
                <a:cubicBezTo>
                  <a:pt x="1269270" y="3084300"/>
                  <a:pt x="1246499" y="3082073"/>
                  <a:pt x="1231798" y="3083652"/>
                </a:cubicBezTo>
                <a:lnTo>
                  <a:pt x="1128386" y="3096270"/>
                </a:lnTo>
                <a:lnTo>
                  <a:pt x="1087572" y="3101257"/>
                </a:lnTo>
                <a:lnTo>
                  <a:pt x="1075937" y="3104255"/>
                </a:lnTo>
                <a:lnTo>
                  <a:pt x="992872" y="3105385"/>
                </a:lnTo>
                <a:cubicBezTo>
                  <a:pt x="955021" y="3105296"/>
                  <a:pt x="904630" y="3125038"/>
                  <a:pt x="891882" y="3122691"/>
                </a:cubicBezTo>
                <a:cubicBezTo>
                  <a:pt x="784087" y="3112356"/>
                  <a:pt x="829281" y="3133000"/>
                  <a:pt x="715888" y="3127380"/>
                </a:cubicBezTo>
                <a:cubicBezTo>
                  <a:pt x="637116" y="3116268"/>
                  <a:pt x="537472" y="3131012"/>
                  <a:pt x="399964" y="3152096"/>
                </a:cubicBezTo>
                <a:lnTo>
                  <a:pt x="310170" y="3146040"/>
                </a:lnTo>
                <a:lnTo>
                  <a:pt x="251771" y="3165636"/>
                </a:lnTo>
                <a:cubicBezTo>
                  <a:pt x="208442" y="3181313"/>
                  <a:pt x="136178" y="3149360"/>
                  <a:pt x="104780" y="3166182"/>
                </a:cubicBezTo>
                <a:cubicBezTo>
                  <a:pt x="55782" y="3185117"/>
                  <a:pt x="29223" y="3184417"/>
                  <a:pt x="8274" y="3178809"/>
                </a:cubicBezTo>
                <a:lnTo>
                  <a:pt x="0" y="3175916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ovéPole 11">
            <a:extLst>
              <a:ext uri="{FF2B5EF4-FFF2-40B4-BE49-F238E27FC236}">
                <a16:creationId xmlns:a16="http://schemas.microsoft.com/office/drawing/2014/main" id="{744718B0-9258-4CD0-8EBF-3CE1DAA4D5F7}"/>
              </a:ext>
            </a:extLst>
          </p:cNvPr>
          <p:cNvSpPr txBox="1"/>
          <p:nvPr/>
        </p:nvSpPr>
        <p:spPr>
          <a:xfrm>
            <a:off x="5745707" y="3493827"/>
            <a:ext cx="5813948" cy="285616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endParaRPr lang="en-US" sz="2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1458BCEE-4376-4F60-B3CC-52CBF9515882}"/>
              </a:ext>
            </a:extLst>
          </p:cNvPr>
          <p:cNvSpPr txBox="1"/>
          <p:nvPr/>
        </p:nvSpPr>
        <p:spPr>
          <a:xfrm>
            <a:off x="-1" y="3039156"/>
            <a:ext cx="3666932" cy="2862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Эрик</a:t>
            </a: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Булатов</a:t>
            </a: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«</a:t>
            </a:r>
            <a:r>
              <a:rPr lang="en-US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Лувр</a:t>
            </a: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Джоконда</a:t>
            </a: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 (2006)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0D592358-6E60-4A57-AB35-E5EE869C4879}"/>
              </a:ext>
            </a:extLst>
          </p:cNvPr>
          <p:cNvSpPr txBox="1"/>
          <p:nvPr/>
        </p:nvSpPr>
        <p:spPr>
          <a:xfrm>
            <a:off x="8635476" y="3039156"/>
            <a:ext cx="357203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Леонид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Соков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, «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Сталин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и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Монро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» (1991)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2E4E0DD9-1630-4BFC-ABB8-6EC550FD2AA8}"/>
              </a:ext>
            </a:extLst>
          </p:cNvPr>
          <p:cNvSpPr txBox="1"/>
          <p:nvPr/>
        </p:nvSpPr>
        <p:spPr>
          <a:xfrm>
            <a:off x="3865080" y="3848248"/>
            <a:ext cx="8232777" cy="36933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lvl="0"/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Обо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всем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уже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сказано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К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счастью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не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обо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всем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подумано</a:t>
            </a:r>
            <a:r>
              <a:rPr lang="cs-CZ" sz="18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  <a:endParaRPr lang="cs-CZ" dirty="0"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17936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7664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Приёмы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aphicFrame>
        <p:nvGraphicFramePr>
          <p:cNvPr id="10" name="Diagram 9">
            <a:extLst>
              <a:ext uri="{FF2B5EF4-FFF2-40B4-BE49-F238E27FC236}">
                <a16:creationId xmlns:a16="http://schemas.microsoft.com/office/drawing/2014/main" id="{09A37743-0530-46B8-BF20-903C18E2D0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3115234"/>
              </p:ext>
            </p:extLst>
          </p:nvPr>
        </p:nvGraphicFramePr>
        <p:xfrm>
          <a:off x="1137036" y="2265399"/>
          <a:ext cx="9817104" cy="38898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95947903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Приёмы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E829EB73-24C0-4B25-93F9-8902498616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9151293"/>
              </p:ext>
            </p:extLst>
          </p:nvPr>
        </p:nvGraphicFramePr>
        <p:xfrm>
          <a:off x="1060822" y="2052736"/>
          <a:ext cx="10070355" cy="241662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6103463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8719E7D-1B46-4D74-B771-3C0F954964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Приёмы постмодернизма</a:t>
            </a:r>
            <a:endParaRPr lang="cs-CZ" dirty="0"/>
          </a:p>
        </p:txBody>
      </p:sp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FB21040D-2459-4489-B536-A02B18CA90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6045353"/>
              </p:ext>
            </p:extLst>
          </p:nvPr>
        </p:nvGraphicFramePr>
        <p:xfrm>
          <a:off x="1060822" y="1690688"/>
          <a:ext cx="10070355" cy="46734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648802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marL="457200" algn="ctr">
              <a:lnSpc>
                <a:spcPct val="107000"/>
              </a:lnSpc>
              <a:spcAft>
                <a:spcPts val="800"/>
              </a:spcAft>
            </a:pPr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Представители</a:t>
            </a:r>
            <a:endParaRPr lang="cs-CZ" sz="4000" dirty="0">
              <a:effectLst/>
              <a:latin typeface="Arial Black" panose="020B0A040201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37036" y="1988737"/>
            <a:ext cx="9535886" cy="4611567"/>
          </a:xfrm>
        </p:spPr>
        <p:txBody>
          <a:bodyPr>
            <a:normAutofit fontScale="85000" lnSpcReduction="10000"/>
          </a:bodyPr>
          <a:lstStyle/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Венедикт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Ерофеев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Москва-Петушки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Оставьте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мою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душу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покое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Саша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Соколов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Школа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для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дураков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Палисандрия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Виктор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Ерофеев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Жизнь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с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идиотом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Русские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цветы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зла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лабиринте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проклятых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вопросов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В.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Королев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Голова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Гоголя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Человек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язык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Эрон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Владимир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Сорокин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Тридцатая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любовь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Марины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Голубое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сало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Очередь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Норма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Метель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А.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Битов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Пушкинский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дом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Витор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Пелевин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Онтология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детства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Омон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Чапаев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пустота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Жизнь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насекомых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Валерия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Нарбикова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Ад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как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аД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как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Около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эколо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Алексей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Иванов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Географ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глобус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пропил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Общага-на-крови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Сердце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Пармы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Золото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бунта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  <a:spcAft>
                <a:spcPts val="800"/>
              </a:spcAft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Павел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Санаев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-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Похороните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меня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плинтусом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pPr marL="457200" algn="just">
              <a:lnSpc>
                <a:spcPct val="107000"/>
              </a:lnSpc>
              <a:spcAft>
                <a:spcPts val="800"/>
              </a:spcAft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Борис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Акунин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Иосиф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Бродский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Дмитрий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Пригов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Григорий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Остер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Саша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Соколов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Татьяна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Толстая</a:t>
            </a:r>
            <a:r>
              <a:rPr lang="cs-CZ" sz="18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…</a:t>
            </a:r>
            <a:endParaRPr lang="cs-CZ" sz="18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algn="just">
              <a:lnSpc>
                <a:spcPct val="107000"/>
              </a:lnSpc>
              <a:spcAft>
                <a:spcPts val="800"/>
              </a:spcAft>
            </a:pP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63067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5" y="609600"/>
            <a:ext cx="10031707" cy="1282459"/>
          </a:xfrm>
        </p:spPr>
        <p:txBody>
          <a:bodyPr>
            <a:normAutofit/>
          </a:bodyPr>
          <a:lstStyle/>
          <a:p>
            <a:pPr algn="ctr"/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Венед</a:t>
            </a:r>
            <a:r>
              <a:rPr lang="ru-RU" sz="4000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и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кт</a:t>
            </a:r>
            <a:r>
              <a:rPr lang="ru-RU" sz="4000" b="0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 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Ероф</a:t>
            </a:r>
            <a:r>
              <a:rPr lang="ru-RU" sz="4000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е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ев</a:t>
            </a:r>
            <a:r>
              <a:rPr lang="cs-CZ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 (1938-1990)</a:t>
            </a:r>
            <a:endParaRPr lang="cs-CZ" sz="4000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5638" y="2351314"/>
            <a:ext cx="4144272" cy="4043582"/>
          </a:xfrm>
        </p:spPr>
        <p:txBody>
          <a:bodyPr>
            <a:normAutofit/>
          </a:bodyPr>
          <a:lstStyle/>
          <a:p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русский писатель</a:t>
            </a:r>
            <a:endParaRPr lang="cs-CZ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cs-CZ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Произведения</a:t>
            </a:r>
            <a:r>
              <a:rPr lang="cs-CZ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«Записки психопата» 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«Москва — Петушки» 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«Вальпургиева ночь, или Шаги Командора» 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«Василий Розанов глазами эксцентрика» 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«Моя маленькая </a:t>
            </a:r>
            <a:r>
              <a:rPr lang="ru-RU" sz="1800" b="0" i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лениниана</a:t>
            </a: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C9F474DA-DB56-43B0-BA8C-084CACDD99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1344" y="2024456"/>
            <a:ext cx="3173627" cy="4370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D0976366-8DD2-4146-A08E-6BE466EEBA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5620" y="2024455"/>
            <a:ext cx="2783122" cy="4370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8128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i="0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Эду</a:t>
            </a:r>
            <a:r>
              <a:rPr lang="ru-RU" b="1" i="0" u="sng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а</a:t>
            </a:r>
            <a:r>
              <a:rPr lang="ru-RU" b="1" i="0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рд Лим</a:t>
            </a:r>
            <a:r>
              <a:rPr lang="ru-RU" b="1" i="0" u="sng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о</a:t>
            </a:r>
            <a:r>
              <a:rPr lang="ru-RU" b="1" i="0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нов</a:t>
            </a:r>
            <a:r>
              <a:rPr lang="ru-RU" b="0" i="0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 </a:t>
            </a:r>
            <a:r>
              <a:rPr lang="cs-CZ" b="0" i="0" dirty="0">
                <a:solidFill>
                  <a:srgbClr val="202122"/>
                </a:solidFill>
                <a:effectLst/>
                <a:latin typeface="Arial Black" panose="020B0A04020102020204" pitchFamily="34" charset="0"/>
              </a:rPr>
              <a:t>(1943-2020)</a:t>
            </a:r>
            <a:endParaRPr lang="cs-CZ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6408" y="2052735"/>
            <a:ext cx="5756988" cy="3760470"/>
          </a:xfrm>
        </p:spPr>
        <p:txBody>
          <a:bodyPr>
            <a:normAutofit/>
          </a:bodyPr>
          <a:lstStyle/>
          <a:p>
            <a:r>
              <a:rPr lang="ru-RU" sz="1800" b="0" i="0" dirty="0">
                <a:solidFill>
                  <a:srgbClr val="3F3F3F"/>
                </a:solidFill>
                <a:effectLst/>
              </a:rPr>
              <a:t>русский писатель, поэт, публицист, политик </a:t>
            </a:r>
            <a:endParaRPr lang="cs-CZ" sz="1800" dirty="0">
              <a:solidFill>
                <a:srgbClr val="3F3F3F"/>
              </a:solidFill>
            </a:endParaRPr>
          </a:p>
          <a:p>
            <a:r>
              <a:rPr lang="ru-RU" sz="1800" dirty="0"/>
              <a:t>настоящее имя — Эдуард Вениаминович Савенко</a:t>
            </a:r>
            <a:endParaRPr lang="cs-CZ" sz="1800" dirty="0"/>
          </a:p>
          <a:p>
            <a:pPr marL="0" indent="0">
              <a:buNone/>
            </a:pPr>
            <a:endParaRPr lang="cs-CZ" sz="1800" dirty="0"/>
          </a:p>
          <a:p>
            <a:pPr marL="0" indent="0">
              <a:buNone/>
            </a:pPr>
            <a:r>
              <a:rPr lang="ru-RU" sz="1800" dirty="0"/>
              <a:t>Произведения</a:t>
            </a:r>
            <a:r>
              <a:rPr lang="cs-CZ" sz="1800" dirty="0"/>
              <a:t>:</a:t>
            </a:r>
            <a:endParaRPr lang="ru-RU" sz="1800" dirty="0"/>
          </a:p>
          <a:p>
            <a:pPr marL="0" indent="0">
              <a:buNone/>
            </a:pPr>
            <a:r>
              <a:rPr lang="ru-RU" sz="1800" dirty="0"/>
              <a:t>«Это я — </a:t>
            </a:r>
            <a:r>
              <a:rPr lang="ru-RU" sz="1800" dirty="0" err="1"/>
              <a:t>Эдичка</a:t>
            </a:r>
            <a:r>
              <a:rPr lang="ru-RU" sz="1800" dirty="0"/>
              <a:t>»</a:t>
            </a:r>
          </a:p>
          <a:p>
            <a:pPr marL="0" indent="0">
              <a:buNone/>
            </a:pPr>
            <a:r>
              <a:rPr lang="ru-RU" sz="1800" dirty="0"/>
              <a:t>«Дневник неудачника»</a:t>
            </a:r>
          </a:p>
          <a:p>
            <a:pPr marL="0" indent="0">
              <a:buNone/>
            </a:pPr>
            <a:r>
              <a:rPr lang="ru-RU" sz="1800" dirty="0"/>
              <a:t>«Подросток Савенко»</a:t>
            </a:r>
          </a:p>
          <a:p>
            <a:pPr marL="0" indent="0">
              <a:buNone/>
            </a:pPr>
            <a:r>
              <a:rPr lang="ru-RU" sz="1800" dirty="0"/>
              <a:t>«Палач»</a:t>
            </a:r>
          </a:p>
          <a:p>
            <a:pPr marL="0" indent="0">
              <a:buNone/>
            </a:pPr>
            <a:r>
              <a:rPr lang="ru-RU" sz="1800" dirty="0"/>
              <a:t>«У нас была великая эпоха»</a:t>
            </a:r>
            <a:endParaRPr lang="cs-CZ" sz="18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6146" name="Picture 2">
            <a:extLst>
              <a:ext uri="{FF2B5EF4-FFF2-40B4-BE49-F238E27FC236}">
                <a16:creationId xmlns:a16="http://schemas.microsoft.com/office/drawing/2014/main" id="{74A1A067-1467-4ED9-AED4-0C0111968F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260" y="2786976"/>
            <a:ext cx="2675708" cy="3195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AA24F8AA-1799-4CB5-BC0C-4A9C120BC0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7646" y="2786975"/>
            <a:ext cx="3067781" cy="3195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514609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sz="4000" b="1" i="0" dirty="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Лев Рубиншт</a:t>
            </a:r>
            <a:r>
              <a:rPr lang="ru-RU" sz="4000" b="1" i="0" u="sng" dirty="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е</a:t>
            </a:r>
            <a:r>
              <a:rPr lang="ru-RU" sz="4000" b="1" i="0" dirty="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йн</a:t>
            </a:r>
            <a:r>
              <a:rPr lang="cs-CZ" sz="4000" b="1" i="0" dirty="0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 (*1947)</a:t>
            </a:r>
            <a:endParaRPr lang="cs-CZ" sz="4000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60097" y="2501659"/>
            <a:ext cx="5893837" cy="4076394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ru-RU" sz="1400" b="0" i="0" dirty="0">
                <a:solidFill>
                  <a:srgbClr val="3F3F3F"/>
                </a:solidFill>
                <a:effectLst/>
                <a:latin typeface="open sans" panose="020B0604020202020204" pitchFamily="34" charset="0"/>
              </a:rPr>
              <a:t>28</a:t>
            </a:r>
            <a:br>
              <a:rPr lang="ru-RU" sz="1400" b="0" i="0" dirty="0">
                <a:solidFill>
                  <a:srgbClr val="3F3F3F"/>
                </a:solidFill>
                <a:effectLst/>
                <a:latin typeface="open sans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«И Африка, и свинка, и доктор Айболит»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Там сейчас который час примерно?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«И свет повсюду тухнет, и в горле ватный ком»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31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Что, правда? Это тебе действительно приснилось?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b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«И радио на кухне о чем-то о таком»</a:t>
            </a:r>
          </a:p>
          <a:p>
            <a:pPr algn="r"/>
            <a:endParaRPr lang="cs-CZ" sz="1800" b="0" i="0" dirty="0">
              <a:solidFill>
                <a:srgbClr val="3F3F3F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r">
              <a:buNone/>
            </a:pPr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(«Карточки» из стихотворения «Лестница существ»</a:t>
            </a:r>
            <a:r>
              <a:rPr lang="cs-CZ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ru-RU" sz="1800" b="0" i="0" dirty="0">
              <a:solidFill>
                <a:srgbClr val="3F3F3F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0F835DE4-5897-4993-8AD6-EEE5AD7826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527" y="2276659"/>
            <a:ext cx="4772947" cy="3151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ovéPole 14">
            <a:extLst>
              <a:ext uri="{FF2B5EF4-FFF2-40B4-BE49-F238E27FC236}">
                <a16:creationId xmlns:a16="http://schemas.microsoft.com/office/drawing/2014/main" id="{FD57F7E7-A147-497F-AECD-92FBFE309BEC}"/>
              </a:ext>
            </a:extLst>
          </p:cNvPr>
          <p:cNvSpPr txBox="1"/>
          <p:nvPr/>
        </p:nvSpPr>
        <p:spPr>
          <a:xfrm>
            <a:off x="661527" y="5589271"/>
            <a:ext cx="4804447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Российский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поэт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библиограф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и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эссеист,журналист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Лауреат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литературной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премии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«НОС-2012»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за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книгу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«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Знаки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внимания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».</a:t>
            </a:r>
          </a:p>
        </p:txBody>
      </p:sp>
    </p:spTree>
    <p:extLst>
      <p:ext uri="{BB962C8B-B14F-4D97-AF65-F5344CB8AC3E}">
        <p14:creationId xmlns:p14="http://schemas.microsoft.com/office/powerpoint/2010/main" val="7645800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9919740" cy="1282459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Людм</a:t>
            </a:r>
            <a:r>
              <a:rPr lang="ru-RU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и</a:t>
            </a:r>
            <a:r>
              <a:rPr lang="ru-RU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ла</a:t>
            </a:r>
            <a:r>
              <a:rPr lang="ru-RU" b="0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 </a:t>
            </a:r>
            <a:r>
              <a:rPr lang="ru-RU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Петруш</a:t>
            </a:r>
            <a:r>
              <a:rPr lang="ru-RU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е</a:t>
            </a:r>
            <a:r>
              <a:rPr lang="ru-RU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вская</a:t>
            </a:r>
            <a:r>
              <a:rPr lang="cs-CZ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 (*1938)</a:t>
            </a:r>
            <a:endParaRPr lang="cs-CZ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19416" y="2009542"/>
            <a:ext cx="6578082" cy="4076394"/>
          </a:xfrm>
        </p:spPr>
        <p:txBody>
          <a:bodyPr>
            <a:normAutofit/>
          </a:bodyPr>
          <a:lstStyle/>
          <a:p>
            <a:pPr algn="just"/>
            <a:r>
              <a:rPr lang="ru-RU" sz="1800" dirty="0">
                <a:latin typeface="Arial" panose="020B0604020202020204" pitchFamily="34" charset="0"/>
                <a:cs typeface="Arial" panose="020B0604020202020204" pitchFamily="34" charset="0"/>
              </a:rPr>
              <a:t>прозаик, драматург, поэт, сценарист, автор акварелей и монотипий, художница и режиссер восьми собственных анимационных фильмов («Студия ручного труда»), композитор и певица, создатель бродячего театра «Кабаре Людмилы Петрушевской».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Произведения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 </a:t>
            </a:r>
          </a:p>
          <a:p>
            <a:pPr marL="0" indent="0" algn="just">
              <a:buNone/>
            </a:pP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Свой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круг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</a:t>
            </a:r>
          </a:p>
          <a:p>
            <a:pPr marL="0" indent="0" algn="just">
              <a:buNone/>
            </a:pP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Тёмная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судьба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</a:t>
            </a:r>
          </a:p>
          <a:p>
            <a:pPr marL="0" indent="0" algn="just">
              <a:buNone/>
            </a:pP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Дитя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».</a:t>
            </a:r>
          </a:p>
          <a:p>
            <a:pPr algn="just"/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 90-ые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гг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она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пишет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антиутопии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сказки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напр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Новые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Робинзоны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Сказки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для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всей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семьи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</a:t>
            </a:r>
          </a:p>
          <a:p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132C3F90-2347-4863-8DD6-C63C6EDAC4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928" y="2009542"/>
            <a:ext cx="4076394" cy="40763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3DFB6418-27B5-4721-B36F-E8EE87E134D0}"/>
              </a:ext>
            </a:extLst>
          </p:cNvPr>
          <p:cNvSpPr txBox="1"/>
          <p:nvPr/>
        </p:nvSpPr>
        <p:spPr>
          <a:xfrm>
            <a:off x="7088325" y="6131912"/>
            <a:ext cx="3692588" cy="52322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Что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такое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феномен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современной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«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женской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прозы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»?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Назовите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400" dirty="0" err="1">
                <a:latin typeface="Arial" panose="020B0604020202020204" pitchFamily="34" charset="0"/>
                <a:cs typeface="Arial" panose="020B0604020202020204" pitchFamily="34" charset="0"/>
              </a:rPr>
              <a:t>писательниц</a:t>
            </a:r>
            <a:r>
              <a:rPr lang="cs-CZ" sz="14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pic>
        <p:nvPicPr>
          <p:cNvPr id="7" name="Grafický objekt 6" descr="Žárovka a ozubené kolečko se souvislou výplní">
            <a:extLst>
              <a:ext uri="{FF2B5EF4-FFF2-40B4-BE49-F238E27FC236}">
                <a16:creationId xmlns:a16="http://schemas.microsoft.com/office/drawing/2014/main" id="{9ACF5EFD-F2D3-436D-B067-855F9DAC94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905543" y="5791200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77478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Тать</a:t>
            </a:r>
            <a:r>
              <a:rPr lang="ru-RU" sz="4000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я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на</a:t>
            </a:r>
            <a:r>
              <a:rPr lang="ru-RU" sz="4000" b="0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 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Толст</a:t>
            </a:r>
            <a:r>
              <a:rPr lang="ru-RU" sz="4000" b="1" i="0" u="sng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а</a:t>
            </a:r>
            <a:r>
              <a:rPr lang="ru-RU" sz="4000" b="1" i="0" dirty="0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я</a:t>
            </a:r>
            <a:r>
              <a:rPr lang="cs-CZ" sz="4000" dirty="0">
                <a:solidFill>
                  <a:srgbClr val="333333"/>
                </a:solidFill>
                <a:latin typeface="Arial Black" panose="020B0A04020102020204" pitchFamily="34" charset="0"/>
              </a:rPr>
              <a:t> (*1951)</a:t>
            </a:r>
            <a:endParaRPr lang="cs-CZ" sz="4000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50294" y="5032279"/>
            <a:ext cx="4970837" cy="1282460"/>
          </a:xfrm>
        </p:spPr>
        <p:txBody>
          <a:bodyPr>
            <a:normAutofit lnSpcReduction="10000"/>
          </a:bodyPr>
          <a:lstStyle/>
          <a:p>
            <a:pPr marL="0" indent="0" algn="just">
              <a:buNone/>
            </a:pPr>
            <a:r>
              <a:rPr lang="ru-RU" sz="16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Сборники рассказов: «На золотом крыльце сидели…», «Любишь — не любишь», «Река Оккервиль», «День», «Ночь», «Изюм», «Круг», «Белые стены»</a:t>
            </a:r>
          </a:p>
          <a:p>
            <a:pPr marL="0" indent="0" algn="just">
              <a:buNone/>
            </a:pPr>
            <a:r>
              <a:rPr lang="ru-RU" sz="16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Роман: «</a:t>
            </a:r>
            <a:r>
              <a:rPr lang="ru-RU" sz="1600" b="0" i="0" dirty="0" err="1">
                <a:effectLst/>
                <a:latin typeface="Arial" panose="020B0604020202020204" pitchFamily="34" charset="0"/>
                <a:cs typeface="Arial" panose="020B0604020202020204" pitchFamily="34" charset="0"/>
              </a:rPr>
              <a:t>Кысь</a:t>
            </a:r>
            <a:r>
              <a:rPr lang="ru-RU" sz="16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» </a:t>
            </a:r>
            <a:endParaRPr lang="cs-CZ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3076" name="Picture 4" descr="Kniha Fakír a jiné povídky - Trh knih - můj antikvariát online">
            <a:extLst>
              <a:ext uri="{FF2B5EF4-FFF2-40B4-BE49-F238E27FC236}">
                <a16:creationId xmlns:a16="http://schemas.microsoft.com/office/drawing/2014/main" id="{4269A4D4-46E0-45D7-B499-6D3C7284BE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206" y="1568769"/>
            <a:ext cx="2005080" cy="3259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93670B33-A985-4C3C-B005-79BA8CA9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2660" y="4244923"/>
            <a:ext cx="3251021" cy="20698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ovéPole 9">
            <a:extLst>
              <a:ext uri="{FF2B5EF4-FFF2-40B4-BE49-F238E27FC236}">
                <a16:creationId xmlns:a16="http://schemas.microsoft.com/office/drawing/2014/main" id="{1F8D9FD9-AFA7-4F1C-B579-761DD704A255}"/>
              </a:ext>
            </a:extLst>
          </p:cNvPr>
          <p:cNvSpPr txBox="1"/>
          <p:nvPr/>
        </p:nvSpPr>
        <p:spPr>
          <a:xfrm>
            <a:off x="2964496" y="2875440"/>
            <a:ext cx="511970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just">
              <a:buNone/>
            </a:pPr>
            <a:r>
              <a:rPr lang="ru-RU" sz="16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Российская писательница, телеведущая, публицист и литературный критик. Лауреат множества литературных премий.</a:t>
            </a: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200C0F33-1518-4B9D-A6DB-58E6695526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49" y="2231368"/>
            <a:ext cx="2609679" cy="36416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836255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sz="4000" dirty="0">
                <a:latin typeface="Arial Black" panose="020B0A04020102020204" pitchFamily="34" charset="0"/>
              </a:rPr>
              <a:t>П</a:t>
            </a:r>
            <a:r>
              <a:rPr lang="ru-RU" sz="4000" u="sng" dirty="0">
                <a:latin typeface="Arial Black" panose="020B0A04020102020204" pitchFamily="34" charset="0"/>
              </a:rPr>
              <a:t>а</a:t>
            </a:r>
            <a:r>
              <a:rPr lang="ru-RU" sz="4000" dirty="0">
                <a:latin typeface="Arial Black" panose="020B0A04020102020204" pitchFamily="34" charset="0"/>
              </a:rPr>
              <a:t>вел Сан</a:t>
            </a:r>
            <a:r>
              <a:rPr lang="ru-RU" sz="4000" u="sng" dirty="0">
                <a:latin typeface="Arial Black" panose="020B0A04020102020204" pitchFamily="34" charset="0"/>
              </a:rPr>
              <a:t>а</a:t>
            </a:r>
            <a:r>
              <a:rPr lang="ru-RU" sz="4000" dirty="0">
                <a:latin typeface="Arial Black" panose="020B0A04020102020204" pitchFamily="34" charset="0"/>
              </a:rPr>
              <a:t>ев </a:t>
            </a:r>
            <a:r>
              <a:rPr lang="cs-CZ" sz="4000" dirty="0">
                <a:latin typeface="Arial Black" panose="020B0A04020102020204" pitchFamily="34" charset="0"/>
              </a:rPr>
              <a:t>(*1969)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99300" y="1736811"/>
            <a:ext cx="7807768" cy="2322912"/>
          </a:xfrm>
        </p:spPr>
        <p:txBody>
          <a:bodyPr>
            <a:normAutofit/>
          </a:bodyPr>
          <a:lstStyle/>
          <a:p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советский и российский писатель, кинорежиссёр, сценарист, продюсер, переводчик, журналист</a:t>
            </a:r>
            <a:endParaRPr lang="cs-CZ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cs-CZ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Произведения: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«Похороните меня за плинтусом» - повесть</a:t>
            </a:r>
          </a:p>
          <a:p>
            <a:pPr marL="0" indent="0">
              <a:buNone/>
            </a:pPr>
            <a:r>
              <a:rPr lang="ru-R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«Хроники Раздолбая» - роман</a:t>
            </a:r>
            <a:endParaRPr lang="cs-CZ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4" name="Online médium 3" title="&quot;Похороните меня за плинтусом&quot; - трейлер к фильму.">
            <a:hlinkClick r:id="" action="ppaction://media"/>
            <a:extLst>
              <a:ext uri="{FF2B5EF4-FFF2-40B4-BE49-F238E27FC236}">
                <a16:creationId xmlns:a16="http://schemas.microsoft.com/office/drawing/2014/main" id="{915B6844-F6F3-4661-B236-DA7843A77073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1008047" y="3952554"/>
            <a:ext cx="2935454" cy="2201591"/>
          </a:xfrm>
          <a:prstGeom prst="rect">
            <a:avLst/>
          </a:prstGeom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EFE87310-BD4B-4E72-852E-BA3AC8151BA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34" r="18000"/>
          <a:stretch/>
        </p:blipFill>
        <p:spPr bwMode="auto">
          <a:xfrm>
            <a:off x="8802222" y="1764667"/>
            <a:ext cx="3206170" cy="4590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Nadějné knižní vyhlídky: Pochovejte mě pod podlahu, přeje si ruský školák —  ČT24 — Česká televize">
            <a:extLst>
              <a:ext uri="{FF2B5EF4-FFF2-40B4-BE49-F238E27FC236}">
                <a16:creationId xmlns:a16="http://schemas.microsoft.com/office/drawing/2014/main" id="{D390E0CD-6250-4B46-8D35-D65FFCA70B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48" r="27561"/>
          <a:stretch/>
        </p:blipFill>
        <p:spPr bwMode="auto">
          <a:xfrm>
            <a:off x="7378142" y="2387582"/>
            <a:ext cx="2029907" cy="3071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0461650E-C4A7-4BBB-88C8-AF8FD55F2267}"/>
              </a:ext>
            </a:extLst>
          </p:cNvPr>
          <p:cNvSpPr txBox="1"/>
          <p:nvPr/>
        </p:nvSpPr>
        <p:spPr>
          <a:xfrm>
            <a:off x="4229559" y="4186297"/>
            <a:ext cx="2935454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just">
              <a:buNone/>
            </a:pPr>
            <a:r>
              <a:rPr lang="ru-RU" sz="1600" b="0" i="1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«Меня зовут Савельев Саша. Я учусь во втором классе и живу у бабушки с дедушкой. Мама променяла меня на карлика-кровопийцу и повесила на бабушкину шею тяжкой </a:t>
            </a:r>
            <a:r>
              <a:rPr lang="ru-RU" sz="1600" b="0" i="1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крестягой</a:t>
            </a:r>
            <a:r>
              <a:rPr lang="ru-RU" sz="1600" b="0" i="1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Так я с четырех лет и вишу».</a:t>
            </a:r>
            <a:endParaRPr lang="cs-CZ" sz="1600" dirty="0">
              <a:solidFill>
                <a:srgbClr val="3F3F3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349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Что</a:t>
            </a:r>
            <a:r>
              <a:rPr lang="cs-CZ" sz="4000" b="1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такое</a:t>
            </a:r>
            <a:r>
              <a:rPr lang="cs-CZ" sz="4000" b="1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постмодернизм</a:t>
            </a:r>
            <a:r>
              <a:rPr lang="cs-CZ" sz="4000" b="1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r>
              <a:rPr lang="cs-CZ" sz="4000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cs-CZ" sz="4000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1094" y="1686814"/>
            <a:ext cx="10300996" cy="1282459"/>
          </a:xfrm>
        </p:spPr>
        <p:txBody>
          <a:bodyPr>
            <a:normAutofit lnSpcReduction="10000"/>
          </a:bodyPr>
          <a:lstStyle/>
          <a:p>
            <a:pPr marL="0" indent="0" algn="ctr">
              <a:lnSpc>
                <a:spcPct val="107000"/>
              </a:lnSpc>
              <a:spcAft>
                <a:spcPts val="800"/>
              </a:spcAft>
              <a:buNone/>
            </a:pPr>
            <a:br>
              <a:rPr lang="ru-RU" sz="14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(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;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лат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post —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после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фр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moderne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—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новейший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»,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современный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») —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термин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обозначающий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структурно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сходные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явления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мировой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общественной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жизни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культуре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второй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половины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20 в.</a:t>
            </a:r>
          </a:p>
          <a:p>
            <a:pPr marL="0" indent="0">
              <a:buNone/>
            </a:pPr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AC2DEBE8-0A80-4519-9BD7-650744B6CD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5733535"/>
              </p:ext>
            </p:extLst>
          </p:nvPr>
        </p:nvGraphicFramePr>
        <p:xfrm>
          <a:off x="533664" y="2969273"/>
          <a:ext cx="5116934" cy="35417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58467">
                  <a:extLst>
                    <a:ext uri="{9D8B030D-6E8A-4147-A177-3AD203B41FA5}">
                      <a16:colId xmlns:a16="http://schemas.microsoft.com/office/drawing/2014/main" val="530454129"/>
                    </a:ext>
                  </a:extLst>
                </a:gridCol>
                <a:gridCol w="2558467">
                  <a:extLst>
                    <a:ext uri="{9D8B030D-6E8A-4147-A177-3AD203B41FA5}">
                      <a16:colId xmlns:a16="http://schemas.microsoft.com/office/drawing/2014/main" val="4094884705"/>
                    </a:ext>
                  </a:extLst>
                </a:gridCol>
              </a:tblGrid>
              <a:tr h="667680"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Модернизм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Постмодернизм 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66528224"/>
                  </a:ext>
                </a:extLst>
              </a:tr>
              <a:tr h="377497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отказ от классики 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отрицание модернизма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9195689"/>
                  </a:ext>
                </a:extLst>
              </a:tr>
              <a:tr h="651569"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поиск нового стиля и новых форм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смешение жанров и форм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9701056"/>
                  </a:ext>
                </a:extLst>
              </a:tr>
              <a:tr h="651569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новые течения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размытие границ дозволенного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99881624"/>
                  </a:ext>
                </a:extLst>
              </a:tr>
              <a:tr h="930812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полностью сформировался в 30-х гг. прошлого века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расцвет во второй половине 20-ого века</a:t>
                      </a:r>
                      <a:endParaRPr lang="cs-CZ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27373164"/>
                  </a:ext>
                </a:extLst>
              </a:tr>
            </a:tbl>
          </a:graphicData>
        </a:graphic>
      </p:graphicFrame>
      <p:pic>
        <p:nvPicPr>
          <p:cNvPr id="2050" name="Picture 2" descr="Kudy z nudy - Tančící dům v Praze">
            <a:extLst>
              <a:ext uri="{FF2B5EF4-FFF2-40B4-BE49-F238E27FC236}">
                <a16:creationId xmlns:a16="http://schemas.microsoft.com/office/drawing/2014/main" id="{D8C79ABF-4031-4C9B-BD9C-B1742D097B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0410" y="2969273"/>
            <a:ext cx="4955126" cy="3279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ovéPole 13">
            <a:extLst>
              <a:ext uri="{FF2B5EF4-FFF2-40B4-BE49-F238E27FC236}">
                <a16:creationId xmlns:a16="http://schemas.microsoft.com/office/drawing/2014/main" id="{B7EB4C6F-BC0C-47F7-A65C-9A03752C43D4}"/>
              </a:ext>
            </a:extLst>
          </p:cNvPr>
          <p:cNvSpPr txBox="1"/>
          <p:nvPr/>
        </p:nvSpPr>
        <p:spPr>
          <a:xfrm>
            <a:off x="6298808" y="6235959"/>
            <a:ext cx="495512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Танцующий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дом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в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Праге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деконструктивизм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122927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r>
              <a:rPr lang="ru-RU" dirty="0">
                <a:latin typeface="Arial Black" panose="020B0A04020102020204" pitchFamily="34" charset="0"/>
              </a:rPr>
              <a:t>Список литературы</a:t>
            </a:r>
            <a:endParaRPr lang="cs-CZ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6408" y="1736810"/>
            <a:ext cx="10300996" cy="4511589"/>
          </a:xfrm>
        </p:spPr>
        <p:txBody>
          <a:bodyPr>
            <a:normAutofit/>
          </a:bodyPr>
          <a:lstStyle/>
          <a:p>
            <a:pPr marL="0" indent="0" algn="just">
              <a:buNone/>
            </a:pPr>
            <a:br>
              <a:rPr lang="ru-RU" sz="1400" b="0" i="0" dirty="0">
                <a:solidFill>
                  <a:srgbClr val="3F3F3F"/>
                </a:solidFill>
                <a:effectLst/>
                <a:latin typeface="open sans" panose="020B0604020202020204" pitchFamily="34" charset="0"/>
              </a:rPr>
            </a:b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</a:rPr>
              <a:t>HRALA, Milan. </a:t>
            </a:r>
            <a:r>
              <a:rPr lang="cs-CZ" sz="1800" i="1" dirty="0">
                <a:latin typeface="Arial" panose="020B0604020202020204" pitchFamily="34" charset="0"/>
                <a:cs typeface="Arial" panose="020B0604020202020204" pitchFamily="34" charset="0"/>
              </a:rPr>
              <a:t>Ruská moderní literatura 1890-2000</a:t>
            </a: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</a:rPr>
              <a:t>. Praha: Karolinum, 2007. 767 s.</a:t>
            </a:r>
          </a:p>
          <a:p>
            <a:pPr marL="0" indent="0" algn="just">
              <a:buNone/>
            </a:pPr>
            <a:r>
              <a:rPr lang="ru-RU" sz="1800" dirty="0">
                <a:latin typeface="Arial" panose="020B0604020202020204" pitchFamily="34" charset="0"/>
                <a:cs typeface="Arial" panose="020B0604020202020204" pitchFamily="34" charset="0"/>
              </a:rPr>
              <a:t>СКОРОПАНОВА, И. С. </a:t>
            </a:r>
            <a:r>
              <a:rPr lang="ru-RU" sz="1800" i="1" dirty="0">
                <a:latin typeface="Arial" panose="020B0604020202020204" pitchFamily="34" charset="0"/>
                <a:cs typeface="Arial" panose="020B0604020202020204" pitchFamily="34" charset="0"/>
              </a:rPr>
              <a:t>Русская постмодернистская литература</a:t>
            </a:r>
            <a:r>
              <a:rPr lang="ru-RU" sz="1800" dirty="0">
                <a:latin typeface="Arial" panose="020B0604020202020204" pitchFamily="34" charset="0"/>
                <a:cs typeface="Arial" panose="020B0604020202020204" pitchFamily="34" charset="0"/>
              </a:rPr>
              <a:t>: Учеб. пособие. - 3-е изд., изд., и доп. — М.: Флинта: Наука, 2001. — 608 с. ISBN 5-89349-180-7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r>
              <a:rPr lang="ru-RU" sz="1800" dirty="0">
                <a:latin typeface="Arial" panose="020B0604020202020204" pitchFamily="34" charset="0"/>
                <a:cs typeface="Arial" panose="020B0604020202020204" pitchFamily="34" charset="0"/>
              </a:rPr>
              <a:t>ПРОХОРОВА.Т.Г. </a:t>
            </a:r>
            <a:r>
              <a:rPr lang="ru-RU" sz="1800" i="1" dirty="0">
                <a:latin typeface="Arial" panose="020B0604020202020204" pitchFamily="34" charset="0"/>
                <a:cs typeface="Arial" panose="020B0604020202020204" pitchFamily="34" charset="0"/>
              </a:rPr>
              <a:t>Постмодернизм в русской прозе</a:t>
            </a: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ru-RU" sz="1800" dirty="0">
                <a:latin typeface="Arial" panose="020B0604020202020204" pitchFamily="34" charset="0"/>
                <a:cs typeface="Arial" panose="020B0604020202020204" pitchFamily="34" charset="0"/>
              </a:rPr>
              <a:t>Учебное пособие. — Казань: Казанский государственный университет, 2005. — 96 с. — ISBN 5-98180-190-5.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endParaRPr lang="cs-CZ" sz="1800" dirty="0">
              <a:latin typeface="Arial" panose="020B0604020202020204" pitchFamily="34" charset="0"/>
              <a:cs typeface="Arial" panose="020B0604020202020204" pitchFamily="34" charset="0"/>
              <a:hlinkClick r:id="rId2"/>
            </a:endParaRPr>
          </a:p>
          <a:p>
            <a:pPr marL="0" indent="0" algn="just">
              <a:buNone/>
            </a:pP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https://jewish.ru/ru/stories/reviews/187852/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https://literaguru.ru/russkij-postmodernizm-v-literature/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https://alex-ermak.livejournal.com/1414232.html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just">
              <a:buNone/>
            </a:pPr>
            <a:r>
              <a:rPr lang="cs-CZ" sz="1800" dirty="0">
                <a:latin typeface="Arial" panose="020B0604020202020204" pitchFamily="34" charset="0"/>
                <a:cs typeface="Arial" panose="020B0604020202020204" pitchFamily="34" charset="0"/>
                <a:hlinkClick r:id="rId5"/>
              </a:rPr>
              <a:t>https://cyberleninka.ru/article/n/e-limonov-o-literature-eto-ya-edichka/viewer</a:t>
            </a:r>
            <a:endParaRPr lang="cs-CZ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cs-CZ" sz="21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03927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40" name="Picture 16">
            <a:extLst>
              <a:ext uri="{FF2B5EF4-FFF2-40B4-BE49-F238E27FC236}">
                <a16:creationId xmlns:a16="http://schemas.microsoft.com/office/drawing/2014/main" id="{F282E497-C372-4A16-B85E-821167C43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7473">
            <a:off x="592935" y="4220863"/>
            <a:ext cx="3592147" cy="239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5" y="454802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Исторические</a:t>
            </a:r>
            <a:r>
              <a:rPr lang="cs-CZ" sz="4000" b="1" dirty="0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4000" b="1" dirty="0" err="1">
                <a:effectLst/>
                <a:latin typeface="Arial Black" panose="020B0A040201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события</a:t>
            </a:r>
            <a:endParaRPr lang="cs-CZ" sz="4000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1032" name="Picture 8">
            <a:extLst>
              <a:ext uri="{FF2B5EF4-FFF2-40B4-BE49-F238E27FC236}">
                <a16:creationId xmlns:a16="http://schemas.microsoft.com/office/drawing/2014/main" id="{F6048BB0-133F-4327-B747-D98CBFE313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60831">
            <a:off x="7480535" y="1518436"/>
            <a:ext cx="4092279" cy="2714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BCB044B6-A1FE-4BD1-B719-1795B344F0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92927">
            <a:off x="8231345" y="4055102"/>
            <a:ext cx="3520907" cy="24994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>
            <a:extLst>
              <a:ext uri="{FF2B5EF4-FFF2-40B4-BE49-F238E27FC236}">
                <a16:creationId xmlns:a16="http://schemas.microsoft.com/office/drawing/2014/main" id="{33B1635E-913D-4AB1-A956-4F50A9904A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2793">
            <a:off x="3308316" y="2907606"/>
            <a:ext cx="5243714" cy="35257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D32DD6FA-026C-42A2-A805-91CB850A5E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2680" y="1575533"/>
            <a:ext cx="3148547" cy="1716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CFDA28DF-48E7-4159-AA4C-35CAB649C0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53439">
            <a:off x="339475" y="2170573"/>
            <a:ext cx="3587491" cy="201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8850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4305" y="411924"/>
            <a:ext cx="9571842" cy="1282459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Когда зарождается постмодернизм?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45502" y="1840585"/>
            <a:ext cx="10300996" cy="623973"/>
          </a:xfrm>
        </p:spPr>
        <p:txBody>
          <a:bodyPr>
            <a:normAutofit/>
          </a:bodyPr>
          <a:lstStyle/>
          <a:p>
            <a:r>
              <a:rPr lang="ru-RU" sz="1800" b="0" i="0" dirty="0">
                <a:solidFill>
                  <a:srgbClr val="3F3F3F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после ВОВ в США </a:t>
            </a:r>
          </a:p>
          <a:p>
            <a:pPr marL="0" indent="0">
              <a:buNone/>
            </a:pPr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122" name="Picture 2">
            <a:extLst>
              <a:ext uri="{FF2B5EF4-FFF2-40B4-BE49-F238E27FC236}">
                <a16:creationId xmlns:a16="http://schemas.microsoft.com/office/drawing/2014/main" id="{EE45E18B-06E0-4A76-A029-2FC04129E0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7601" y="2370578"/>
            <a:ext cx="3652218" cy="36700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35FA4058-1C6D-4656-AE6D-110606E9B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2561" y="2383036"/>
            <a:ext cx="3464560" cy="3657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ovéPole 11">
            <a:extLst>
              <a:ext uri="{FF2B5EF4-FFF2-40B4-BE49-F238E27FC236}">
                <a16:creationId xmlns:a16="http://schemas.microsoft.com/office/drawing/2014/main" id="{0DE8AF3C-4D9A-4FB9-9865-2B6BB61FA074}"/>
              </a:ext>
            </a:extLst>
          </p:cNvPr>
          <p:cNvSpPr txBox="1"/>
          <p:nvPr/>
        </p:nvSpPr>
        <p:spPr>
          <a:xfrm>
            <a:off x="4379778" y="6117195"/>
            <a:ext cx="27736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Жан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Мишель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Баския</a:t>
            </a:r>
            <a:endParaRPr lang="cs-CZ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1138954E-9E9C-4B45-B1FC-A0586F9DC55C}"/>
              </a:ext>
            </a:extLst>
          </p:cNvPr>
          <p:cNvSpPr txBox="1"/>
          <p:nvPr/>
        </p:nvSpPr>
        <p:spPr>
          <a:xfrm>
            <a:off x="8696534" y="6076744"/>
            <a:ext cx="164679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Энди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Уорхол</a:t>
            </a:r>
            <a:endParaRPr lang="cs-CZ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DD7D46F8-316F-45B0-BFAB-9511ABFFDD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26" y="2463283"/>
            <a:ext cx="2504475" cy="36700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ovéPole 13">
            <a:extLst>
              <a:ext uri="{FF2B5EF4-FFF2-40B4-BE49-F238E27FC236}">
                <a16:creationId xmlns:a16="http://schemas.microsoft.com/office/drawing/2014/main" id="{872110BF-B74C-4785-98BF-E3043A9CB7E4}"/>
              </a:ext>
            </a:extLst>
          </p:cNvPr>
          <p:cNvSpPr txBox="1"/>
          <p:nvPr/>
        </p:nvSpPr>
        <p:spPr>
          <a:xfrm>
            <a:off x="1322115" y="6076744"/>
            <a:ext cx="172249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Леонид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Соков</a:t>
            </a:r>
            <a:endParaRPr lang="cs-CZ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8984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>
            <a:extLst>
              <a:ext uri="{FF2B5EF4-FFF2-40B4-BE49-F238E27FC236}">
                <a16:creationId xmlns:a16="http://schemas.microsoft.com/office/drawing/2014/main" id="{DE52AFEA-B61B-4FD1-B1B7-5EA2CAEF3A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65" t="16671" r="14353" b="12852"/>
          <a:stretch/>
        </p:blipFill>
        <p:spPr bwMode="auto">
          <a:xfrm rot="21307510">
            <a:off x="509393" y="648581"/>
            <a:ext cx="5053781" cy="3883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ovéPole 7">
            <a:extLst>
              <a:ext uri="{FF2B5EF4-FFF2-40B4-BE49-F238E27FC236}">
                <a16:creationId xmlns:a16="http://schemas.microsoft.com/office/drawing/2014/main" id="{814824DC-0097-4EE3-8D95-DBE7328091EB}"/>
              </a:ext>
            </a:extLst>
          </p:cNvPr>
          <p:cNvSpPr txBox="1"/>
          <p:nvPr/>
        </p:nvSpPr>
        <p:spPr>
          <a:xfrm rot="21318395">
            <a:off x="248207" y="271593"/>
            <a:ext cx="488439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Джозеф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Кошут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Один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и 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три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стула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(1965)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EDD45131-577B-4CB8-B71A-CCA096CD1E65}"/>
              </a:ext>
            </a:extLst>
          </p:cNvPr>
          <p:cNvSpPr txBox="1"/>
          <p:nvPr/>
        </p:nvSpPr>
        <p:spPr>
          <a:xfrm>
            <a:off x="314593" y="5322622"/>
            <a:ext cx="229471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ru-RU" b="1" i="0" dirty="0" err="1"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Концептаулизм</a:t>
            </a:r>
            <a:r>
              <a:rPr lang="ru-RU" b="1" i="0" dirty="0">
                <a:solidFill>
                  <a:srgbClr val="000000"/>
                </a:solidFill>
                <a:effectLst/>
                <a:latin typeface="Roboto" panose="02000000000000000000" pitchFamily="2" charset="0"/>
              </a:rPr>
              <a:t> 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5617CE9D-87E7-4FE1-B3A9-A90857A44928}"/>
              </a:ext>
            </a:extLst>
          </p:cNvPr>
          <p:cNvSpPr txBox="1"/>
          <p:nvPr/>
        </p:nvSpPr>
        <p:spPr>
          <a:xfrm>
            <a:off x="10568220" y="1516475"/>
            <a:ext cx="15802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 Black" panose="020B0A04020102020204" pitchFamily="34" charset="0"/>
              </a:rPr>
              <a:t>Видеоарт</a:t>
            </a:r>
            <a:endParaRPr lang="cs-CZ" dirty="0">
              <a:latin typeface="Arial Black" panose="020B0A04020102020204" pitchFamily="34" charset="0"/>
            </a:endParaRPr>
          </a:p>
        </p:txBody>
      </p:sp>
      <p:pic>
        <p:nvPicPr>
          <p:cNvPr id="6148" name="Picture 4">
            <a:extLst>
              <a:ext uri="{FF2B5EF4-FFF2-40B4-BE49-F238E27FC236}">
                <a16:creationId xmlns:a16="http://schemas.microsoft.com/office/drawing/2014/main" id="{0DA76194-24E8-4051-9C2F-3CADFBF3E7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0023" y="880769"/>
            <a:ext cx="4383716" cy="3071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ovéPole 14">
            <a:extLst>
              <a:ext uri="{FF2B5EF4-FFF2-40B4-BE49-F238E27FC236}">
                <a16:creationId xmlns:a16="http://schemas.microsoft.com/office/drawing/2014/main" id="{E22F8005-6584-49FB-9A11-20E6BFA7CA5F}"/>
              </a:ext>
            </a:extLst>
          </p:cNvPr>
          <p:cNvSpPr txBox="1"/>
          <p:nvPr/>
        </p:nvSpPr>
        <p:spPr>
          <a:xfrm>
            <a:off x="6187833" y="505659"/>
            <a:ext cx="436180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Нам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Джун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sz="1600" dirty="0" err="1">
                <a:latin typeface="Arial" panose="020B0604020202020204" pitchFamily="34" charset="0"/>
                <a:cs typeface="Arial" panose="020B0604020202020204" pitchFamily="34" charset="0"/>
              </a:rPr>
              <a:t>Пайк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«ТВ-Будда»</a:t>
            </a:r>
            <a:r>
              <a:rPr lang="cs-CZ" sz="1600" dirty="0">
                <a:latin typeface="Arial" panose="020B0604020202020204" pitchFamily="34" charset="0"/>
                <a:cs typeface="Arial" panose="020B0604020202020204" pitchFamily="34" charset="0"/>
              </a:rPr>
              <a:t> (1974)</a:t>
            </a:r>
          </a:p>
        </p:txBody>
      </p:sp>
      <p:pic>
        <p:nvPicPr>
          <p:cNvPr id="6150" name="Picture 6">
            <a:extLst>
              <a:ext uri="{FF2B5EF4-FFF2-40B4-BE49-F238E27FC236}">
                <a16:creationId xmlns:a16="http://schemas.microsoft.com/office/drawing/2014/main" id="{48D59BB4-1513-4306-8151-78C463A812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3157">
            <a:off x="4043439" y="3553877"/>
            <a:ext cx="3837919" cy="2878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C8DBBBF2-B356-4216-AFE8-684A0E3F625D}"/>
              </a:ext>
            </a:extLst>
          </p:cNvPr>
          <p:cNvSpPr txBox="1"/>
          <p:nvPr/>
        </p:nvSpPr>
        <p:spPr>
          <a:xfrm>
            <a:off x="2974885" y="6353025"/>
            <a:ext cx="15055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Milan Knížák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A1814495-0C22-48B7-A168-77E79A5059E8}"/>
              </a:ext>
            </a:extLst>
          </p:cNvPr>
          <p:cNvSpPr txBox="1"/>
          <p:nvPr/>
        </p:nvSpPr>
        <p:spPr>
          <a:xfrm>
            <a:off x="8002398" y="5274108"/>
            <a:ext cx="158029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0" i="0" dirty="0" err="1">
                <a:solidFill>
                  <a:srgbClr val="333333"/>
                </a:solidFill>
                <a:effectLst/>
                <a:latin typeface="Arial Black" panose="020B0A04020102020204" pitchFamily="34" charset="0"/>
              </a:rPr>
              <a:t>реди-мейд</a:t>
            </a:r>
            <a:endParaRPr lang="cs-CZ" dirty="0">
              <a:latin typeface="Arial Black" panose="020B0A04020102020204" pitchFamily="34" charset="0"/>
            </a:endParaRPr>
          </a:p>
        </p:txBody>
      </p:sp>
      <p:pic>
        <p:nvPicPr>
          <p:cNvPr id="6152" name="Picture 8">
            <a:extLst>
              <a:ext uri="{FF2B5EF4-FFF2-40B4-BE49-F238E27FC236}">
                <a16:creationId xmlns:a16="http://schemas.microsoft.com/office/drawing/2014/main" id="{56EBC85F-7329-4DFA-957F-0D9569495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5454" y="3645163"/>
            <a:ext cx="2303851" cy="3071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ovéPole 21">
            <a:extLst>
              <a:ext uri="{FF2B5EF4-FFF2-40B4-BE49-F238E27FC236}">
                <a16:creationId xmlns:a16="http://schemas.microsoft.com/office/drawing/2014/main" id="{5A8B1718-2DDE-4FD2-AD79-4EFB3A6078B1}"/>
              </a:ext>
            </a:extLst>
          </p:cNvPr>
          <p:cNvSpPr txBox="1"/>
          <p:nvPr/>
        </p:nvSpPr>
        <p:spPr>
          <a:xfrm>
            <a:off x="7805862" y="6342891"/>
            <a:ext cx="23038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Марсель</a:t>
            </a:r>
            <a:r>
              <a:rPr lang="cs-CZ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cs-CZ" dirty="0" err="1">
                <a:latin typeface="Arial" panose="020B0604020202020204" pitchFamily="34" charset="0"/>
                <a:cs typeface="Arial" panose="020B0604020202020204" pitchFamily="34" charset="0"/>
              </a:rPr>
              <a:t>Дюшан</a:t>
            </a:r>
            <a:endParaRPr lang="cs-CZ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Grafický objekt 2" descr="Tenká šipka zatočená proti směru hodinových ručiček se souvislou výplní">
            <a:extLst>
              <a:ext uri="{FF2B5EF4-FFF2-40B4-BE49-F238E27FC236}">
                <a16:creationId xmlns:a16="http://schemas.microsoft.com/office/drawing/2014/main" id="{5875E950-A964-4EBF-8C80-1F823DE0307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372902" flipV="1">
            <a:off x="10235108" y="1849280"/>
            <a:ext cx="666225" cy="693425"/>
          </a:xfrm>
          <a:prstGeom prst="rect">
            <a:avLst/>
          </a:prstGeom>
        </p:spPr>
      </p:pic>
      <p:pic>
        <p:nvPicPr>
          <p:cNvPr id="16" name="Grafický objekt 15" descr="Tenká šipka zatočená proti směru hodinových ručiček se souvislou výplní">
            <a:extLst>
              <a:ext uri="{FF2B5EF4-FFF2-40B4-BE49-F238E27FC236}">
                <a16:creationId xmlns:a16="http://schemas.microsoft.com/office/drawing/2014/main" id="{9F3CE900-BA57-40E5-8AEC-9555E989C88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4415256" flipV="1">
            <a:off x="8838770" y="4670180"/>
            <a:ext cx="723037" cy="796552"/>
          </a:xfrm>
          <a:prstGeom prst="rect">
            <a:avLst/>
          </a:prstGeom>
        </p:spPr>
      </p:pic>
      <p:pic>
        <p:nvPicPr>
          <p:cNvPr id="17" name="Grafický objekt 16" descr="Tenká šipka zatočená proti směru hodinových ručiček se souvislou výplní">
            <a:extLst>
              <a:ext uri="{FF2B5EF4-FFF2-40B4-BE49-F238E27FC236}">
                <a16:creationId xmlns:a16="http://schemas.microsoft.com/office/drawing/2014/main" id="{EE376D75-44F3-47D3-A29C-A63962CE15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4415256" flipH="1" flipV="1">
            <a:off x="1519601" y="4622967"/>
            <a:ext cx="664426" cy="796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8629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Осмысление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BB2CE50-5CD0-4252-B0DD-DA4AA207CB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3968" y="2052695"/>
            <a:ext cx="10526742" cy="4076394"/>
          </a:xfrm>
        </p:spPr>
        <p:txBody>
          <a:bodyPr>
            <a:normAutofit fontScale="85000" lnSpcReduction="10000"/>
          </a:bodyPr>
          <a:lstStyle/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1914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г. -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впервые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термин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был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употреблен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в 1914 г.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работе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Р.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Панвица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Кризис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европейской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культуры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».</a:t>
            </a:r>
          </a:p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1934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г. -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своей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книге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Антология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испанской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латиноамериканской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поэзии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литературовед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Ф.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де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Онис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применяет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для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обозначения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реакции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модернизм</a:t>
            </a:r>
            <a:endParaRPr lang="cs-CZ" sz="1800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Однако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эстетике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термин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это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время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употребляется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1947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г. -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историк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философ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Арнольд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Тойнби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книге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Постижение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истории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высказывает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что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символизирует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конец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западного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господства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религии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культуре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1971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г. -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применительно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к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литературе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термин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впервые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употребил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американский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учёный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Ихаб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Хассан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Ему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принадлежит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интереснейшая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убедительная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классификация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признаков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</a:p>
          <a:p>
            <a:pPr marL="0" indent="0" algn="just">
              <a:lnSpc>
                <a:spcPct val="107000"/>
              </a:lnSpc>
              <a:spcAft>
                <a:spcPts val="800"/>
              </a:spcAft>
              <a:buNone/>
            </a:pP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1979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г. - в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работе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французского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учёного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Ж.Ф. </a:t>
            </a:r>
            <a:r>
              <a:rPr lang="cs-CZ" sz="1800" b="1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Лиотара</a:t>
            </a:r>
            <a:r>
              <a:rPr lang="cs-CZ" sz="1800" b="1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Постмодернистское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состояние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»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раскрываются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философские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предпосылки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возникновения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постмодернизма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его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основополагающие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cs-CZ" sz="1800" dirty="0" err="1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черты</a:t>
            </a:r>
            <a:r>
              <a:rPr lang="cs-CZ" sz="18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</a:p>
          <a:p>
            <a:pPr marL="0" indent="0">
              <a:buNone/>
            </a:pPr>
            <a:endParaRPr lang="cs-CZ" sz="2000" dirty="0"/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33852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Произведение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223A9DD0-59F3-4597-901E-6FD7B5D82B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0349" y="2256310"/>
            <a:ext cx="7060276" cy="3992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297744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Приёмы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32C1899D-F5E8-442F-8F4D-332E6759EF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6518404"/>
              </p:ext>
            </p:extLst>
          </p:nvPr>
        </p:nvGraphicFramePr>
        <p:xfrm>
          <a:off x="984609" y="1456785"/>
          <a:ext cx="10070355" cy="46734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367861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8B20A4-807D-4FB8-9927-E718B033C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6" y="609600"/>
            <a:ext cx="8548386" cy="1282459"/>
          </a:xfrm>
        </p:spPr>
        <p:txBody>
          <a:bodyPr>
            <a:normAutofit/>
          </a:bodyPr>
          <a:lstStyle/>
          <a:p>
            <a:pPr algn="ctr"/>
            <a:r>
              <a:rPr lang="ru-RU" b="1" dirty="0">
                <a:latin typeface="Arial Black" panose="020B0A04020102020204" pitchFamily="34" charset="0"/>
              </a:rPr>
              <a:t>Приёмы постмодернизма</a:t>
            </a:r>
            <a:endParaRPr lang="cs-CZ" b="1" dirty="0">
              <a:latin typeface="Arial Black" panose="020B0A04020102020204" pitchFamily="34" charset="0"/>
            </a:endParaRPr>
          </a:p>
        </p:txBody>
      </p:sp>
      <p:sp>
        <p:nvSpPr>
          <p:cNvPr id="24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10822456" y="-2"/>
            <a:ext cx="1368219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5DC122C5-B241-4AFB-9ADB-C2E3C5D770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3805301"/>
              </p:ext>
            </p:extLst>
          </p:nvPr>
        </p:nvGraphicFramePr>
        <p:xfrm>
          <a:off x="965947" y="1892059"/>
          <a:ext cx="10070355" cy="2689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293167725"/>
      </p:ext>
    </p:extLst>
  </p:cSld>
  <p:clrMapOvr>
    <a:masterClrMapping/>
  </p:clrMapOvr>
</p:sld>
</file>

<file path=ppt/theme/theme1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1014</TotalTime>
  <Words>1419</Words>
  <Application>Microsoft Office PowerPoint</Application>
  <PresentationFormat>Širokoúhlá obrazovka</PresentationFormat>
  <Paragraphs>119</Paragraphs>
  <Slides>20</Slides>
  <Notes>0</Notes>
  <HiddenSlides>0</HiddenSlides>
  <MMClips>1</MMClips>
  <ScaleCrop>false</ScaleCrop>
  <HeadingPairs>
    <vt:vector size="6" baseType="variant">
      <vt:variant>
        <vt:lpstr>Použitá písma</vt:lpstr>
      </vt:variant>
      <vt:variant>
        <vt:i4>6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20</vt:i4>
      </vt:variant>
    </vt:vector>
  </HeadingPairs>
  <TitlesOfParts>
    <vt:vector size="27" baseType="lpstr">
      <vt:lpstr>Arial</vt:lpstr>
      <vt:lpstr>Arial Black</vt:lpstr>
      <vt:lpstr>Calibri</vt:lpstr>
      <vt:lpstr>Calibri Light</vt:lpstr>
      <vt:lpstr>open sans</vt:lpstr>
      <vt:lpstr>Roboto</vt:lpstr>
      <vt:lpstr>Motiv Office</vt:lpstr>
      <vt:lpstr>Постмодернизм</vt:lpstr>
      <vt:lpstr>Что такое постмодернизм? </vt:lpstr>
      <vt:lpstr>Исторические события</vt:lpstr>
      <vt:lpstr>Когда зарождается постмодернизм?</vt:lpstr>
      <vt:lpstr>Prezentace aplikace PowerPoint</vt:lpstr>
      <vt:lpstr>Осмысление постмодернизма</vt:lpstr>
      <vt:lpstr>Произведение постмодернизма</vt:lpstr>
      <vt:lpstr>Приёмы постмодернизма</vt:lpstr>
      <vt:lpstr>Приёмы постмодернизма</vt:lpstr>
      <vt:lpstr>Приёмы постмодернизма</vt:lpstr>
      <vt:lpstr>Приёмы постмодернизма</vt:lpstr>
      <vt:lpstr>Приёмы постмодернизма</vt:lpstr>
      <vt:lpstr>Представители</vt:lpstr>
      <vt:lpstr>Венедикт Ерофеев (1938-1990)</vt:lpstr>
      <vt:lpstr>Эдуард Лимонов (1943-2020)</vt:lpstr>
      <vt:lpstr>Лев Рубинштейн (*1947)</vt:lpstr>
      <vt:lpstr>Людмила Петрушевская (*1938)</vt:lpstr>
      <vt:lpstr>Татьяна Толстая (*1951)</vt:lpstr>
      <vt:lpstr>Павел Санаев (*1969)</vt:lpstr>
      <vt:lpstr>Список литературы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Alexandra Gončarenko</dc:creator>
  <cp:lastModifiedBy>Alexandra Gončarenko</cp:lastModifiedBy>
  <cp:revision>54</cp:revision>
  <dcterms:created xsi:type="dcterms:W3CDTF">2021-05-15T08:48:35Z</dcterms:created>
  <dcterms:modified xsi:type="dcterms:W3CDTF">2021-11-12T09:33:04Z</dcterms:modified>
</cp:coreProperties>
</file>