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63" r:id="rId6"/>
    <p:sldId id="264" r:id="rId7"/>
    <p:sldId id="265" r:id="rId8"/>
    <p:sldId id="266" r:id="rId9"/>
    <p:sldId id="267" r:id="rId10"/>
    <p:sldId id="270" r:id="rId11"/>
    <p:sldId id="269" r:id="rId12"/>
    <p:sldId id="262" r:id="rId13"/>
    <p:sldId id="271" r:id="rId14"/>
    <p:sldId id="272" r:id="rId15"/>
    <p:sldId id="273" r:id="rId16"/>
    <p:sldId id="274"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68" autoAdjust="0"/>
    <p:restoredTop sz="95768" autoAdjust="0"/>
  </p:normalViewPr>
  <p:slideViewPr>
    <p:cSldViewPr snapToGrid="0">
      <p:cViewPr varScale="1">
        <p:scale>
          <a:sx n="64" d="100"/>
          <a:sy n="64" d="100"/>
        </p:scale>
        <p:origin x="744" y="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4" name="Obrázek 1">
            <a:extLst>
              <a:ext uri="{FF2B5EF4-FFF2-40B4-BE49-F238E27FC236}">
                <a16:creationId xmlns:a16="http://schemas.microsoft.com/office/drawing/2014/main" id="{865B6C3A-F356-ED41-A6F7-76CB04D72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F0447EF0-61FF-C24E-B320-E8C8E316A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5">
            <a:extLst>
              <a:ext uri="{FF2B5EF4-FFF2-40B4-BE49-F238E27FC236}">
                <a16:creationId xmlns:a16="http://schemas.microsoft.com/office/drawing/2014/main" id="{ACECA586-0946-8846-9FC6-8EF4CBC5D52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13" name="Obrázek 5">
            <a:extLst>
              <a:ext uri="{FF2B5EF4-FFF2-40B4-BE49-F238E27FC236}">
                <a16:creationId xmlns:a16="http://schemas.microsoft.com/office/drawing/2014/main" id="{4A6A374D-7AB1-024C-A508-289ACFDE1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16657445-243A-3343-BF26-31966C6EF8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BFE283F4-5FBB-F646-A435-5F5825E5DC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8D626FAE-4001-2F44-9A74-6B57EEBC49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7064AFAD-6892-0E4B-9953-2A609093BD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0D5791E3-4FF5-5245-B2F3-949236138F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744F0C72-06A6-A34B-8787-A18FDC08A0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E0FF83FE-B1F8-CE4C-8059-6550C38FAE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08A879D1-F855-BB46-BC21-439B34F78B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err="1"/>
              <a:t>Gifted</a:t>
            </a:r>
            <a:r>
              <a:rPr lang="cs-CZ" dirty="0"/>
              <a:t> and </a:t>
            </a:r>
            <a:r>
              <a:rPr lang="cs-CZ" dirty="0" err="1"/>
              <a:t>talented</a:t>
            </a:r>
            <a:r>
              <a:rPr lang="cs-CZ" dirty="0"/>
              <a:t> </a:t>
            </a:r>
            <a:r>
              <a:rPr lang="cs-CZ" dirty="0" err="1"/>
              <a:t>students</a:t>
            </a:r>
            <a:r>
              <a:rPr lang="cs-CZ" dirty="0"/>
              <a:t> in a </a:t>
            </a:r>
            <a:r>
              <a:rPr lang="cs-CZ" dirty="0" err="1"/>
              <a:t>contemporary</a:t>
            </a:r>
            <a:r>
              <a:rPr lang="cs-CZ" dirty="0"/>
              <a:t> Czech </a:t>
            </a:r>
            <a:r>
              <a:rPr lang="cs-CZ" dirty="0" err="1"/>
              <a:t>school</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79C0167-F5A1-4239-A526-A5DA86602EF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BED456F-6943-4706-9E46-7DA09A7A5756}"/>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94380707-674A-45F7-AFBA-64DE0DF632D1}"/>
              </a:ext>
            </a:extLst>
          </p:cNvPr>
          <p:cNvSpPr>
            <a:spLocks noGrp="1"/>
          </p:cNvSpPr>
          <p:nvPr>
            <p:ph type="title"/>
          </p:nvPr>
        </p:nvSpPr>
        <p:spPr/>
        <p:txBody>
          <a:bodyPr/>
          <a:lstStyle/>
          <a:p>
            <a:pPr algn="ctr"/>
            <a:r>
              <a:rPr lang="en-US" dirty="0"/>
              <a:t>Ways of educating exceptionally gifted students</a:t>
            </a:r>
            <a:endParaRPr lang="cs-CZ" dirty="0"/>
          </a:p>
        </p:txBody>
      </p:sp>
      <p:sp>
        <p:nvSpPr>
          <p:cNvPr id="5" name="Zástupný obsah 4">
            <a:extLst>
              <a:ext uri="{FF2B5EF4-FFF2-40B4-BE49-F238E27FC236}">
                <a16:creationId xmlns:a16="http://schemas.microsoft.com/office/drawing/2014/main" id="{DE1D31BC-4C04-4300-BA6D-EF821E1DC186}"/>
              </a:ext>
            </a:extLst>
          </p:cNvPr>
          <p:cNvSpPr>
            <a:spLocks noGrp="1"/>
          </p:cNvSpPr>
          <p:nvPr>
            <p:ph idx="1"/>
          </p:nvPr>
        </p:nvSpPr>
        <p:spPr/>
        <p:txBody>
          <a:bodyPr/>
          <a:lstStyle/>
          <a:p>
            <a:pPr marL="72000" indent="0">
              <a:buNone/>
            </a:pPr>
            <a:r>
              <a:rPr lang="en-US" sz="2000" dirty="0"/>
              <a:t>The results of the research point to </a:t>
            </a:r>
            <a:r>
              <a:rPr lang="en-US" sz="2000" b="1" dirty="0"/>
              <a:t>two aspects </a:t>
            </a:r>
            <a:r>
              <a:rPr lang="en-US" sz="2000" dirty="0"/>
              <a:t>important for increasing the level of performance of pupils and teachers, which every school can incorporate into its educational policy:</a:t>
            </a:r>
          </a:p>
          <a:p>
            <a:pPr marL="529200" indent="-457200">
              <a:buAutoNum type="arabicParenR"/>
            </a:pPr>
            <a:r>
              <a:rPr lang="cs-CZ" sz="2000" b="1" dirty="0"/>
              <a:t>P</a:t>
            </a:r>
            <a:r>
              <a:rPr lang="en-US" sz="2000" b="1" dirty="0" err="1"/>
              <a:t>rincipal's</a:t>
            </a:r>
            <a:r>
              <a:rPr lang="en-US" sz="2000" b="1" dirty="0"/>
              <a:t> commitment </a:t>
            </a:r>
            <a:r>
              <a:rPr lang="en-US" sz="2000" dirty="0"/>
              <a:t>– his</a:t>
            </a:r>
            <a:r>
              <a:rPr lang="cs-CZ" sz="2000" dirty="0"/>
              <a:t>/her</a:t>
            </a:r>
            <a:r>
              <a:rPr lang="en-US" sz="2000" dirty="0"/>
              <a:t> approach to educating the most talented pupils is an incentive for teachers and support for innovation in teaching.</a:t>
            </a:r>
            <a:endParaRPr lang="cs-CZ" sz="2000" dirty="0"/>
          </a:p>
          <a:p>
            <a:pPr marL="529200" indent="-457200">
              <a:buAutoNum type="arabicParenR"/>
            </a:pPr>
            <a:r>
              <a:rPr lang="en-US" sz="2000" b="1" dirty="0"/>
              <a:t>Whole-school approach </a:t>
            </a:r>
            <a:r>
              <a:rPr lang="en-US" sz="2000" dirty="0"/>
              <a:t>- it is important that the whole teaching staff is interested</a:t>
            </a:r>
            <a:r>
              <a:rPr lang="cs-CZ" sz="2000" dirty="0"/>
              <a:t> </a:t>
            </a:r>
            <a:r>
              <a:rPr lang="en-US" sz="2000" dirty="0"/>
              <a:t> </a:t>
            </a:r>
            <a:r>
              <a:rPr lang="cs-CZ" sz="2000" dirty="0"/>
              <a:t>(not </a:t>
            </a:r>
            <a:r>
              <a:rPr lang="cs-CZ" sz="2000" dirty="0" err="1"/>
              <a:t>only</a:t>
            </a:r>
            <a:r>
              <a:rPr lang="en-US" sz="2000" dirty="0"/>
              <a:t> some teachers</a:t>
            </a:r>
            <a:r>
              <a:rPr lang="cs-CZ" sz="2000" dirty="0"/>
              <a:t> </a:t>
            </a:r>
            <a:r>
              <a:rPr lang="en-US" sz="2000" dirty="0"/>
              <a:t>encourage pupils to do more</a:t>
            </a:r>
            <a:r>
              <a:rPr lang="cs-CZ" sz="2000" dirty="0"/>
              <a:t>)</a:t>
            </a:r>
            <a:r>
              <a:rPr lang="en-US" sz="2000" dirty="0"/>
              <a:t>. Teachers should be aware that the school takes </a:t>
            </a:r>
            <a:r>
              <a:rPr lang="cs-CZ" sz="2000" dirty="0" err="1"/>
              <a:t>into</a:t>
            </a:r>
            <a:r>
              <a:rPr lang="en-US" sz="2000" dirty="0"/>
              <a:t> account the educational needs of all its pupils and that the gifted </a:t>
            </a:r>
            <a:r>
              <a:rPr lang="cs-CZ" sz="2000" dirty="0" err="1"/>
              <a:t>students</a:t>
            </a:r>
            <a:r>
              <a:rPr lang="cs-CZ" sz="2000" dirty="0"/>
              <a:t> </a:t>
            </a:r>
            <a:r>
              <a:rPr lang="cs-CZ" sz="2000" dirty="0" err="1"/>
              <a:t>require</a:t>
            </a:r>
            <a:r>
              <a:rPr lang="cs-CZ" sz="2000" dirty="0"/>
              <a:t> </a:t>
            </a:r>
            <a:r>
              <a:rPr lang="en-US" sz="2000" dirty="0"/>
              <a:t>more demanding work at a higher level.</a:t>
            </a:r>
            <a:endParaRPr lang="cs-CZ" sz="2000" dirty="0"/>
          </a:p>
        </p:txBody>
      </p:sp>
    </p:spTree>
    <p:extLst>
      <p:ext uri="{BB962C8B-B14F-4D97-AF65-F5344CB8AC3E}">
        <p14:creationId xmlns:p14="http://schemas.microsoft.com/office/powerpoint/2010/main" val="301466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79C0167-F5A1-4239-A526-A5DA86602EF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BED456F-6943-4706-9E46-7DA09A7A5756}"/>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94380707-674A-45F7-AFBA-64DE0DF632D1}"/>
              </a:ext>
            </a:extLst>
          </p:cNvPr>
          <p:cNvSpPr>
            <a:spLocks noGrp="1"/>
          </p:cNvSpPr>
          <p:nvPr>
            <p:ph type="title"/>
          </p:nvPr>
        </p:nvSpPr>
        <p:spPr/>
        <p:txBody>
          <a:bodyPr/>
          <a:lstStyle/>
          <a:p>
            <a:pPr algn="ctr"/>
            <a:r>
              <a:rPr lang="cs-CZ" dirty="0" err="1"/>
              <a:t>Methods</a:t>
            </a:r>
            <a:r>
              <a:rPr lang="en-US" dirty="0"/>
              <a:t> of educating exceptionally gifted students</a:t>
            </a:r>
            <a:endParaRPr lang="cs-CZ" dirty="0"/>
          </a:p>
        </p:txBody>
      </p:sp>
      <p:sp>
        <p:nvSpPr>
          <p:cNvPr id="5" name="Zástupný obsah 4">
            <a:extLst>
              <a:ext uri="{FF2B5EF4-FFF2-40B4-BE49-F238E27FC236}">
                <a16:creationId xmlns:a16="http://schemas.microsoft.com/office/drawing/2014/main" id="{DE1D31BC-4C04-4300-BA6D-EF821E1DC186}"/>
              </a:ext>
            </a:extLst>
          </p:cNvPr>
          <p:cNvSpPr>
            <a:spLocks noGrp="1"/>
          </p:cNvSpPr>
          <p:nvPr>
            <p:ph idx="1"/>
          </p:nvPr>
        </p:nvSpPr>
        <p:spPr>
          <a:xfrm>
            <a:off x="720000" y="1998002"/>
            <a:ext cx="10753200" cy="4139998"/>
          </a:xfrm>
        </p:spPr>
        <p:txBody>
          <a:bodyPr/>
          <a:lstStyle/>
          <a:p>
            <a:pPr marL="72000" indent="0">
              <a:buNone/>
            </a:pPr>
            <a:r>
              <a:rPr lang="en-US" sz="2000" b="1" dirty="0"/>
              <a:t>Acceleration and enrichment </a:t>
            </a:r>
            <a:r>
              <a:rPr lang="en-US" sz="2000" dirty="0"/>
              <a:t>(</a:t>
            </a:r>
            <a:r>
              <a:rPr lang="cs-CZ" sz="2000" dirty="0"/>
              <a:t>=</a:t>
            </a:r>
            <a:r>
              <a:rPr lang="en-US" sz="2000" dirty="0"/>
              <a:t> enrichment of the curriculum) are the basic two methods that are used at different levels and in different varia</a:t>
            </a:r>
            <a:r>
              <a:rPr lang="cs-CZ" sz="2000" dirty="0" err="1"/>
              <a:t>tions</a:t>
            </a:r>
            <a:r>
              <a:rPr lang="en-US" sz="2000" dirty="0"/>
              <a:t> to educate exceptionally gifted students. </a:t>
            </a:r>
            <a:endParaRPr lang="cs-CZ" sz="2000" dirty="0"/>
          </a:p>
          <a:p>
            <a:pPr marL="72000" indent="0">
              <a:buNone/>
            </a:pPr>
            <a:endParaRPr lang="cs-CZ" sz="2000" dirty="0"/>
          </a:p>
          <a:p>
            <a:pPr marL="72000" indent="0">
              <a:buNone/>
            </a:pPr>
            <a:r>
              <a:rPr lang="en-US" sz="2000" b="1" dirty="0"/>
              <a:t>Acceleration</a:t>
            </a:r>
            <a:r>
              <a:rPr lang="en-US" sz="2000" dirty="0"/>
              <a:t> means accelerating the school process if it is shown that the pace  does not suit the child and that he / she masters the subject matter much faster. This variant also includes early entry into school for a child under the age of six, and then the discussed skipping of grades or the so-called express class, when, for example, a six-year program fits selected pupils into a four-year cycle (</a:t>
            </a:r>
            <a:r>
              <a:rPr lang="en-US" sz="2000" dirty="0" err="1"/>
              <a:t>Mönks</a:t>
            </a:r>
            <a:r>
              <a:rPr lang="en-US" sz="2000" dirty="0"/>
              <a:t>, 2002). </a:t>
            </a:r>
            <a:endParaRPr lang="cs-CZ" sz="2000" dirty="0"/>
          </a:p>
        </p:txBody>
      </p:sp>
    </p:spTree>
    <p:extLst>
      <p:ext uri="{BB962C8B-B14F-4D97-AF65-F5344CB8AC3E}">
        <p14:creationId xmlns:p14="http://schemas.microsoft.com/office/powerpoint/2010/main" val="1736114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49CC9F4-E65E-441C-AE63-AA2527D60AB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67ABABBB-8A00-4F50-9D74-EFCC60177B4A}"/>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567F6FEB-00F0-443D-8CA5-4D956410DF4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6774CB4D-E05A-440D-829F-324478FCBD7A}"/>
              </a:ext>
            </a:extLst>
          </p:cNvPr>
          <p:cNvSpPr>
            <a:spLocks noGrp="1"/>
          </p:cNvSpPr>
          <p:nvPr>
            <p:ph idx="1"/>
          </p:nvPr>
        </p:nvSpPr>
        <p:spPr/>
        <p:txBody>
          <a:bodyPr/>
          <a:lstStyle/>
          <a:p>
            <a:pPr marL="72000" indent="0">
              <a:buNone/>
            </a:pPr>
            <a:r>
              <a:rPr lang="en-US" sz="2000" b="1" dirty="0"/>
              <a:t>Enrichment</a:t>
            </a:r>
            <a:r>
              <a:rPr lang="en-US" sz="2000" dirty="0"/>
              <a:t> is a method that offers many variations and is also known in Czech schools. After all, multi-year grammar schools and specialized language and mathematics schools are essentially nothing more than an enriched program designed to serve gifted children either in specific areas (language, sports, music and mathematics primary schools) or in general cognitive areas (multi-year grammar schools), where It is assumed that students will be more successful in their academic orientation and that they will continue their studies at university. </a:t>
            </a:r>
            <a:endParaRPr lang="cs-CZ" sz="2000" dirty="0"/>
          </a:p>
          <a:p>
            <a:pPr marL="72000" indent="0">
              <a:buNone/>
            </a:pPr>
            <a:endParaRPr lang="cs-CZ" sz="2000" dirty="0"/>
          </a:p>
          <a:p>
            <a:pPr marL="72000" indent="0">
              <a:buNone/>
            </a:pPr>
            <a:r>
              <a:rPr lang="cs-CZ" sz="2000" dirty="0" err="1"/>
              <a:t>The</a:t>
            </a:r>
            <a:r>
              <a:rPr lang="cs-CZ" sz="2000" dirty="0"/>
              <a:t> </a:t>
            </a:r>
            <a:r>
              <a:rPr lang="cs-CZ" sz="2000" dirty="0" err="1"/>
              <a:t>category</a:t>
            </a:r>
            <a:r>
              <a:rPr lang="cs-CZ" sz="2000" dirty="0"/>
              <a:t> </a:t>
            </a:r>
            <a:r>
              <a:rPr lang="cs-CZ" sz="2000" dirty="0" err="1"/>
              <a:t>of</a:t>
            </a:r>
            <a:r>
              <a:rPr lang="cs-CZ" sz="2000" dirty="0"/>
              <a:t> </a:t>
            </a:r>
            <a:r>
              <a:rPr lang="cs-CZ" sz="2000" dirty="0" err="1"/>
              <a:t>enrichment</a:t>
            </a:r>
            <a:r>
              <a:rPr lang="cs-CZ" sz="2000" dirty="0"/>
              <a:t> </a:t>
            </a:r>
            <a:r>
              <a:rPr lang="en-US" sz="2000" dirty="0"/>
              <a:t>also include</a:t>
            </a:r>
            <a:r>
              <a:rPr lang="cs-CZ" sz="2000" dirty="0"/>
              <a:t>s</a:t>
            </a:r>
            <a:r>
              <a:rPr lang="en-US" sz="2000" dirty="0"/>
              <a:t> elementary art schools, children's and youth homes and other organizations - public and private </a:t>
            </a:r>
            <a:r>
              <a:rPr lang="en-US" sz="2800" dirty="0"/>
              <a:t>.</a:t>
            </a:r>
            <a:endParaRPr lang="cs-CZ" dirty="0"/>
          </a:p>
        </p:txBody>
      </p:sp>
    </p:spTree>
    <p:extLst>
      <p:ext uri="{BB962C8B-B14F-4D97-AF65-F5344CB8AC3E}">
        <p14:creationId xmlns:p14="http://schemas.microsoft.com/office/powerpoint/2010/main" val="4062718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5CD2C2B-8EE1-47CB-B38E-033AA51304E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F99AB528-4FDE-4CE2-A259-818E7EC1307E}"/>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33EFCE2A-42FE-4AB6-AF3F-804369D1A15E}"/>
              </a:ext>
            </a:extLst>
          </p:cNvPr>
          <p:cNvSpPr>
            <a:spLocks noGrp="1"/>
          </p:cNvSpPr>
          <p:nvPr>
            <p:ph type="title"/>
          </p:nvPr>
        </p:nvSpPr>
        <p:spPr/>
        <p:txBody>
          <a:bodyPr/>
          <a:lstStyle/>
          <a:p>
            <a:r>
              <a:rPr lang="en-US" dirty="0"/>
              <a:t>Revolving Door Model</a:t>
            </a:r>
            <a:endParaRPr lang="cs-CZ" dirty="0"/>
          </a:p>
        </p:txBody>
      </p:sp>
      <p:sp>
        <p:nvSpPr>
          <p:cNvPr id="5" name="Zástupný obsah 4">
            <a:extLst>
              <a:ext uri="{FF2B5EF4-FFF2-40B4-BE49-F238E27FC236}">
                <a16:creationId xmlns:a16="http://schemas.microsoft.com/office/drawing/2014/main" id="{C8A69C40-D161-4B80-A5C1-8F08B05D80BD}"/>
              </a:ext>
            </a:extLst>
          </p:cNvPr>
          <p:cNvSpPr>
            <a:spLocks noGrp="1"/>
          </p:cNvSpPr>
          <p:nvPr>
            <p:ph idx="1"/>
          </p:nvPr>
        </p:nvSpPr>
        <p:spPr/>
        <p:txBody>
          <a:bodyPr/>
          <a:lstStyle/>
          <a:p>
            <a:pPr marL="72000" indent="0">
              <a:buNone/>
            </a:pPr>
            <a:r>
              <a:rPr lang="en-US" sz="2000" dirty="0"/>
              <a:t>Curriculum enrichment can work on a volunteer basis. The most well-known model is probably </a:t>
            </a:r>
            <a:r>
              <a:rPr lang="en-US" sz="2000" dirty="0" err="1"/>
              <a:t>Renzulli's</a:t>
            </a:r>
            <a:r>
              <a:rPr lang="en-US" sz="2000" dirty="0"/>
              <a:t> "Revolving Door Model" (</a:t>
            </a:r>
            <a:r>
              <a:rPr lang="en-US" sz="2000" dirty="0" err="1"/>
              <a:t>Renzulli</a:t>
            </a:r>
            <a:r>
              <a:rPr lang="en-US" sz="2000" dirty="0"/>
              <a:t>, 1998). Joseph </a:t>
            </a:r>
            <a:r>
              <a:rPr lang="en-US" sz="2000" dirty="0" err="1"/>
              <a:t>Renzulli</a:t>
            </a:r>
            <a:r>
              <a:rPr lang="en-US" sz="2000" dirty="0"/>
              <a:t> built this model on a volunteer basis. It does not respect the tradition that students in the gifted programs should be carefully selected and tested in advance. On the contrary, it provides them with an "open door". It allows students who are interested in the extension program to apply themselves. However, the content of the program is very demanding and will not allow unproductive students to stay - the door will turn again and only the most capable will remain in the program.</a:t>
            </a:r>
            <a:endParaRPr lang="cs-CZ" sz="2000" dirty="0"/>
          </a:p>
        </p:txBody>
      </p:sp>
    </p:spTree>
    <p:extLst>
      <p:ext uri="{BB962C8B-B14F-4D97-AF65-F5344CB8AC3E}">
        <p14:creationId xmlns:p14="http://schemas.microsoft.com/office/powerpoint/2010/main" val="949744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90DD13-EBBD-4B6E-AF07-C9E5F5205C9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A60EB8B-B5B3-4937-8A19-BCEED3903AFD}"/>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E0493831-934B-4892-A472-E076B312429E}"/>
              </a:ext>
            </a:extLst>
          </p:cNvPr>
          <p:cNvSpPr>
            <a:spLocks noGrp="1"/>
          </p:cNvSpPr>
          <p:nvPr>
            <p:ph type="title"/>
          </p:nvPr>
        </p:nvSpPr>
        <p:spPr/>
        <p:txBody>
          <a:bodyPr/>
          <a:lstStyle/>
          <a:p>
            <a:r>
              <a:rPr lang="cs-CZ" dirty="0" err="1"/>
              <a:t>Creativity</a:t>
            </a:r>
            <a:endParaRPr lang="cs-CZ" dirty="0"/>
          </a:p>
        </p:txBody>
      </p:sp>
      <p:sp>
        <p:nvSpPr>
          <p:cNvPr id="5" name="Zástupný obsah 4">
            <a:extLst>
              <a:ext uri="{FF2B5EF4-FFF2-40B4-BE49-F238E27FC236}">
                <a16:creationId xmlns:a16="http://schemas.microsoft.com/office/drawing/2014/main" id="{A6B36DDA-CD53-471E-A619-9D17C5CF6B91}"/>
              </a:ext>
            </a:extLst>
          </p:cNvPr>
          <p:cNvSpPr>
            <a:spLocks noGrp="1"/>
          </p:cNvSpPr>
          <p:nvPr>
            <p:ph idx="1"/>
          </p:nvPr>
        </p:nvSpPr>
        <p:spPr>
          <a:xfrm>
            <a:off x="720000" y="1359001"/>
            <a:ext cx="10753200" cy="4139998"/>
          </a:xfrm>
        </p:spPr>
        <p:txBody>
          <a:bodyPr/>
          <a:lstStyle/>
          <a:p>
            <a:pPr marL="72000" indent="0">
              <a:buNone/>
            </a:pPr>
            <a:r>
              <a:rPr lang="en-US" sz="2000" dirty="0"/>
              <a:t>Another area that is being discussed in contemporary pedagogy</a:t>
            </a:r>
            <a:r>
              <a:rPr lang="cs-CZ" sz="2000" dirty="0"/>
              <a:t> </a:t>
            </a:r>
            <a:r>
              <a:rPr lang="en-US" sz="2000" dirty="0"/>
              <a:t>gifted </a:t>
            </a:r>
            <a:r>
              <a:rPr lang="cs-CZ" sz="2000" dirty="0" err="1"/>
              <a:t>students</a:t>
            </a:r>
            <a:r>
              <a:rPr lang="cs-CZ" sz="2000" dirty="0"/>
              <a:t> </a:t>
            </a:r>
            <a:r>
              <a:rPr lang="en-US" sz="2000" dirty="0"/>
              <a:t>is the shift from problem solving to </a:t>
            </a:r>
            <a:r>
              <a:rPr lang="en-US" sz="2000" b="1" dirty="0"/>
              <a:t>problem finding</a:t>
            </a:r>
            <a:r>
              <a:rPr lang="en-US" sz="2000" dirty="0"/>
              <a:t>. </a:t>
            </a:r>
            <a:r>
              <a:rPr lang="cs-CZ" sz="2000" dirty="0" err="1"/>
              <a:t>Contemporary</a:t>
            </a:r>
            <a:r>
              <a:rPr lang="cs-CZ" sz="2000" dirty="0"/>
              <a:t> </a:t>
            </a:r>
            <a:r>
              <a:rPr lang="cs-CZ" sz="2000" dirty="0" err="1"/>
              <a:t>school</a:t>
            </a:r>
            <a:r>
              <a:rPr lang="en-US" sz="2000" dirty="0"/>
              <a:t> </a:t>
            </a:r>
            <a:r>
              <a:rPr lang="cs-CZ" sz="2000" dirty="0" err="1"/>
              <a:t>introduces</a:t>
            </a:r>
            <a:r>
              <a:rPr lang="en-US" sz="2000" dirty="0"/>
              <a:t> hundreds of examples to students every day</a:t>
            </a:r>
            <a:r>
              <a:rPr lang="cs-CZ" sz="2000" dirty="0"/>
              <a:t>, </a:t>
            </a:r>
            <a:r>
              <a:rPr lang="en-US" sz="2000" dirty="0"/>
              <a:t>teaches them and later tests how to solve the algorithm. However, nowadays </a:t>
            </a:r>
            <a:r>
              <a:rPr lang="cs-CZ" sz="2000" dirty="0" err="1"/>
              <a:t>there</a:t>
            </a:r>
            <a:r>
              <a:rPr lang="cs-CZ" sz="2000" dirty="0"/>
              <a:t> </a:t>
            </a:r>
            <a:r>
              <a:rPr lang="cs-CZ" sz="2000" dirty="0" err="1"/>
              <a:t>is</a:t>
            </a:r>
            <a:r>
              <a:rPr lang="en-US" sz="2000" dirty="0"/>
              <a:t> n</a:t>
            </a:r>
            <a:r>
              <a:rPr lang="cs-CZ" sz="2000" dirty="0"/>
              <a:t>o </a:t>
            </a:r>
            <a:r>
              <a:rPr lang="en-US" sz="2000" dirty="0"/>
              <a:t>need </a:t>
            </a:r>
            <a:r>
              <a:rPr lang="cs-CZ" sz="2000" dirty="0" err="1"/>
              <a:t>for</a:t>
            </a:r>
            <a:r>
              <a:rPr lang="cs-CZ" sz="2000" dirty="0"/>
              <a:t> </a:t>
            </a:r>
            <a:r>
              <a:rPr lang="en-US" sz="2000" dirty="0"/>
              <a:t>so many mechanical solvers of the presented tasks. Manual work is largely replaced by various technologies. At the mathematical level, computers solve many problems for us (Tannenbaum, 2000). Our </a:t>
            </a:r>
            <a:r>
              <a:rPr lang="cs-CZ" sz="2000" dirty="0" err="1"/>
              <a:t>era</a:t>
            </a:r>
            <a:r>
              <a:rPr lang="en-US" sz="2000" dirty="0"/>
              <a:t> is looking for such personalities who will successfully look for new problems that need to be solved. </a:t>
            </a:r>
            <a:r>
              <a:rPr lang="cs-CZ" sz="2000" dirty="0"/>
              <a:t>It</a:t>
            </a:r>
            <a:r>
              <a:rPr lang="en-US" sz="2000" dirty="0"/>
              <a:t> is looking for people with new ideas, concepts and strategies. </a:t>
            </a:r>
            <a:r>
              <a:rPr lang="cs-CZ" sz="2000" dirty="0"/>
              <a:t>It</a:t>
            </a:r>
            <a:r>
              <a:rPr lang="en-US" sz="2000" dirty="0"/>
              <a:t> is looking for leader</a:t>
            </a:r>
            <a:r>
              <a:rPr lang="cs-CZ" sz="2000" dirty="0"/>
              <a:t>s</a:t>
            </a:r>
            <a:r>
              <a:rPr lang="en-US" sz="2000" dirty="0"/>
              <a:t> in alternative ways of thinking in science and practical life. Of course, the school should respond to these social needs. It should provide a space for problem-solving and encourage creativity in teaching.</a:t>
            </a:r>
            <a:endParaRPr lang="cs-CZ" sz="2000" dirty="0"/>
          </a:p>
        </p:txBody>
      </p:sp>
    </p:spTree>
    <p:extLst>
      <p:ext uri="{BB962C8B-B14F-4D97-AF65-F5344CB8AC3E}">
        <p14:creationId xmlns:p14="http://schemas.microsoft.com/office/powerpoint/2010/main" val="3845992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BC207-619E-44F7-AC38-74E42EDDD65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457D14C8-E007-4B0B-B1C0-3E394EDAC13D}"/>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A6703586-754D-4FB1-AE5C-B324AF9C762A}"/>
              </a:ext>
            </a:extLst>
          </p:cNvPr>
          <p:cNvSpPr>
            <a:spLocks noGrp="1"/>
          </p:cNvSpPr>
          <p:nvPr>
            <p:ph type="title"/>
          </p:nvPr>
        </p:nvSpPr>
        <p:spPr/>
        <p:txBody>
          <a:bodyPr/>
          <a:lstStyle/>
          <a:p>
            <a:r>
              <a:rPr lang="cs-CZ" dirty="0"/>
              <a:t>Group </a:t>
            </a:r>
            <a:r>
              <a:rPr lang="cs-CZ" dirty="0" err="1"/>
              <a:t>work</a:t>
            </a:r>
            <a:endParaRPr lang="cs-CZ" dirty="0"/>
          </a:p>
        </p:txBody>
      </p:sp>
      <p:sp>
        <p:nvSpPr>
          <p:cNvPr id="5" name="Zástupný obsah 4">
            <a:extLst>
              <a:ext uri="{FF2B5EF4-FFF2-40B4-BE49-F238E27FC236}">
                <a16:creationId xmlns:a16="http://schemas.microsoft.com/office/drawing/2014/main" id="{FDFF22D5-4386-4884-A5C2-C5C3167A53FB}"/>
              </a:ext>
            </a:extLst>
          </p:cNvPr>
          <p:cNvSpPr>
            <a:spLocks noGrp="1"/>
          </p:cNvSpPr>
          <p:nvPr>
            <p:ph idx="1"/>
          </p:nvPr>
        </p:nvSpPr>
        <p:spPr/>
        <p:txBody>
          <a:bodyPr/>
          <a:lstStyle/>
          <a:p>
            <a:pPr marL="72000" indent="0" algn="just">
              <a:buNone/>
            </a:pPr>
            <a:r>
              <a:rPr lang="en-US" sz="2000" dirty="0"/>
              <a:t>Various forms of group work are a very popular method in schools. The principle, well known to most teachers, is to transfer the focus of work from frontal teaching to small groups (usually 4 - 8 children), in which students solve a given problem in a limited time through cooperation. After completing the work, each work team presents what results they have achieved. The role of the teacher here is shifted to the "supervisor" of the course of work, he</a:t>
            </a:r>
            <a:r>
              <a:rPr lang="cs-CZ" sz="2000" dirty="0"/>
              <a:t>/</a:t>
            </a:r>
            <a:r>
              <a:rPr lang="cs-CZ" sz="2000" dirty="0" err="1"/>
              <a:t>she</a:t>
            </a:r>
            <a:r>
              <a:rPr lang="en-US" sz="2000" dirty="0"/>
              <a:t> can provide guidance to groups individually, but he</a:t>
            </a:r>
            <a:r>
              <a:rPr lang="cs-CZ" sz="2000" dirty="0"/>
              <a:t>/</a:t>
            </a:r>
            <a:r>
              <a:rPr lang="cs-CZ" sz="2000" dirty="0" err="1"/>
              <a:t>she</a:t>
            </a:r>
            <a:r>
              <a:rPr lang="en-US" sz="2000" dirty="0"/>
              <a:t> certainly does not manage the work process. In the final phase summarizes what identical results occurred in all groups and formulates conclusions.</a:t>
            </a:r>
          </a:p>
          <a:p>
            <a:pPr marL="72000" indent="0">
              <a:buNone/>
            </a:pPr>
            <a:endParaRPr lang="cs-CZ" dirty="0"/>
          </a:p>
        </p:txBody>
      </p:sp>
    </p:spTree>
    <p:extLst>
      <p:ext uri="{BB962C8B-B14F-4D97-AF65-F5344CB8AC3E}">
        <p14:creationId xmlns:p14="http://schemas.microsoft.com/office/powerpoint/2010/main" val="3883257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0DE362-7096-4A72-BC3B-FB17CFC9C9D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7DC8B0D-C777-44FD-89FA-A51A97140231}"/>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14C5ADE8-F31F-419A-B209-85D4E09F7699}"/>
              </a:ext>
            </a:extLst>
          </p:cNvPr>
          <p:cNvSpPr>
            <a:spLocks noGrp="1"/>
          </p:cNvSpPr>
          <p:nvPr>
            <p:ph type="title"/>
          </p:nvPr>
        </p:nvSpPr>
        <p:spPr/>
        <p:txBody>
          <a:bodyPr/>
          <a:lstStyle/>
          <a:p>
            <a:r>
              <a:rPr lang="en-US" dirty="0"/>
              <a:t>Alternative educational programs</a:t>
            </a:r>
            <a:br>
              <a:rPr lang="en-US" dirty="0"/>
            </a:br>
            <a:endParaRPr lang="cs-CZ" dirty="0"/>
          </a:p>
        </p:txBody>
      </p:sp>
      <p:sp>
        <p:nvSpPr>
          <p:cNvPr id="5" name="Zástupný obsah 4">
            <a:extLst>
              <a:ext uri="{FF2B5EF4-FFF2-40B4-BE49-F238E27FC236}">
                <a16:creationId xmlns:a16="http://schemas.microsoft.com/office/drawing/2014/main" id="{C2EAA255-5374-409D-AFB7-642584E572DB}"/>
              </a:ext>
            </a:extLst>
          </p:cNvPr>
          <p:cNvSpPr>
            <a:spLocks noGrp="1"/>
          </p:cNvSpPr>
          <p:nvPr>
            <p:ph idx="1"/>
          </p:nvPr>
        </p:nvSpPr>
        <p:spPr/>
        <p:txBody>
          <a:bodyPr/>
          <a:lstStyle/>
          <a:p>
            <a:pPr marL="72000" indent="0">
              <a:buNone/>
            </a:pPr>
            <a:r>
              <a:rPr lang="en-US" sz="2400" dirty="0"/>
              <a:t>The methods of alternative educational programs have begun to penetrate the Czech education system, and teaching is beginning to focus more on the pupil than on the teacher. Our educators understand that in order to achieve effective results, it is not enough to make school children just "walking encyclopedias", but it is necessary to really attract and motivate them for the given field.</a:t>
            </a:r>
          </a:p>
          <a:p>
            <a:endParaRPr lang="en-US" sz="2400" dirty="0"/>
          </a:p>
          <a:p>
            <a:pPr marL="72000" indent="0">
              <a:buNone/>
            </a:pPr>
            <a:endParaRPr lang="cs-CZ" dirty="0"/>
          </a:p>
        </p:txBody>
      </p:sp>
    </p:spTree>
    <p:extLst>
      <p:ext uri="{BB962C8B-B14F-4D97-AF65-F5344CB8AC3E}">
        <p14:creationId xmlns:p14="http://schemas.microsoft.com/office/powerpoint/2010/main" val="208910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35262F4-E406-46EF-8E51-01AEE54785D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338A793-1008-4B8B-A58C-BDCB201FF17A}"/>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F2E4AB35-C3C2-490A-A490-2299E932EA32}"/>
              </a:ext>
            </a:extLst>
          </p:cNvPr>
          <p:cNvSpPr>
            <a:spLocks noGrp="1"/>
          </p:cNvSpPr>
          <p:nvPr>
            <p:ph type="title"/>
          </p:nvPr>
        </p:nvSpPr>
        <p:spPr/>
        <p:txBody>
          <a:bodyPr/>
          <a:lstStyle/>
          <a:p>
            <a:r>
              <a:rPr lang="en-US" dirty="0"/>
              <a:t>Definition of exceptionally gifted children</a:t>
            </a:r>
            <a:endParaRPr lang="cs-CZ" dirty="0"/>
          </a:p>
        </p:txBody>
      </p:sp>
      <p:sp>
        <p:nvSpPr>
          <p:cNvPr id="5" name="Zástupný obsah 4">
            <a:extLst>
              <a:ext uri="{FF2B5EF4-FFF2-40B4-BE49-F238E27FC236}">
                <a16:creationId xmlns:a16="http://schemas.microsoft.com/office/drawing/2014/main" id="{4FDB36F2-F56E-4198-BD2A-09BBEF985447}"/>
              </a:ext>
            </a:extLst>
          </p:cNvPr>
          <p:cNvSpPr>
            <a:spLocks noGrp="1"/>
          </p:cNvSpPr>
          <p:nvPr>
            <p:ph idx="1"/>
          </p:nvPr>
        </p:nvSpPr>
        <p:spPr>
          <a:xfrm>
            <a:off x="720000" y="1292087"/>
            <a:ext cx="10753200" cy="4539913"/>
          </a:xfrm>
        </p:spPr>
        <p:txBody>
          <a:bodyPr/>
          <a:lstStyle/>
          <a:p>
            <a:pPr marL="72000" indent="0">
              <a:buNone/>
            </a:pPr>
            <a:r>
              <a:rPr lang="cs-CZ" sz="2000" dirty="0"/>
              <a:t>T</a:t>
            </a:r>
            <a:r>
              <a:rPr lang="en-US" sz="2000" dirty="0" err="1"/>
              <a:t>hese</a:t>
            </a:r>
            <a:r>
              <a:rPr lang="en-US" sz="2000" dirty="0"/>
              <a:t> are children who are identified by professionally qualified persons as having high performance. These children require differentiated educational programs and care beyond the teaching provided by a traditional educational program in order to contribute to their well-being and </a:t>
            </a:r>
            <a:r>
              <a:rPr lang="cs-CZ" sz="2000" dirty="0" err="1"/>
              <a:t>the</a:t>
            </a:r>
            <a:r>
              <a:rPr lang="cs-CZ" sz="2000" dirty="0"/>
              <a:t> benefit </a:t>
            </a:r>
            <a:r>
              <a:rPr lang="cs-CZ" sz="2000" dirty="0" err="1"/>
              <a:t>of</a:t>
            </a:r>
            <a:r>
              <a:rPr lang="cs-CZ" sz="2000" dirty="0"/>
              <a:t> </a:t>
            </a:r>
            <a:r>
              <a:rPr lang="en-US" sz="2000" dirty="0"/>
              <a:t>society. High performance capabilities include those that demonstrate benefits or potential in</a:t>
            </a:r>
            <a:r>
              <a:rPr lang="cs-CZ" sz="2000" dirty="0"/>
              <a:t> </a:t>
            </a:r>
            <a:r>
              <a:rPr lang="en-US" sz="2000" dirty="0"/>
              <a:t>one or more of the following areas:</a:t>
            </a:r>
          </a:p>
          <a:p>
            <a:r>
              <a:rPr lang="en-US" sz="2000" dirty="0"/>
              <a:t>general intellectual abilities,</a:t>
            </a:r>
          </a:p>
          <a:p>
            <a:r>
              <a:rPr lang="en-US" sz="2000" dirty="0"/>
              <a:t>specific / individual academic competence,</a:t>
            </a:r>
          </a:p>
          <a:p>
            <a:pPr algn="just"/>
            <a:r>
              <a:rPr lang="en-US" sz="2000" dirty="0"/>
              <a:t>creative and productive thinking,</a:t>
            </a:r>
          </a:p>
          <a:p>
            <a:r>
              <a:rPr lang="en-US" sz="2000" dirty="0"/>
              <a:t>leadership skills,</a:t>
            </a:r>
          </a:p>
          <a:p>
            <a:r>
              <a:rPr lang="en-US" sz="2000" dirty="0"/>
              <a:t>art,</a:t>
            </a:r>
          </a:p>
          <a:p>
            <a:r>
              <a:rPr lang="en-US" sz="2000" dirty="0"/>
              <a:t>psychomotor abilities. ”(Davis, </a:t>
            </a:r>
            <a:r>
              <a:rPr lang="en-US" sz="2000" dirty="0" err="1"/>
              <a:t>Rimm</a:t>
            </a:r>
            <a:r>
              <a:rPr lang="en-US" sz="2000" dirty="0"/>
              <a:t>, 1998).</a:t>
            </a:r>
            <a:endParaRPr lang="cs-CZ" sz="2000" dirty="0"/>
          </a:p>
        </p:txBody>
      </p:sp>
    </p:spTree>
    <p:extLst>
      <p:ext uri="{BB962C8B-B14F-4D97-AF65-F5344CB8AC3E}">
        <p14:creationId xmlns:p14="http://schemas.microsoft.com/office/powerpoint/2010/main" val="1838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85B2E8-E5BF-436E-B4B1-C0AAE647FAF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58DE930-F951-4C80-99CF-FC3D5C6B5B28}"/>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B816771F-50CA-4D68-B584-A93254D33273}"/>
              </a:ext>
            </a:extLst>
          </p:cNvPr>
          <p:cNvSpPr>
            <a:spLocks noGrp="1"/>
          </p:cNvSpPr>
          <p:nvPr>
            <p:ph type="title"/>
          </p:nvPr>
        </p:nvSpPr>
        <p:spPr>
          <a:xfrm>
            <a:off x="720000" y="252861"/>
            <a:ext cx="10753200" cy="451576"/>
          </a:xfrm>
        </p:spPr>
        <p:txBody>
          <a:bodyPr/>
          <a:lstStyle/>
          <a:p>
            <a:pPr algn="ctr"/>
            <a:r>
              <a:rPr lang="en-US" dirty="0"/>
              <a:t>Stages of identification of exceptionally gifted students</a:t>
            </a:r>
            <a:endParaRPr lang="cs-CZ" dirty="0"/>
          </a:p>
        </p:txBody>
      </p:sp>
      <p:sp>
        <p:nvSpPr>
          <p:cNvPr id="5" name="Zástupný obsah 4">
            <a:extLst>
              <a:ext uri="{FF2B5EF4-FFF2-40B4-BE49-F238E27FC236}">
                <a16:creationId xmlns:a16="http://schemas.microsoft.com/office/drawing/2014/main" id="{4F8926F9-FEAD-4A8C-B41A-B0A93B9A4BF7}"/>
              </a:ext>
            </a:extLst>
          </p:cNvPr>
          <p:cNvSpPr>
            <a:spLocks noGrp="1"/>
          </p:cNvSpPr>
          <p:nvPr>
            <p:ph idx="1"/>
          </p:nvPr>
        </p:nvSpPr>
        <p:spPr>
          <a:xfrm>
            <a:off x="414000" y="1359001"/>
            <a:ext cx="11403626" cy="4139998"/>
          </a:xfrm>
        </p:spPr>
        <p:txBody>
          <a:bodyPr/>
          <a:lstStyle/>
          <a:p>
            <a:pPr marL="72000" indent="0">
              <a:buNone/>
            </a:pPr>
            <a:r>
              <a:rPr lang="en-US" sz="2000" dirty="0"/>
              <a:t>Ideally, the identification should take place in several stages. </a:t>
            </a:r>
            <a:r>
              <a:rPr lang="en-US" sz="2000" dirty="0" err="1"/>
              <a:t>Renzulli</a:t>
            </a:r>
            <a:r>
              <a:rPr lang="en-US" sz="2000" dirty="0"/>
              <a:t> and Reis suggest four </a:t>
            </a:r>
            <a:r>
              <a:rPr lang="cs-CZ" sz="2000" dirty="0" err="1"/>
              <a:t>consequent</a:t>
            </a:r>
            <a:r>
              <a:rPr lang="cs-CZ" sz="2000" dirty="0"/>
              <a:t> </a:t>
            </a:r>
            <a:r>
              <a:rPr lang="en-US" sz="2000" dirty="0"/>
              <a:t>stages of identification (Davis, </a:t>
            </a:r>
            <a:r>
              <a:rPr lang="en-US" sz="2000" dirty="0" err="1"/>
              <a:t>Rimm</a:t>
            </a:r>
            <a:r>
              <a:rPr lang="en-US" sz="2000" dirty="0"/>
              <a:t>, 1998):</a:t>
            </a:r>
            <a:endParaRPr lang="cs-CZ" sz="2000" dirty="0"/>
          </a:p>
          <a:p>
            <a:pPr marL="72000" indent="0">
              <a:buNone/>
            </a:pPr>
            <a:endParaRPr lang="en-US" sz="2000" dirty="0"/>
          </a:p>
          <a:p>
            <a:pPr marL="529200" indent="-457200">
              <a:buAutoNum type="arabicParenR"/>
            </a:pPr>
            <a:r>
              <a:rPr lang="cs-CZ" sz="2000" b="1" dirty="0" err="1"/>
              <a:t>Nomination</a:t>
            </a:r>
            <a:r>
              <a:rPr lang="en-US" sz="2000" b="1" dirty="0"/>
              <a:t> based on </a:t>
            </a:r>
            <a:r>
              <a:rPr lang="cs-CZ" sz="2000" b="1" dirty="0"/>
              <a:t>a </a:t>
            </a:r>
            <a:r>
              <a:rPr lang="en-US" sz="2000" b="1" dirty="0"/>
              <a:t>test result</a:t>
            </a:r>
            <a:r>
              <a:rPr lang="cs-CZ" sz="2000" b="1" dirty="0"/>
              <a:t>:</a:t>
            </a:r>
            <a:r>
              <a:rPr lang="en-US" sz="2000" dirty="0"/>
              <a:t> A student can be nominated  after passing a standardized intelligence or performance test.</a:t>
            </a:r>
            <a:endParaRPr lang="cs-CZ" sz="2000" dirty="0"/>
          </a:p>
          <a:p>
            <a:pPr marL="529200" indent="-457200">
              <a:buAutoNum type="arabicParenR"/>
            </a:pPr>
            <a:endParaRPr lang="cs-CZ" sz="2000" dirty="0"/>
          </a:p>
          <a:p>
            <a:pPr marL="529200" indent="-457200">
              <a:buAutoNum type="arabicParenR"/>
            </a:pPr>
            <a:r>
              <a:rPr lang="cs-CZ" sz="2000" b="1" dirty="0" err="1"/>
              <a:t>Nomination</a:t>
            </a:r>
            <a:r>
              <a:rPr lang="en-US" sz="2000" b="1" dirty="0"/>
              <a:t> by </a:t>
            </a:r>
            <a:r>
              <a:rPr lang="cs-CZ" sz="2000" b="1" dirty="0"/>
              <a:t>a</a:t>
            </a:r>
            <a:r>
              <a:rPr lang="en-US" sz="2000" b="1" dirty="0"/>
              <a:t> teacher</a:t>
            </a:r>
            <a:r>
              <a:rPr lang="cs-CZ" sz="2000" b="1" dirty="0"/>
              <a:t>:</a:t>
            </a:r>
            <a:r>
              <a:rPr lang="en-US" sz="2000" dirty="0"/>
              <a:t> The first step should be followed by a consultation with a teacher who knows the student well, preferably a class teacher.</a:t>
            </a:r>
            <a:endParaRPr lang="cs-CZ" sz="2000" dirty="0"/>
          </a:p>
        </p:txBody>
      </p:sp>
    </p:spTree>
    <p:extLst>
      <p:ext uri="{BB962C8B-B14F-4D97-AF65-F5344CB8AC3E}">
        <p14:creationId xmlns:p14="http://schemas.microsoft.com/office/powerpoint/2010/main" val="20962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16768A-6D40-46DD-AB23-5D33969C802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97DAA13-3CE8-4362-85FF-48CC753554A2}"/>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ECE2D293-AC24-43D7-B79B-C93706FB27D5}"/>
              </a:ext>
            </a:extLst>
          </p:cNvPr>
          <p:cNvSpPr>
            <a:spLocks noGrp="1"/>
          </p:cNvSpPr>
          <p:nvPr>
            <p:ph type="title"/>
          </p:nvPr>
        </p:nvSpPr>
        <p:spPr>
          <a:xfrm>
            <a:off x="719400" y="282678"/>
            <a:ext cx="10753200" cy="451576"/>
          </a:xfrm>
        </p:spPr>
        <p:txBody>
          <a:bodyPr/>
          <a:lstStyle/>
          <a:p>
            <a:pPr algn="ctr"/>
            <a:r>
              <a:rPr lang="en-US" dirty="0"/>
              <a:t>Stages of identification of exceptionally gifted students</a:t>
            </a:r>
            <a:endParaRPr lang="cs-CZ" dirty="0"/>
          </a:p>
        </p:txBody>
      </p:sp>
      <p:sp>
        <p:nvSpPr>
          <p:cNvPr id="5" name="Zástupný obsah 4">
            <a:extLst>
              <a:ext uri="{FF2B5EF4-FFF2-40B4-BE49-F238E27FC236}">
                <a16:creationId xmlns:a16="http://schemas.microsoft.com/office/drawing/2014/main" id="{9E7FDB63-4449-4359-90D1-B02AD643913E}"/>
              </a:ext>
            </a:extLst>
          </p:cNvPr>
          <p:cNvSpPr>
            <a:spLocks noGrp="1"/>
          </p:cNvSpPr>
          <p:nvPr>
            <p:ph idx="1"/>
          </p:nvPr>
        </p:nvSpPr>
        <p:spPr>
          <a:xfrm>
            <a:off x="720000" y="1470991"/>
            <a:ext cx="10753200" cy="4361009"/>
          </a:xfrm>
        </p:spPr>
        <p:txBody>
          <a:bodyPr/>
          <a:lstStyle/>
          <a:p>
            <a:pPr marL="529200" indent="-457200">
              <a:buAutoNum type="arabicParenR" startAt="3"/>
            </a:pPr>
            <a:r>
              <a:rPr lang="en-US" sz="2000" b="1" dirty="0"/>
              <a:t>Alternative routes</a:t>
            </a:r>
            <a:r>
              <a:rPr lang="cs-CZ" sz="2000" b="1" dirty="0"/>
              <a:t>: </a:t>
            </a:r>
            <a:r>
              <a:rPr lang="en-US" sz="2000" dirty="0"/>
              <a:t>This category includes nominations </a:t>
            </a:r>
            <a:r>
              <a:rPr lang="cs-CZ" sz="2000" dirty="0"/>
              <a:t>by</a:t>
            </a:r>
            <a:r>
              <a:rPr lang="en-US" sz="2000" dirty="0"/>
              <a:t> other people who know the student well. Proposing persons may include parents, peers, but also persons proposed by the pupil who is identified. This does not mean that the student must necessarily perceive himself as gifted, but can, for example, voluntarily enter a competition or </a:t>
            </a:r>
            <a:r>
              <a:rPr lang="cs-CZ" sz="2000" dirty="0" err="1"/>
              <a:t>school</a:t>
            </a:r>
            <a:r>
              <a:rPr lang="cs-CZ" sz="2000" dirty="0"/>
              <a:t> o</a:t>
            </a:r>
            <a:r>
              <a:rPr lang="en-US" sz="2000" dirty="0" err="1"/>
              <a:t>lympic</a:t>
            </a:r>
            <a:r>
              <a:rPr lang="cs-CZ" sz="2000" dirty="0"/>
              <a:t> </a:t>
            </a:r>
            <a:r>
              <a:rPr lang="cs-CZ" sz="2000" dirty="0" err="1"/>
              <a:t>games</a:t>
            </a:r>
            <a:r>
              <a:rPr lang="en-US" sz="2000" dirty="0"/>
              <a:t>.</a:t>
            </a:r>
            <a:endParaRPr lang="cs-CZ" sz="2000" dirty="0"/>
          </a:p>
          <a:p>
            <a:pPr marL="529200" indent="-457200">
              <a:buAutoNum type="arabicParenR" startAt="3"/>
            </a:pPr>
            <a:endParaRPr lang="cs-CZ" sz="2000" dirty="0"/>
          </a:p>
          <a:p>
            <a:pPr marL="529200" indent="-457200">
              <a:buAutoNum type="arabicParenR" startAt="3"/>
            </a:pPr>
            <a:r>
              <a:rPr lang="en-US" sz="2000" b="1" dirty="0"/>
              <a:t>Final proposal (security step)</a:t>
            </a:r>
            <a:r>
              <a:rPr lang="cs-CZ" sz="2000" b="1" dirty="0"/>
              <a:t>: </a:t>
            </a:r>
            <a:r>
              <a:rPr lang="cs-CZ" sz="2000" dirty="0"/>
              <a:t>T</a:t>
            </a:r>
            <a:r>
              <a:rPr lang="en-US" sz="2000" dirty="0"/>
              <a:t>his category</a:t>
            </a:r>
            <a:r>
              <a:rPr lang="cs-CZ" sz="2000" dirty="0"/>
              <a:t> </a:t>
            </a:r>
            <a:r>
              <a:rPr lang="cs-CZ" sz="2000" dirty="0" err="1"/>
              <a:t>involves</a:t>
            </a:r>
            <a:r>
              <a:rPr lang="cs-CZ" sz="2000" dirty="0"/>
              <a:t> o</a:t>
            </a:r>
            <a:r>
              <a:rPr lang="en-US" sz="2000" dirty="0" err="1"/>
              <a:t>ther</a:t>
            </a:r>
            <a:r>
              <a:rPr lang="en-US" sz="2000" dirty="0"/>
              <a:t> teachers' suggestions</a:t>
            </a:r>
            <a:r>
              <a:rPr lang="cs-CZ" sz="2000" dirty="0"/>
              <a:t>.</a:t>
            </a:r>
            <a:r>
              <a:rPr lang="en-US" sz="2000" dirty="0"/>
              <a:t> This step was created because the nomination of one teacher could be </a:t>
            </a:r>
            <a:r>
              <a:rPr lang="cs-CZ" sz="2000" dirty="0" err="1"/>
              <a:t>burdened</a:t>
            </a:r>
            <a:r>
              <a:rPr lang="en-US" sz="2000" dirty="0"/>
              <a:t> by the personal preference of a particular student. After the </a:t>
            </a:r>
            <a:r>
              <a:rPr lang="cs-CZ" sz="2000" dirty="0" err="1"/>
              <a:t>nomination</a:t>
            </a:r>
            <a:r>
              <a:rPr lang="en-US" sz="2000" dirty="0"/>
              <a:t> has circulated through all the previous steps, the list of proposed students is presented to other teachers.</a:t>
            </a:r>
            <a:endParaRPr lang="cs-CZ" sz="2000" dirty="0"/>
          </a:p>
          <a:p>
            <a:endParaRPr lang="cs-CZ" dirty="0"/>
          </a:p>
        </p:txBody>
      </p:sp>
    </p:spTree>
    <p:extLst>
      <p:ext uri="{BB962C8B-B14F-4D97-AF65-F5344CB8AC3E}">
        <p14:creationId xmlns:p14="http://schemas.microsoft.com/office/powerpoint/2010/main" val="2726154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5EB0A2-DAA5-451F-845D-BA7BDBCD239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CB2C99A-D705-42C6-8E9D-804D2E93D7DA}"/>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Zástupný text 3">
            <a:extLst>
              <a:ext uri="{FF2B5EF4-FFF2-40B4-BE49-F238E27FC236}">
                <a16:creationId xmlns:a16="http://schemas.microsoft.com/office/drawing/2014/main" id="{D698806C-EDF1-4B3A-8456-9F4600142AC2}"/>
              </a:ext>
            </a:extLst>
          </p:cNvPr>
          <p:cNvSpPr>
            <a:spLocks noGrp="1"/>
          </p:cNvSpPr>
          <p:nvPr>
            <p:ph type="body" sz="quarter" idx="13"/>
          </p:nvPr>
        </p:nvSpPr>
        <p:spPr/>
        <p:txBody>
          <a:bodyPr/>
          <a:lstStyle/>
          <a:p>
            <a:r>
              <a:rPr lang="cs-CZ" dirty="0"/>
              <a:t>In positive </a:t>
            </a:r>
            <a:r>
              <a:rPr lang="cs-CZ" dirty="0" err="1"/>
              <a:t>way</a:t>
            </a:r>
            <a:endParaRPr lang="cs-CZ" dirty="0"/>
          </a:p>
        </p:txBody>
      </p:sp>
      <p:sp>
        <p:nvSpPr>
          <p:cNvPr id="5" name="Nadpis 4">
            <a:extLst>
              <a:ext uri="{FF2B5EF4-FFF2-40B4-BE49-F238E27FC236}">
                <a16:creationId xmlns:a16="http://schemas.microsoft.com/office/drawing/2014/main" id="{0FF5E1FF-72A6-422C-A182-DA3ED3B4A91A}"/>
              </a:ext>
            </a:extLst>
          </p:cNvPr>
          <p:cNvSpPr>
            <a:spLocks noGrp="1"/>
          </p:cNvSpPr>
          <p:nvPr>
            <p:ph type="title"/>
          </p:nvPr>
        </p:nvSpPr>
        <p:spPr/>
        <p:txBody>
          <a:bodyPr/>
          <a:lstStyle/>
          <a:p>
            <a:r>
              <a:rPr lang="cs-CZ" dirty="0"/>
              <a:t>S</a:t>
            </a:r>
            <a:r>
              <a:rPr lang="en-US" dirty="0" err="1"/>
              <a:t>pecifics</a:t>
            </a:r>
            <a:r>
              <a:rPr lang="en-US" dirty="0"/>
              <a:t> of exceptionally gifted students</a:t>
            </a:r>
            <a:endParaRPr lang="cs-CZ" dirty="0"/>
          </a:p>
        </p:txBody>
      </p:sp>
      <p:sp>
        <p:nvSpPr>
          <p:cNvPr id="6" name="Zástupný obsah 5">
            <a:extLst>
              <a:ext uri="{FF2B5EF4-FFF2-40B4-BE49-F238E27FC236}">
                <a16:creationId xmlns:a16="http://schemas.microsoft.com/office/drawing/2014/main" id="{324F71F2-B098-42F9-9167-4806A916B1EF}"/>
              </a:ext>
            </a:extLst>
          </p:cNvPr>
          <p:cNvSpPr>
            <a:spLocks noGrp="1"/>
          </p:cNvSpPr>
          <p:nvPr>
            <p:ph idx="1"/>
          </p:nvPr>
        </p:nvSpPr>
        <p:spPr/>
        <p:txBody>
          <a:bodyPr/>
          <a:lstStyle/>
          <a:p>
            <a:r>
              <a:rPr lang="en-US" sz="2000" dirty="0"/>
              <a:t>They are extremely advanced in any area of ​​learning and performance.</a:t>
            </a:r>
          </a:p>
          <a:p>
            <a:r>
              <a:rPr lang="en-US" sz="2000" dirty="0"/>
              <a:t>They show asynchronous development. They may be significantly ahead in some areas and in other areas show an age-adequate or even delayed development (e</a:t>
            </a:r>
            <a:r>
              <a:rPr lang="cs-CZ" sz="2000" dirty="0"/>
              <a:t>.</a:t>
            </a:r>
            <a:r>
              <a:rPr lang="en-US" sz="2000" dirty="0"/>
              <a:t>g</a:t>
            </a:r>
            <a:r>
              <a:rPr lang="cs-CZ" sz="2000" dirty="0"/>
              <a:t>.</a:t>
            </a:r>
            <a:r>
              <a:rPr lang="en-US" sz="2000" dirty="0"/>
              <a:t> they can read at the age of three, but they are still unable to tie their shoelaces at five).</a:t>
            </a:r>
          </a:p>
          <a:p>
            <a:r>
              <a:rPr lang="en-US" sz="2000" dirty="0"/>
              <a:t>They have a</a:t>
            </a:r>
            <a:r>
              <a:rPr lang="cs-CZ" sz="2000" dirty="0"/>
              <a:t>n </a:t>
            </a:r>
            <a:r>
              <a:rPr lang="cs-CZ" sz="2000" dirty="0" err="1"/>
              <a:t>extensive</a:t>
            </a:r>
            <a:r>
              <a:rPr lang="en-US" sz="2000" dirty="0"/>
              <a:t> vocabulary and advanced verbal expression for their age.</a:t>
            </a:r>
          </a:p>
          <a:p>
            <a:r>
              <a:rPr lang="en-US" sz="2000" dirty="0"/>
              <a:t>They have an excellent memory.</a:t>
            </a:r>
          </a:p>
          <a:p>
            <a:r>
              <a:rPr lang="cs-CZ" sz="2000" dirty="0"/>
              <a:t>T</a:t>
            </a:r>
            <a:r>
              <a:rPr lang="en-US" sz="2000" dirty="0"/>
              <a:t>hey learn </a:t>
            </a:r>
            <a:r>
              <a:rPr lang="cs-CZ" sz="2000" dirty="0"/>
              <a:t>s</a:t>
            </a:r>
            <a:r>
              <a:rPr lang="en-US" sz="2000" dirty="0" err="1"/>
              <a:t>ome</a:t>
            </a:r>
            <a:r>
              <a:rPr lang="en-US" sz="2000" dirty="0"/>
              <a:t> things incredibly fast, without the help of others.</a:t>
            </a:r>
          </a:p>
          <a:p>
            <a:r>
              <a:rPr lang="en-US" sz="2000" dirty="0"/>
              <a:t>They </a:t>
            </a:r>
            <a:r>
              <a:rPr lang="cs-CZ" sz="2000" dirty="0"/>
              <a:t>are </a:t>
            </a:r>
            <a:r>
              <a:rPr lang="cs-CZ" sz="2000" dirty="0" err="1"/>
              <a:t>capable</a:t>
            </a:r>
            <a:r>
              <a:rPr lang="cs-CZ" sz="2000" dirty="0"/>
              <a:t> </a:t>
            </a:r>
            <a:r>
              <a:rPr lang="cs-CZ" sz="2000" dirty="0" err="1"/>
              <a:t>of</a:t>
            </a:r>
            <a:r>
              <a:rPr lang="en-US" sz="2000" dirty="0"/>
              <a:t> more complex </a:t>
            </a:r>
            <a:r>
              <a:rPr lang="cs-CZ" sz="2000" dirty="0" err="1"/>
              <a:t>cognitive</a:t>
            </a:r>
            <a:r>
              <a:rPr lang="en-US" sz="2000" dirty="0"/>
              <a:t> operations than their peers.</a:t>
            </a:r>
          </a:p>
          <a:p>
            <a:r>
              <a:rPr lang="en-US" sz="2000" dirty="0"/>
              <a:t>They show the ability to work with abstract ideas with a minimum of concrete experience for understanding.</a:t>
            </a:r>
          </a:p>
          <a:p>
            <a:pPr marL="72000" indent="0">
              <a:buNone/>
            </a:pPr>
            <a:endParaRPr lang="cs-CZ" dirty="0"/>
          </a:p>
        </p:txBody>
      </p:sp>
    </p:spTree>
    <p:extLst>
      <p:ext uri="{BB962C8B-B14F-4D97-AF65-F5344CB8AC3E}">
        <p14:creationId xmlns:p14="http://schemas.microsoft.com/office/powerpoint/2010/main" val="1755965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4176EB1-BA28-40AF-B385-97B5F35FE13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21BF21F-90BA-4938-A0F9-4D1E6720675C}"/>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Zástupný text 3">
            <a:extLst>
              <a:ext uri="{FF2B5EF4-FFF2-40B4-BE49-F238E27FC236}">
                <a16:creationId xmlns:a16="http://schemas.microsoft.com/office/drawing/2014/main" id="{A95897C5-BDC8-47AD-B123-DD02BC73AA0D}"/>
              </a:ext>
            </a:extLst>
          </p:cNvPr>
          <p:cNvSpPr>
            <a:spLocks noGrp="1"/>
          </p:cNvSpPr>
          <p:nvPr>
            <p:ph type="body" sz="quarter" idx="13"/>
          </p:nvPr>
        </p:nvSpPr>
        <p:spPr/>
        <p:txBody>
          <a:bodyPr/>
          <a:lstStyle/>
          <a:p>
            <a:r>
              <a:rPr lang="cs-CZ" dirty="0"/>
              <a:t>In positive </a:t>
            </a:r>
            <a:r>
              <a:rPr lang="cs-CZ" dirty="0" err="1"/>
              <a:t>way</a:t>
            </a:r>
            <a:endParaRPr lang="cs-CZ" dirty="0"/>
          </a:p>
        </p:txBody>
      </p:sp>
      <p:sp>
        <p:nvSpPr>
          <p:cNvPr id="5" name="Nadpis 4">
            <a:extLst>
              <a:ext uri="{FF2B5EF4-FFF2-40B4-BE49-F238E27FC236}">
                <a16:creationId xmlns:a16="http://schemas.microsoft.com/office/drawing/2014/main" id="{76E9BA76-A24A-4600-9457-EF017C6A1708}"/>
              </a:ext>
            </a:extLst>
          </p:cNvPr>
          <p:cNvSpPr>
            <a:spLocks noGrp="1"/>
          </p:cNvSpPr>
          <p:nvPr>
            <p:ph type="title"/>
          </p:nvPr>
        </p:nvSpPr>
        <p:spPr/>
        <p:txBody>
          <a:bodyPr/>
          <a:lstStyle/>
          <a:p>
            <a:r>
              <a:rPr lang="cs-CZ" dirty="0"/>
              <a:t>S</a:t>
            </a:r>
            <a:r>
              <a:rPr lang="en-US" dirty="0" err="1"/>
              <a:t>pecifics</a:t>
            </a:r>
            <a:r>
              <a:rPr lang="en-US" dirty="0"/>
              <a:t> of exceptionally gifted students</a:t>
            </a:r>
            <a:endParaRPr lang="cs-CZ" dirty="0"/>
          </a:p>
        </p:txBody>
      </p:sp>
      <p:sp>
        <p:nvSpPr>
          <p:cNvPr id="6" name="Zástupný obsah 5">
            <a:extLst>
              <a:ext uri="{FF2B5EF4-FFF2-40B4-BE49-F238E27FC236}">
                <a16:creationId xmlns:a16="http://schemas.microsoft.com/office/drawing/2014/main" id="{97F65B9F-81A4-4C5F-8E5C-4588779E17EB}"/>
              </a:ext>
            </a:extLst>
          </p:cNvPr>
          <p:cNvSpPr>
            <a:spLocks noGrp="1"/>
          </p:cNvSpPr>
          <p:nvPr>
            <p:ph idx="1"/>
          </p:nvPr>
        </p:nvSpPr>
        <p:spPr/>
        <p:txBody>
          <a:bodyPr/>
          <a:lstStyle/>
          <a:p>
            <a:r>
              <a:rPr lang="en-US" sz="2000" dirty="0"/>
              <a:t>They clearly understand the relationship between cause and effect.</a:t>
            </a:r>
          </a:p>
          <a:p>
            <a:r>
              <a:rPr lang="en-US" sz="2000" dirty="0"/>
              <a:t>They understand patterns, relationships and contexts.</a:t>
            </a:r>
          </a:p>
          <a:p>
            <a:r>
              <a:rPr lang="en-US" sz="2000" dirty="0"/>
              <a:t>They always come up with "better ways" to deal with things. They suggest them to classmates, teachers and other adults - not always in the right way.</a:t>
            </a:r>
          </a:p>
          <a:p>
            <a:r>
              <a:rPr lang="en-US" sz="2000" dirty="0"/>
              <a:t>They prefer complex and demanding tasks.</a:t>
            </a:r>
          </a:p>
          <a:p>
            <a:r>
              <a:rPr lang="en-US" sz="2000" dirty="0"/>
              <a:t>They are able to transfer their knowledge to new situations and problem solving.</a:t>
            </a:r>
          </a:p>
          <a:p>
            <a:r>
              <a:rPr lang="en-US" sz="2000" dirty="0"/>
              <a:t>They want to share everything they know.</a:t>
            </a:r>
          </a:p>
          <a:p>
            <a:r>
              <a:rPr lang="en-US" sz="2000" dirty="0"/>
              <a:t>They are curious about everything that happens around them, they ask endless questions.</a:t>
            </a:r>
          </a:p>
          <a:p>
            <a:r>
              <a:rPr lang="en-US" sz="2000" dirty="0"/>
              <a:t>They are enthusiastic and vigilant observers.</a:t>
            </a:r>
            <a:endParaRPr lang="cs-CZ" sz="2000" dirty="0"/>
          </a:p>
          <a:p>
            <a:r>
              <a:rPr lang="en-US" sz="2000" dirty="0"/>
              <a:t>They have a sense of beauty.</a:t>
            </a:r>
          </a:p>
          <a:p>
            <a:endParaRPr lang="en-US" sz="2000" dirty="0"/>
          </a:p>
          <a:p>
            <a:endParaRPr lang="cs-CZ" dirty="0"/>
          </a:p>
        </p:txBody>
      </p:sp>
    </p:spTree>
    <p:extLst>
      <p:ext uri="{BB962C8B-B14F-4D97-AF65-F5344CB8AC3E}">
        <p14:creationId xmlns:p14="http://schemas.microsoft.com/office/powerpoint/2010/main" val="2957951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4176EB1-BA28-40AF-B385-97B5F35FE13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21BF21F-90BA-4938-A0F9-4D1E6720675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Zástupný text 3">
            <a:extLst>
              <a:ext uri="{FF2B5EF4-FFF2-40B4-BE49-F238E27FC236}">
                <a16:creationId xmlns:a16="http://schemas.microsoft.com/office/drawing/2014/main" id="{A95897C5-BDC8-47AD-B123-DD02BC73AA0D}"/>
              </a:ext>
            </a:extLst>
          </p:cNvPr>
          <p:cNvSpPr>
            <a:spLocks noGrp="1"/>
          </p:cNvSpPr>
          <p:nvPr>
            <p:ph type="body" sz="quarter" idx="13"/>
          </p:nvPr>
        </p:nvSpPr>
        <p:spPr/>
        <p:txBody>
          <a:bodyPr/>
          <a:lstStyle/>
          <a:p>
            <a:r>
              <a:rPr lang="cs-CZ" dirty="0"/>
              <a:t>In positive </a:t>
            </a:r>
            <a:r>
              <a:rPr lang="cs-CZ" dirty="0" err="1"/>
              <a:t>way</a:t>
            </a:r>
            <a:endParaRPr lang="cs-CZ" dirty="0"/>
          </a:p>
        </p:txBody>
      </p:sp>
      <p:sp>
        <p:nvSpPr>
          <p:cNvPr id="5" name="Nadpis 4">
            <a:extLst>
              <a:ext uri="{FF2B5EF4-FFF2-40B4-BE49-F238E27FC236}">
                <a16:creationId xmlns:a16="http://schemas.microsoft.com/office/drawing/2014/main" id="{76E9BA76-A24A-4600-9457-EF017C6A1708}"/>
              </a:ext>
            </a:extLst>
          </p:cNvPr>
          <p:cNvSpPr>
            <a:spLocks noGrp="1"/>
          </p:cNvSpPr>
          <p:nvPr>
            <p:ph type="title"/>
          </p:nvPr>
        </p:nvSpPr>
        <p:spPr/>
        <p:txBody>
          <a:bodyPr/>
          <a:lstStyle/>
          <a:p>
            <a:r>
              <a:rPr lang="cs-CZ" dirty="0"/>
              <a:t>S</a:t>
            </a:r>
            <a:r>
              <a:rPr lang="en-US" dirty="0" err="1"/>
              <a:t>pecifics</a:t>
            </a:r>
            <a:r>
              <a:rPr lang="en-US" dirty="0"/>
              <a:t> of exceptionally gifted students</a:t>
            </a:r>
            <a:endParaRPr lang="cs-CZ" dirty="0"/>
          </a:p>
        </p:txBody>
      </p:sp>
      <p:sp>
        <p:nvSpPr>
          <p:cNvPr id="6" name="Zástupný obsah 5">
            <a:extLst>
              <a:ext uri="{FF2B5EF4-FFF2-40B4-BE49-F238E27FC236}">
                <a16:creationId xmlns:a16="http://schemas.microsoft.com/office/drawing/2014/main" id="{97F65B9F-81A4-4C5F-8E5C-4588779E17EB}"/>
              </a:ext>
            </a:extLst>
          </p:cNvPr>
          <p:cNvSpPr>
            <a:spLocks noGrp="1"/>
          </p:cNvSpPr>
          <p:nvPr>
            <p:ph idx="1"/>
          </p:nvPr>
        </p:nvSpPr>
        <p:spPr/>
        <p:txBody>
          <a:bodyPr/>
          <a:lstStyle/>
          <a:p>
            <a:r>
              <a:rPr lang="en-US" sz="2000" dirty="0"/>
              <a:t>They are zealous, sometimes extremely sensitive or irritable. They can be completely absorbed in activities or ideas.</a:t>
            </a:r>
          </a:p>
          <a:p>
            <a:r>
              <a:rPr lang="en-US" sz="2000" dirty="0"/>
              <a:t>They often have many (unusual) interests</a:t>
            </a:r>
            <a:r>
              <a:rPr lang="cs-CZ" sz="2000" dirty="0"/>
              <a:t> and</a:t>
            </a:r>
            <a:r>
              <a:rPr lang="en-US" sz="2000" dirty="0"/>
              <a:t> hobbies.</a:t>
            </a:r>
          </a:p>
          <a:p>
            <a:r>
              <a:rPr lang="en-US" sz="2000" dirty="0"/>
              <a:t>They are strongly motivated to do things that interest them. They prefer to work independently.</a:t>
            </a:r>
          </a:p>
          <a:p>
            <a:r>
              <a:rPr lang="en-US" sz="2000" dirty="0"/>
              <a:t>They have a tremendous amount of energy.</a:t>
            </a:r>
          </a:p>
          <a:p>
            <a:r>
              <a:rPr lang="en-US" sz="2000" dirty="0"/>
              <a:t>They tend to have an increased sense of justice, morality and fair play. They are interested in global issues and perceive them personally.</a:t>
            </a:r>
          </a:p>
          <a:p>
            <a:r>
              <a:rPr lang="en-US" sz="2000" dirty="0"/>
              <a:t>They have a sophisticated sense of humor.</a:t>
            </a:r>
          </a:p>
          <a:p>
            <a:r>
              <a:rPr lang="en-US" sz="2000" dirty="0"/>
              <a:t>They like to be in the lead, they can be a natural authority.</a:t>
            </a:r>
            <a:endParaRPr lang="cs-CZ" sz="2000" dirty="0"/>
          </a:p>
          <a:p>
            <a:endParaRPr lang="cs-CZ" dirty="0"/>
          </a:p>
        </p:txBody>
      </p:sp>
    </p:spTree>
    <p:extLst>
      <p:ext uri="{BB962C8B-B14F-4D97-AF65-F5344CB8AC3E}">
        <p14:creationId xmlns:p14="http://schemas.microsoft.com/office/powerpoint/2010/main" val="8980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4176EB1-BA28-40AF-B385-97B5F35FE13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21BF21F-90BA-4938-A0F9-4D1E6720675C}"/>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Zástupný text 3">
            <a:extLst>
              <a:ext uri="{FF2B5EF4-FFF2-40B4-BE49-F238E27FC236}">
                <a16:creationId xmlns:a16="http://schemas.microsoft.com/office/drawing/2014/main" id="{A95897C5-BDC8-47AD-B123-DD02BC73AA0D}"/>
              </a:ext>
            </a:extLst>
          </p:cNvPr>
          <p:cNvSpPr>
            <a:spLocks noGrp="1"/>
          </p:cNvSpPr>
          <p:nvPr>
            <p:ph type="body" sz="quarter" idx="13"/>
          </p:nvPr>
        </p:nvSpPr>
        <p:spPr/>
        <p:txBody>
          <a:bodyPr/>
          <a:lstStyle/>
          <a:p>
            <a:r>
              <a:rPr lang="cs-CZ" dirty="0"/>
              <a:t>In negative </a:t>
            </a:r>
            <a:r>
              <a:rPr lang="cs-CZ" dirty="0" err="1"/>
              <a:t>way</a:t>
            </a:r>
            <a:endParaRPr lang="cs-CZ" dirty="0"/>
          </a:p>
        </p:txBody>
      </p:sp>
      <p:sp>
        <p:nvSpPr>
          <p:cNvPr id="5" name="Nadpis 4">
            <a:extLst>
              <a:ext uri="{FF2B5EF4-FFF2-40B4-BE49-F238E27FC236}">
                <a16:creationId xmlns:a16="http://schemas.microsoft.com/office/drawing/2014/main" id="{76E9BA76-A24A-4600-9457-EF017C6A1708}"/>
              </a:ext>
            </a:extLst>
          </p:cNvPr>
          <p:cNvSpPr>
            <a:spLocks noGrp="1"/>
          </p:cNvSpPr>
          <p:nvPr>
            <p:ph type="title"/>
          </p:nvPr>
        </p:nvSpPr>
        <p:spPr/>
        <p:txBody>
          <a:bodyPr/>
          <a:lstStyle/>
          <a:p>
            <a:r>
              <a:rPr lang="cs-CZ" dirty="0"/>
              <a:t>S</a:t>
            </a:r>
            <a:r>
              <a:rPr lang="en-US" dirty="0" err="1"/>
              <a:t>pecifics</a:t>
            </a:r>
            <a:r>
              <a:rPr lang="en-US" dirty="0"/>
              <a:t> of exceptionally gifted students</a:t>
            </a:r>
            <a:endParaRPr lang="cs-CZ" dirty="0"/>
          </a:p>
        </p:txBody>
      </p:sp>
      <p:sp>
        <p:nvSpPr>
          <p:cNvPr id="6" name="Zástupný obsah 5">
            <a:extLst>
              <a:ext uri="{FF2B5EF4-FFF2-40B4-BE49-F238E27FC236}">
                <a16:creationId xmlns:a16="http://schemas.microsoft.com/office/drawing/2014/main" id="{97F65B9F-81A4-4C5F-8E5C-4588779E17EB}"/>
              </a:ext>
            </a:extLst>
          </p:cNvPr>
          <p:cNvSpPr>
            <a:spLocks noGrp="1"/>
          </p:cNvSpPr>
          <p:nvPr>
            <p:ph idx="1"/>
          </p:nvPr>
        </p:nvSpPr>
        <p:spPr>
          <a:xfrm>
            <a:off x="720000" y="2088002"/>
            <a:ext cx="10753200" cy="4139998"/>
          </a:xfrm>
        </p:spPr>
        <p:txBody>
          <a:bodyPr/>
          <a:lstStyle/>
          <a:p>
            <a:r>
              <a:rPr lang="en-US" sz="2000" dirty="0"/>
              <a:t>They refuse </a:t>
            </a:r>
            <a:r>
              <a:rPr lang="cs-CZ" sz="2000" dirty="0"/>
              <a:t>to </a:t>
            </a:r>
            <a:r>
              <a:rPr lang="en-US" sz="2000" dirty="0"/>
              <a:t>work or </a:t>
            </a:r>
            <a:r>
              <a:rPr lang="cs-CZ" sz="2000" dirty="0" err="1"/>
              <a:t>they</a:t>
            </a:r>
            <a:r>
              <a:rPr lang="cs-CZ" sz="2000" dirty="0"/>
              <a:t> </a:t>
            </a:r>
            <a:r>
              <a:rPr lang="en-US" sz="2000" dirty="0"/>
              <a:t>work carelessly.</a:t>
            </a:r>
          </a:p>
          <a:p>
            <a:r>
              <a:rPr lang="en-US" sz="2000" dirty="0"/>
              <a:t>They are </a:t>
            </a:r>
            <a:r>
              <a:rPr lang="cs-CZ" sz="2000" dirty="0" err="1"/>
              <a:t>frustrated</a:t>
            </a:r>
            <a:r>
              <a:rPr lang="en-US" sz="2000" dirty="0"/>
              <a:t> </a:t>
            </a:r>
            <a:r>
              <a:rPr lang="cs-CZ" sz="2000" dirty="0"/>
              <a:t>by</a:t>
            </a:r>
            <a:r>
              <a:rPr lang="en-US" sz="2000" dirty="0"/>
              <a:t> the pace of class work, which they consider insufficiently active or when they do not see clear work progress.</a:t>
            </a:r>
          </a:p>
          <a:p>
            <a:r>
              <a:rPr lang="en-US" sz="2000" dirty="0"/>
              <a:t>They protest against routine and predictable work.</a:t>
            </a:r>
          </a:p>
          <a:p>
            <a:r>
              <a:rPr lang="en-US" sz="2000" dirty="0"/>
              <a:t>They ask </a:t>
            </a:r>
            <a:r>
              <a:rPr lang="cs-CZ" sz="2000" dirty="0" err="1"/>
              <a:t>tricky</a:t>
            </a:r>
            <a:r>
              <a:rPr lang="cs-CZ" sz="2000" dirty="0"/>
              <a:t> </a:t>
            </a:r>
            <a:r>
              <a:rPr lang="en-US" sz="2000" dirty="0"/>
              <a:t>questions, they require a reason why things should be done a certain way.</a:t>
            </a:r>
          </a:p>
          <a:p>
            <a:r>
              <a:rPr lang="en-US" sz="2000" dirty="0"/>
              <a:t>They refuse job assignments and orders.</a:t>
            </a:r>
          </a:p>
          <a:p>
            <a:r>
              <a:rPr lang="cs-CZ" sz="2000" dirty="0"/>
              <a:t>They</a:t>
            </a:r>
            <a:r>
              <a:rPr lang="en-US" sz="2000" dirty="0"/>
              <a:t> </a:t>
            </a:r>
            <a:r>
              <a:rPr lang="cs-CZ" sz="2000" dirty="0" err="1"/>
              <a:t>day</a:t>
            </a:r>
            <a:r>
              <a:rPr lang="en-US" sz="2000" dirty="0"/>
              <a:t>dream.</a:t>
            </a:r>
          </a:p>
          <a:p>
            <a:r>
              <a:rPr lang="en-US" sz="2000" dirty="0"/>
              <a:t>They dominate class discussions.</a:t>
            </a:r>
          </a:p>
        </p:txBody>
      </p:sp>
    </p:spTree>
    <p:extLst>
      <p:ext uri="{BB962C8B-B14F-4D97-AF65-F5344CB8AC3E}">
        <p14:creationId xmlns:p14="http://schemas.microsoft.com/office/powerpoint/2010/main" val="4054736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4176EB1-BA28-40AF-B385-97B5F35FE13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21BF21F-90BA-4938-A0F9-4D1E6720675C}"/>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Zástupný text 3">
            <a:extLst>
              <a:ext uri="{FF2B5EF4-FFF2-40B4-BE49-F238E27FC236}">
                <a16:creationId xmlns:a16="http://schemas.microsoft.com/office/drawing/2014/main" id="{A95897C5-BDC8-47AD-B123-DD02BC73AA0D}"/>
              </a:ext>
            </a:extLst>
          </p:cNvPr>
          <p:cNvSpPr>
            <a:spLocks noGrp="1"/>
          </p:cNvSpPr>
          <p:nvPr>
            <p:ph type="body" sz="quarter" idx="13"/>
          </p:nvPr>
        </p:nvSpPr>
        <p:spPr>
          <a:xfrm>
            <a:off x="721062" y="1296001"/>
            <a:ext cx="10752138" cy="271576"/>
          </a:xfrm>
        </p:spPr>
        <p:txBody>
          <a:bodyPr/>
          <a:lstStyle/>
          <a:p>
            <a:r>
              <a:rPr lang="cs-CZ" dirty="0"/>
              <a:t>In negative </a:t>
            </a:r>
            <a:r>
              <a:rPr lang="cs-CZ" dirty="0" err="1"/>
              <a:t>way</a:t>
            </a:r>
            <a:endParaRPr lang="cs-CZ" dirty="0"/>
          </a:p>
        </p:txBody>
      </p:sp>
      <p:sp>
        <p:nvSpPr>
          <p:cNvPr id="5" name="Nadpis 4">
            <a:extLst>
              <a:ext uri="{FF2B5EF4-FFF2-40B4-BE49-F238E27FC236}">
                <a16:creationId xmlns:a16="http://schemas.microsoft.com/office/drawing/2014/main" id="{76E9BA76-A24A-4600-9457-EF017C6A1708}"/>
              </a:ext>
            </a:extLst>
          </p:cNvPr>
          <p:cNvSpPr>
            <a:spLocks noGrp="1"/>
          </p:cNvSpPr>
          <p:nvPr>
            <p:ph type="title"/>
          </p:nvPr>
        </p:nvSpPr>
        <p:spPr/>
        <p:txBody>
          <a:bodyPr/>
          <a:lstStyle/>
          <a:p>
            <a:r>
              <a:rPr lang="cs-CZ" dirty="0"/>
              <a:t>S</a:t>
            </a:r>
            <a:r>
              <a:rPr lang="en-US" dirty="0" err="1"/>
              <a:t>pecifics</a:t>
            </a:r>
            <a:r>
              <a:rPr lang="en-US" dirty="0"/>
              <a:t> of exceptionally gifted students</a:t>
            </a:r>
            <a:endParaRPr lang="cs-CZ" dirty="0"/>
          </a:p>
        </p:txBody>
      </p:sp>
      <p:sp>
        <p:nvSpPr>
          <p:cNvPr id="6" name="Zástupný obsah 5">
            <a:extLst>
              <a:ext uri="{FF2B5EF4-FFF2-40B4-BE49-F238E27FC236}">
                <a16:creationId xmlns:a16="http://schemas.microsoft.com/office/drawing/2014/main" id="{97F65B9F-81A4-4C5F-8E5C-4588779E17EB}"/>
              </a:ext>
            </a:extLst>
          </p:cNvPr>
          <p:cNvSpPr>
            <a:spLocks noGrp="1"/>
          </p:cNvSpPr>
          <p:nvPr>
            <p:ph idx="1"/>
          </p:nvPr>
        </p:nvSpPr>
        <p:spPr>
          <a:xfrm>
            <a:off x="720000" y="2236304"/>
            <a:ext cx="10753200" cy="3595696"/>
          </a:xfrm>
        </p:spPr>
        <p:txBody>
          <a:bodyPr/>
          <a:lstStyle/>
          <a:p>
            <a:r>
              <a:rPr lang="en-US" sz="2000" dirty="0"/>
              <a:t>They tend to dominate teachers and classmates.</a:t>
            </a:r>
          </a:p>
          <a:p>
            <a:r>
              <a:rPr lang="en-US" sz="2000" dirty="0"/>
              <a:t>They are intolerant of imperfections towards themselves and others.</a:t>
            </a:r>
          </a:p>
          <a:p>
            <a:r>
              <a:rPr lang="en-US" sz="2000" dirty="0"/>
              <a:t>They are hypersensitive to criticism, they easily cry.</a:t>
            </a:r>
          </a:p>
          <a:p>
            <a:r>
              <a:rPr lang="en-US" sz="2000" dirty="0"/>
              <a:t>They refuse to </a:t>
            </a:r>
            <a:r>
              <a:rPr lang="cs-CZ" sz="2000" dirty="0" err="1"/>
              <a:t>be</a:t>
            </a:r>
            <a:r>
              <a:rPr lang="cs-CZ" sz="2000" dirty="0"/>
              <a:t> </a:t>
            </a:r>
            <a:r>
              <a:rPr lang="cs-CZ" sz="2000" dirty="0" err="1"/>
              <a:t>subordinate</a:t>
            </a:r>
            <a:r>
              <a:rPr lang="en-US" sz="2000" dirty="0"/>
              <a:t>.</a:t>
            </a:r>
          </a:p>
          <a:p>
            <a:r>
              <a:rPr lang="en-US" sz="2000" dirty="0"/>
              <a:t>They reject cooperative learning.</a:t>
            </a:r>
          </a:p>
          <a:p>
            <a:r>
              <a:rPr lang="en-US" sz="2000" dirty="0"/>
              <a:t>"They </a:t>
            </a:r>
            <a:r>
              <a:rPr lang="cs-CZ" sz="2000" dirty="0"/>
              <a:t>do </a:t>
            </a:r>
            <a:r>
              <a:rPr lang="cs-CZ" sz="2000" dirty="0" err="1"/>
              <a:t>performances</a:t>
            </a:r>
            <a:r>
              <a:rPr lang="en-US" sz="2000" dirty="0"/>
              <a:t>" and disturb classmates.</a:t>
            </a:r>
          </a:p>
          <a:p>
            <a:r>
              <a:rPr lang="en-US" sz="2000" dirty="0"/>
              <a:t>They can become a "class clown".</a:t>
            </a:r>
            <a:endParaRPr lang="cs-CZ" sz="2000" dirty="0"/>
          </a:p>
          <a:p>
            <a:endParaRPr lang="cs-CZ" dirty="0"/>
          </a:p>
        </p:txBody>
      </p:sp>
    </p:spTree>
    <p:extLst>
      <p:ext uri="{BB962C8B-B14F-4D97-AF65-F5344CB8AC3E}">
        <p14:creationId xmlns:p14="http://schemas.microsoft.com/office/powerpoint/2010/main" val="301233380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en-v10.potx" id="{40DCC6F5-61DB-4C49-8548-F73E0A3B0C7B}" vid="{61A62D9B-8391-4091-9F40-A61F04DB721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muni-ped-prezentace-16-9-en-v10</Template>
  <TotalTime>405</TotalTime>
  <Words>1808</Words>
  <Application>Microsoft Office PowerPoint</Application>
  <PresentationFormat>Širokoúhlá obrazovka</PresentationFormat>
  <Paragraphs>117</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Presentation_MU_EN</vt:lpstr>
      <vt:lpstr>Gifted and talented students in a contemporary Czech school</vt:lpstr>
      <vt:lpstr>Definition of exceptionally gifted children</vt:lpstr>
      <vt:lpstr>Stages of identification of exceptionally gifted students</vt:lpstr>
      <vt:lpstr>Stages of identification of exceptionally gifted students</vt:lpstr>
      <vt:lpstr>Specifics of exceptionally gifted students</vt:lpstr>
      <vt:lpstr>Specifics of exceptionally gifted students</vt:lpstr>
      <vt:lpstr>Specifics of exceptionally gifted students</vt:lpstr>
      <vt:lpstr>Specifics of exceptionally gifted students</vt:lpstr>
      <vt:lpstr>Specifics of exceptionally gifted students</vt:lpstr>
      <vt:lpstr>Ways of educating exceptionally gifted students</vt:lpstr>
      <vt:lpstr>Methods of educating exceptionally gifted students</vt:lpstr>
      <vt:lpstr>Prezentace aplikace PowerPoint</vt:lpstr>
      <vt:lpstr>Revolving Door Model</vt:lpstr>
      <vt:lpstr>Creativity</vt:lpstr>
      <vt:lpstr>Group work</vt:lpstr>
      <vt:lpstr>Alternative educational programs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Bradová</dc:creator>
  <cp:lastModifiedBy>Jarmila Bradová</cp:lastModifiedBy>
  <cp:revision>9</cp:revision>
  <cp:lastPrinted>1601-01-01T00:00:00Z</cp:lastPrinted>
  <dcterms:created xsi:type="dcterms:W3CDTF">2021-09-30T10:38:15Z</dcterms:created>
  <dcterms:modified xsi:type="dcterms:W3CDTF">2021-12-09T19:33:39Z</dcterms:modified>
</cp:coreProperties>
</file>