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9/zhtVwjNp6GY1kAawPMQTg9F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1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7041856" y="3113415"/>
            <a:ext cx="418194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sk-SK" sz="5400"/>
              <a:t>SWOT analysis</a:t>
            </a:r>
            <a:endParaRPr sz="5400"/>
          </a:p>
        </p:txBody>
      </p:sp>
      <p:sp>
        <p:nvSpPr>
          <p:cNvPr id="86" name="Google Shape;86;p1"/>
          <p:cNvSpPr/>
          <p:nvPr/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dist="127000" dir="5400000" algn="t" rotWithShape="0">
              <a:srgbClr val="000000">
                <a:alpha val="1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 descr="Graphical user interface, application&#10;&#10;Description automatically generate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r="-1" b="1266"/>
          <a:stretch/>
        </p:blipFill>
        <p:spPr>
          <a:xfrm>
            <a:off x="733507" y="666728"/>
            <a:ext cx="5536001" cy="5465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9" name="Google Shape;89;p1"/>
          <p:cNvGrpSpPr/>
          <p:nvPr/>
        </p:nvGrpSpPr>
        <p:grpSpPr>
          <a:xfrm>
            <a:off x="11460480" y="3154317"/>
            <a:ext cx="731521" cy="673460"/>
            <a:chOff x="3940602" y="308034"/>
            <a:chExt cx="2116791" cy="3428999"/>
          </a:xfrm>
        </p:grpSpPr>
        <p:sp>
          <p:nvSpPr>
            <p:cNvPr id="90" name="Google Shape;90;p1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k-SK"/>
              <a:t>Bloom's Taxonomy</a:t>
            </a:r>
            <a:endParaRPr/>
          </a:p>
        </p:txBody>
      </p:sp>
      <p:sp>
        <p:nvSpPr>
          <p:cNvPr id="208" name="Google Shape;208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600">
                <a:latin typeface="Times New Roman"/>
                <a:ea typeface="Times New Roman"/>
                <a:cs typeface="Times New Roman"/>
                <a:sym typeface="Times New Roman"/>
              </a:rPr>
              <a:t>CREATE: make a judgment regarding an ethical dilemma, interpret the significance of a given law of physics, illustrate the relative value of a technological innovation in a specific setting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600">
                <a:latin typeface="Times New Roman"/>
                <a:ea typeface="Times New Roman"/>
                <a:cs typeface="Times New Roman"/>
                <a:sym typeface="Times New Roman"/>
              </a:rPr>
              <a:t>EVALUATE: memorize a poem, recall state capitals, remember math formulas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600">
                <a:latin typeface="Times New Roman"/>
                <a:ea typeface="Times New Roman"/>
                <a:cs typeface="Times New Roman"/>
                <a:sym typeface="Times New Roman"/>
              </a:rPr>
              <a:t>ANALYZE: design a new solution to an ‘old’ problem that honors/acknowledges the previous failures, delete the least useful arguments in a persuasive essay, write a poem based on a given theme and tone</a:t>
            </a:r>
            <a:endParaRPr/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600">
                <a:latin typeface="Times New Roman"/>
                <a:ea typeface="Times New Roman"/>
                <a:cs typeface="Times New Roman"/>
                <a:sym typeface="Times New Roman"/>
              </a:rPr>
              <a:t>APPLY: identify the ‘parts of’ democracy, explain how the steps of the scientific process work together, identify why a machine isn’t working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600">
                <a:latin typeface="Times New Roman"/>
                <a:ea typeface="Times New Roman"/>
                <a:cs typeface="Times New Roman"/>
                <a:sym typeface="Times New Roman"/>
              </a:rPr>
              <a:t>UNDERSTAND: organize the animal kingdom based on a given framework, illustrate the difference between a rectangle and square, summarize the plot of a simple story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600">
                <a:latin typeface="Times New Roman"/>
                <a:ea typeface="Times New Roman"/>
                <a:cs typeface="Times New Roman"/>
                <a:sym typeface="Times New Roman"/>
              </a:rPr>
              <a:t>REMEMBER: use a formula to solve a problem, select a design to meet a purpose, reconstruct the passage of a new law through a given government/system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9080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11" descr="Diagram&#10;&#10;Description automatically generate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r="4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11"/>
          <p:cNvSpPr txBox="1">
            <a:spLocks noGrp="1"/>
          </p:cNvSpPr>
          <p:nvPr>
            <p:ph type="title"/>
          </p:nvPr>
        </p:nvSpPr>
        <p:spPr>
          <a:xfrm>
            <a:off x="502613" y="2985802"/>
            <a:ext cx="3414373" cy="886397"/>
          </a:xfrm>
          <a:prstGeom prst="rect">
            <a:avLst/>
          </a:prstGeom>
          <a:solidFill>
            <a:schemeClr val="lt1">
              <a:alpha val="89803"/>
            </a:schemeClr>
          </a:solidFill>
          <a:ln w="127000" cap="sq" cmpd="thinThick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sk-SK" sz="2400"/>
              <a:t>Bloom's Taxonomy</a:t>
            </a:r>
            <a:endParaRPr sz="2400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838200" y="525195"/>
            <a:ext cx="3986156" cy="698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sz="400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838200" y="2504049"/>
            <a:ext cx="3986156" cy="3610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 b="1"/>
              <a:t>TASK: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 b="1"/>
              <a:t>a) Me as a teacher</a:t>
            </a:r>
            <a:r>
              <a:rPr lang="sk-SK" sz="2000"/>
              <a:t>  (currently) – analyze yourself as a teacher using  SWOT analysis – rule 3:1</a:t>
            </a:r>
            <a:endParaRPr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 b="1"/>
              <a:t>b)</a:t>
            </a:r>
            <a:r>
              <a:rPr lang="sk-SK" sz="2000"/>
              <a:t> Name your strenghts with which you can cnntribute to the team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/>
              <a:t>		             (8 minut)</a:t>
            </a:r>
            <a:endParaRPr/>
          </a:p>
        </p:txBody>
      </p:sp>
      <p:pic>
        <p:nvPicPr>
          <p:cNvPr id="100" name="Google Shape;100;p2" descr="A picture containing 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05025" y="874542"/>
            <a:ext cx="5148775" cy="4965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/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1075766" y="1188637"/>
            <a:ext cx="3291839" cy="448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Calibri"/>
              <a:buNone/>
            </a:pPr>
            <a:r>
              <a:rPr lang="sk-SK" sz="6100" dirty="0" err="1"/>
              <a:t>Teaching</a:t>
            </a:r>
            <a:r>
              <a:rPr lang="sk-SK" sz="6100" dirty="0"/>
              <a:t> </a:t>
            </a:r>
            <a:r>
              <a:rPr lang="sk-SK" sz="6100" dirty="0" err="1"/>
              <a:t>process</a:t>
            </a:r>
            <a:endParaRPr sz="6100" dirty="0"/>
          </a:p>
        </p:txBody>
      </p:sp>
      <p:cxnSp>
        <p:nvCxnSpPr>
          <p:cNvPr id="109" name="Google Shape;109;p3"/>
          <p:cNvCxnSpPr/>
          <p:nvPr/>
        </p:nvCxnSpPr>
        <p:spPr>
          <a:xfrm>
            <a:off x="4856315" y="1810752"/>
            <a:ext cx="0" cy="3236495"/>
          </a:xfrm>
          <a:prstGeom prst="straightConnector1">
            <a:avLst/>
          </a:prstGeom>
          <a:noFill/>
          <a:ln w="19050" cap="sq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0" name="Google Shape;110;p3"/>
          <p:cNvSpPr txBox="1">
            <a:spLocks noGrp="1"/>
          </p:cNvSpPr>
          <p:nvPr>
            <p:ph type="body" idx="1"/>
          </p:nvPr>
        </p:nvSpPr>
        <p:spPr>
          <a:xfrm>
            <a:off x="5255259" y="1648870"/>
            <a:ext cx="5643112" cy="3560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k-SK" sz="2400" dirty="0" err="1"/>
              <a:t>What</a:t>
            </a:r>
            <a:r>
              <a:rPr lang="sk-SK" sz="2400" dirty="0"/>
              <a:t> – </a:t>
            </a:r>
            <a:r>
              <a:rPr lang="sk-SK" sz="2400" dirty="0" err="1"/>
              <a:t>Whom</a:t>
            </a:r>
            <a:r>
              <a:rPr lang="sk-SK" sz="2400" dirty="0"/>
              <a:t> – </a:t>
            </a:r>
            <a:r>
              <a:rPr lang="sk-SK" sz="2400" dirty="0" err="1"/>
              <a:t>How</a:t>
            </a:r>
            <a:r>
              <a:rPr lang="sk-SK" sz="2400" dirty="0"/>
              <a:t> – </a:t>
            </a:r>
            <a:r>
              <a:rPr lang="sk-SK" sz="2400" dirty="0" err="1"/>
              <a:t>When</a:t>
            </a:r>
            <a:r>
              <a:rPr lang="sk-SK" sz="2400" dirty="0"/>
              <a:t> – </a:t>
            </a:r>
            <a:r>
              <a:rPr lang="sk-SK" sz="2400" dirty="0" err="1"/>
              <a:t>How</a:t>
            </a:r>
            <a:r>
              <a:rPr lang="sk-SK" sz="2400" dirty="0"/>
              <a:t> to </a:t>
            </a:r>
            <a:r>
              <a:rPr lang="sk-SK" sz="2400" dirty="0" err="1"/>
              <a:t>check</a:t>
            </a:r>
            <a:r>
              <a:rPr lang="sk-SK" sz="2400" dirty="0"/>
              <a:t> </a:t>
            </a:r>
            <a:r>
              <a:rPr lang="sk-SK" sz="2400" dirty="0" err="1"/>
              <a:t>knowledge</a:t>
            </a:r>
            <a:r>
              <a:rPr lang="sk-SK" sz="2400" dirty="0"/>
              <a:t> – </a:t>
            </a:r>
            <a:r>
              <a:rPr lang="sk-SK" sz="2400" dirty="0" err="1"/>
              <a:t>How</a:t>
            </a:r>
            <a:r>
              <a:rPr lang="sk-SK" sz="2400" dirty="0"/>
              <a:t> to </a:t>
            </a:r>
            <a:r>
              <a:rPr lang="sk-SK" sz="2400" dirty="0" err="1"/>
              <a:t>give</a:t>
            </a:r>
            <a:r>
              <a:rPr lang="sk-SK" sz="2400" dirty="0"/>
              <a:t> feedback ?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</a:pPr>
            <a:r>
              <a:rPr lang="sk-SK" sz="5000"/>
              <a:t>Teaching process</a:t>
            </a:r>
            <a:endParaRPr sz="5000"/>
          </a:p>
        </p:txBody>
      </p:sp>
      <p:grpSp>
        <p:nvGrpSpPr>
          <p:cNvPr id="118" name="Google Shape;118;p4"/>
          <p:cNvGrpSpPr/>
          <p:nvPr/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119" name="Google Shape;119;p4"/>
            <p:cNvSpPr/>
            <p:nvPr/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4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0" name="Google Shape;140;p4"/>
          <p:cNvGrpSpPr/>
          <p:nvPr/>
        </p:nvGrpSpPr>
        <p:grpSpPr>
          <a:xfrm>
            <a:off x="5865486" y="460188"/>
            <a:ext cx="5615194" cy="5690735"/>
            <a:chOff x="251070" y="2988"/>
            <a:chExt cx="5615194" cy="5690735"/>
          </a:xfrm>
        </p:grpSpPr>
        <p:sp>
          <p:nvSpPr>
            <p:cNvPr id="141" name="Google Shape;141;p4"/>
            <p:cNvSpPr/>
            <p:nvPr/>
          </p:nvSpPr>
          <p:spPr>
            <a:xfrm>
              <a:off x="2767295" y="712675"/>
              <a:ext cx="548545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stealth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3027089" y="755499"/>
              <a:ext cx="28957" cy="5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251070" y="2988"/>
              <a:ext cx="2518024" cy="1510814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 txBox="1"/>
            <p:nvPr/>
          </p:nvSpPr>
          <p:spPr>
            <a:xfrm>
              <a:off x="251070" y="2988"/>
              <a:ext cx="2518024" cy="1510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375" tIns="129500" rIns="123375" bIns="1295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What </a:t>
              </a: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= topic</a:t>
              </a:r>
              <a:endParaRPr sz="1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1510082" y="1512002"/>
              <a:ext cx="3097170" cy="54854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3741"/>
                  </a:lnTo>
                  <a:lnTo>
                    <a:pt x="0" y="63741"/>
                  </a:lnTo>
                  <a:lnTo>
                    <a:pt x="0" y="120000"/>
                  </a:lnTo>
                </a:path>
              </a:pathLst>
            </a:custGeom>
            <a:noFill/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stealth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2979896" y="1783380"/>
              <a:ext cx="157542" cy="5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3348240" y="2988"/>
              <a:ext cx="2518024" cy="1510814"/>
            </a:xfrm>
            <a:prstGeom prst="rect">
              <a:avLst/>
            </a:prstGeom>
            <a:solidFill>
              <a:schemeClr val="accent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 txBox="1"/>
            <p:nvPr/>
          </p:nvSpPr>
          <p:spPr>
            <a:xfrm>
              <a:off x="3348240" y="2988"/>
              <a:ext cx="2518024" cy="1510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375" tIns="129500" rIns="123375" bIns="1295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Whom</a:t>
              </a: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= diagnosis/assessemnt of the class </a:t>
              </a:r>
              <a:endParaRPr sz="1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2767295" y="2802635"/>
              <a:ext cx="548545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stealth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 txBox="1"/>
            <p:nvPr/>
          </p:nvSpPr>
          <p:spPr>
            <a:xfrm>
              <a:off x="3027089" y="2845460"/>
              <a:ext cx="28957" cy="5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251070" y="2092948"/>
              <a:ext cx="2518024" cy="1510814"/>
            </a:xfrm>
            <a:prstGeom prst="rect">
              <a:avLst/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"/>
            <p:cNvSpPr txBox="1"/>
            <p:nvPr/>
          </p:nvSpPr>
          <p:spPr>
            <a:xfrm>
              <a:off x="251070" y="2092948"/>
              <a:ext cx="2518024" cy="1510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375" tIns="129500" rIns="123375" bIns="1295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How</a:t>
              </a: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= methods </a:t>
              </a:r>
              <a:endParaRPr sz="1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1510082" y="3601963"/>
              <a:ext cx="3097170" cy="54854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3741"/>
                  </a:lnTo>
                  <a:lnTo>
                    <a:pt x="0" y="63741"/>
                  </a:lnTo>
                  <a:lnTo>
                    <a:pt x="0" y="120000"/>
                  </a:lnTo>
                </a:path>
              </a:pathLst>
            </a:custGeom>
            <a:noFill/>
            <a:ln w="9525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stealth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4"/>
            <p:cNvSpPr txBox="1"/>
            <p:nvPr/>
          </p:nvSpPr>
          <p:spPr>
            <a:xfrm>
              <a:off x="2979896" y="3873340"/>
              <a:ext cx="157542" cy="5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4"/>
            <p:cNvSpPr/>
            <p:nvPr/>
          </p:nvSpPr>
          <p:spPr>
            <a:xfrm>
              <a:off x="3348240" y="2092948"/>
              <a:ext cx="2518024" cy="1510814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4"/>
            <p:cNvSpPr txBox="1"/>
            <p:nvPr/>
          </p:nvSpPr>
          <p:spPr>
            <a:xfrm>
              <a:off x="3348240" y="2092948"/>
              <a:ext cx="2518024" cy="1510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375" tIns="129500" rIns="123375" bIns="1295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When</a:t>
              </a: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= timing/circumstances/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665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atmosphere</a:t>
              </a:r>
              <a:endParaRPr sz="1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4"/>
            <p:cNvSpPr/>
            <p:nvPr/>
          </p:nvSpPr>
          <p:spPr>
            <a:xfrm>
              <a:off x="2767295" y="4892596"/>
              <a:ext cx="548545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stealth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4"/>
            <p:cNvSpPr txBox="1"/>
            <p:nvPr/>
          </p:nvSpPr>
          <p:spPr>
            <a:xfrm>
              <a:off x="3027089" y="4935420"/>
              <a:ext cx="28957" cy="5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251070" y="4182909"/>
              <a:ext cx="2518024" cy="1510814"/>
            </a:xfrm>
            <a:prstGeom prst="rect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 txBox="1"/>
            <p:nvPr/>
          </p:nvSpPr>
          <p:spPr>
            <a:xfrm>
              <a:off x="251070" y="4182909"/>
              <a:ext cx="2518024" cy="1510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375" tIns="129500" rIns="123375" bIns="1295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Check knowledge </a:t>
              </a: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= proof of learning</a:t>
              </a:r>
              <a:endParaRPr sz="1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3348240" y="4182909"/>
              <a:ext cx="2518024" cy="1510814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 txBox="1"/>
            <p:nvPr/>
          </p:nvSpPr>
          <p:spPr>
            <a:xfrm>
              <a:off x="3348240" y="4182909"/>
              <a:ext cx="2518024" cy="1510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375" tIns="129500" rIns="123375" bIns="1295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How to </a:t>
              </a:r>
              <a:r>
                <a:rPr lang="sk-SK" sz="19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give feedback </a:t>
              </a:r>
              <a:r>
                <a:rPr lang="sk-SK" sz="19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= type of assessment</a:t>
              </a:r>
              <a:endParaRPr sz="1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/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5"/>
          <p:cNvSpPr txBox="1"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sk-SK" sz="6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"/>
          <p:cNvSpPr txBox="1">
            <a:spLocks noGrp="1"/>
          </p:cNvSpPr>
          <p:nvPr>
            <p:ph type="title"/>
          </p:nvPr>
        </p:nvSpPr>
        <p:spPr>
          <a:xfrm>
            <a:off x="519545" y="621792"/>
            <a:ext cx="5417021" cy="5504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sk-SK" sz="4800"/>
              <a:t>WHAT = clear objectives</a:t>
            </a:r>
            <a:endParaRPr sz="4800"/>
          </a:p>
        </p:txBody>
      </p:sp>
      <p:sp>
        <p:nvSpPr>
          <p:cNvPr id="175" name="Google Shape;175;p6"/>
          <p:cNvSpPr/>
          <p:nvPr/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6" name="Google Shape;176;p6"/>
          <p:cNvGrpSpPr/>
          <p:nvPr/>
        </p:nvGrpSpPr>
        <p:grpSpPr>
          <a:xfrm>
            <a:off x="6099048" y="1392403"/>
            <a:ext cx="5257800" cy="3963465"/>
            <a:chOff x="0" y="770611"/>
            <a:chExt cx="5257800" cy="3963465"/>
          </a:xfrm>
        </p:grpSpPr>
        <p:sp>
          <p:nvSpPr>
            <p:cNvPr id="177" name="Google Shape;177;p6"/>
            <p:cNvSpPr/>
            <p:nvPr/>
          </p:nvSpPr>
          <p:spPr>
            <a:xfrm>
              <a:off x="0" y="770611"/>
              <a:ext cx="5257800" cy="1223235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6"/>
            <p:cNvSpPr txBox="1"/>
            <p:nvPr/>
          </p:nvSpPr>
          <p:spPr>
            <a:xfrm>
              <a:off x="59713" y="830324"/>
              <a:ext cx="5138374" cy="11038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4300" tIns="194300" rIns="194300" bIns="1943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100"/>
                <a:buFont typeface="Calibri"/>
                <a:buNone/>
              </a:pPr>
              <a:r>
                <a:rPr lang="sk-SK" sz="5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r>
                <a:rPr lang="sk-SK" sz="5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OGNITIVE</a:t>
              </a:r>
              <a:endParaRPr sz="5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0" y="2140726"/>
              <a:ext cx="5257800" cy="1223235"/>
            </a:xfrm>
            <a:prstGeom prst="roundRect">
              <a:avLst>
                <a:gd name="adj" fmla="val 16667"/>
              </a:avLst>
            </a:prstGeom>
            <a:solidFill>
              <a:srgbClr val="4CC3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6"/>
            <p:cNvSpPr txBox="1"/>
            <p:nvPr/>
          </p:nvSpPr>
          <p:spPr>
            <a:xfrm>
              <a:off x="59713" y="2200439"/>
              <a:ext cx="5138374" cy="11038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4300" tIns="194300" rIns="194300" bIns="1943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100"/>
                <a:buFont typeface="Calibri"/>
                <a:buNone/>
              </a:pPr>
              <a:r>
                <a:rPr lang="sk-SK" sz="5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AFFECTIVE </a:t>
              </a:r>
              <a:endParaRPr sz="5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0" y="3510841"/>
              <a:ext cx="5257800" cy="1223235"/>
            </a:xfrm>
            <a:prstGeom prst="roundRect">
              <a:avLst>
                <a:gd name="adj" fmla="val 16667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6"/>
            <p:cNvSpPr txBox="1"/>
            <p:nvPr/>
          </p:nvSpPr>
          <p:spPr>
            <a:xfrm>
              <a:off x="59713" y="3570554"/>
              <a:ext cx="5138374" cy="11038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4300" tIns="194300" rIns="194300" bIns="1943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100"/>
                <a:buFont typeface="Calibri"/>
                <a:buNone/>
              </a:pPr>
              <a:r>
                <a:rPr lang="sk-SK" sz="5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PSYCHOMOTORIC </a:t>
              </a:r>
              <a:endParaRPr sz="5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7"/>
          <p:cNvSpPr txBox="1">
            <a:spLocks noGrp="1"/>
          </p:cNvSpPr>
          <p:nvPr>
            <p:ph type="title"/>
          </p:nvPr>
        </p:nvSpPr>
        <p:spPr>
          <a:xfrm>
            <a:off x="838199" y="548464"/>
            <a:ext cx="3807187" cy="2228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sk-SK" sz="4000"/>
              <a:t>Well set objective is </a:t>
            </a:r>
            <a:endParaRPr sz="4000"/>
          </a:p>
        </p:txBody>
      </p:sp>
      <p:sp>
        <p:nvSpPr>
          <p:cNvPr id="189" name="Google Shape;189;p7"/>
          <p:cNvSpPr txBox="1">
            <a:spLocks noGrp="1"/>
          </p:cNvSpPr>
          <p:nvPr>
            <p:ph type="body" idx="1"/>
          </p:nvPr>
        </p:nvSpPr>
        <p:spPr>
          <a:xfrm>
            <a:off x="838201" y="2962279"/>
            <a:ext cx="3799425" cy="3143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pic>
        <p:nvPicPr>
          <p:cNvPr id="190" name="Google Shape;190;p7" descr="Timeli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t="628" b="3156"/>
          <a:stretch/>
        </p:blipFill>
        <p:spPr>
          <a:xfrm>
            <a:off x="5010386" y="10"/>
            <a:ext cx="7181613" cy="685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k-SK"/>
              <a:t>Cognitive objectives</a:t>
            </a:r>
            <a:endParaRPr/>
          </a:p>
        </p:txBody>
      </p:sp>
      <p:sp>
        <p:nvSpPr>
          <p:cNvPr id="196" name="Google Shape;196;p8"/>
          <p:cNvSpPr txBox="1">
            <a:spLocks noGrp="1"/>
          </p:cNvSpPr>
          <p:nvPr>
            <p:ph type="body" idx="1"/>
          </p:nvPr>
        </p:nvSpPr>
        <p:spPr>
          <a:xfrm>
            <a:off x="838200" y="1561514"/>
            <a:ext cx="10515600" cy="4825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use a formula to solve a problem, select a design to meet a purpose, reconstruct the passage of a new law through a given government/system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organize the animal kingdom based on a given framework, illustrate the difference between a rectangle and square, summarize the plot of a simple story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identify the ‘parts of’ democracy, explain how the steps of the scientific process work together, identify why a machine isn’t working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design a new solution to an ‘old’ problem that honors/acknowledges the previous failures, delete the least useful arguments in a persuasive essay, write a poem based on a given theme and tone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memorize a poem, recall state capitals, remember math formulas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make a judgment regarding an ethical dilemma, interpret the significance of a given law of physics, illustrate the relative value of a technological innovation in a specific setting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k-SK"/>
              <a:t>Remember / Understand / Apply / Analyze / Evaluate / Create</a:t>
            </a:r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6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use a formula to solve a problem, select a design to meet a purpose, reconstruct the passage of a new law through a given government/system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organize the animal kingdom based on a given framework, illustrate the difference between a rectangle and square, summarize the plot of a simple story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identify the ‘parts of’ democracy, explain how the steps of the scientific process work together, identify why a machine isn’t working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design a new solution to an ‘old’ problem that honors/acknowledges the previous failures, delete the least useful arguments in a persuasive essay, write a poem based on a given theme and tone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memorize a poem, recall state capitals, remember math formulas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k-SK" sz="1800">
                <a:latin typeface="Times New Roman"/>
                <a:ea typeface="Times New Roman"/>
                <a:cs typeface="Times New Roman"/>
                <a:sym typeface="Times New Roman"/>
              </a:rPr>
              <a:t>make a judgment regarding an ethical dilemma, interpret the significance of a given law of physics, illustrate the relative value of a technological innovation in a specific setting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620</Words>
  <Application>Microsoft Office PowerPoint</Application>
  <PresentationFormat>Širokoúhlá obrazovka</PresentationFormat>
  <Paragraphs>46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SWOT analysis</vt:lpstr>
      <vt:lpstr>Prezentace aplikace PowerPoint</vt:lpstr>
      <vt:lpstr>Teaching process</vt:lpstr>
      <vt:lpstr>Teaching process</vt:lpstr>
      <vt:lpstr>WHAT</vt:lpstr>
      <vt:lpstr>WHAT = clear objectives</vt:lpstr>
      <vt:lpstr>Well set objective is </vt:lpstr>
      <vt:lpstr>Cognitive objectives</vt:lpstr>
      <vt:lpstr>Remember / Understand / Apply / Analyze / Evaluate / Create</vt:lpstr>
      <vt:lpstr>Bloom's Taxonomy</vt:lpstr>
      <vt:lpstr>Bloom's Taxonomy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Jarmila</dc:creator>
  <cp:lastModifiedBy>Jarmila Bradová</cp:lastModifiedBy>
  <cp:revision>2</cp:revision>
  <dcterms:created xsi:type="dcterms:W3CDTF">2020-10-16T08:24:13Z</dcterms:created>
  <dcterms:modified xsi:type="dcterms:W3CDTF">2021-12-09T19:42:34Z</dcterms:modified>
</cp:coreProperties>
</file>